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68"/>
  </p:notesMasterIdLst>
  <p:sldIdLst>
    <p:sldId id="256" r:id="rId2"/>
    <p:sldId id="360" r:id="rId3"/>
    <p:sldId id="704" r:id="rId4"/>
    <p:sldId id="705" r:id="rId5"/>
    <p:sldId id="569" r:id="rId6"/>
    <p:sldId id="697" r:id="rId7"/>
    <p:sldId id="699" r:id="rId8"/>
    <p:sldId id="284" r:id="rId9"/>
    <p:sldId id="651" r:id="rId10"/>
    <p:sldId id="652" r:id="rId11"/>
    <p:sldId id="653" r:id="rId12"/>
    <p:sldId id="259" r:id="rId13"/>
    <p:sldId id="654" r:id="rId14"/>
    <p:sldId id="655" r:id="rId15"/>
    <p:sldId id="656" r:id="rId16"/>
    <p:sldId id="657" r:id="rId17"/>
    <p:sldId id="658" r:id="rId18"/>
    <p:sldId id="700" r:id="rId19"/>
    <p:sldId id="701" r:id="rId20"/>
    <p:sldId id="659" r:id="rId21"/>
    <p:sldId id="660" r:id="rId22"/>
    <p:sldId id="661" r:id="rId23"/>
    <p:sldId id="662" r:id="rId24"/>
    <p:sldId id="702" r:id="rId25"/>
    <p:sldId id="703" r:id="rId26"/>
    <p:sldId id="663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5" r:id="rId39"/>
    <p:sldId id="676" r:id="rId40"/>
    <p:sldId id="677" r:id="rId41"/>
    <p:sldId id="678" r:id="rId42"/>
    <p:sldId id="679" r:id="rId43"/>
    <p:sldId id="680" r:id="rId44"/>
    <p:sldId id="681" r:id="rId45"/>
    <p:sldId id="682" r:id="rId46"/>
    <p:sldId id="683" r:id="rId47"/>
    <p:sldId id="684" r:id="rId48"/>
    <p:sldId id="685" r:id="rId49"/>
    <p:sldId id="686" r:id="rId50"/>
    <p:sldId id="290" r:id="rId51"/>
    <p:sldId id="277" r:id="rId52"/>
    <p:sldId id="278" r:id="rId53"/>
    <p:sldId id="687" r:id="rId54"/>
    <p:sldId id="689" r:id="rId55"/>
    <p:sldId id="690" r:id="rId56"/>
    <p:sldId id="698" r:id="rId57"/>
    <p:sldId id="691" r:id="rId58"/>
    <p:sldId id="692" r:id="rId59"/>
    <p:sldId id="693" r:id="rId60"/>
    <p:sldId id="694" r:id="rId61"/>
    <p:sldId id="695" r:id="rId62"/>
    <p:sldId id="272" r:id="rId63"/>
    <p:sldId id="273" r:id="rId64"/>
    <p:sldId id="274" r:id="rId65"/>
    <p:sldId id="276" r:id="rId66"/>
    <p:sldId id="696" r:id="rId67"/>
  </p:sldIdLst>
  <p:sldSz cx="9144000" cy="5143500" type="screen16x9"/>
  <p:notesSz cx="6858000" cy="9144000"/>
  <p:embeddedFontLst>
    <p:embeddedFont>
      <p:font typeface="MS Gothic" panose="020B0609070205080204" pitchFamily="49" charset="-128"/>
      <p:regular r:id="rId69"/>
    </p:embeddedFont>
    <p:embeddedFont>
      <p:font typeface="SimSun" panose="02010600030101010101" pitchFamily="2" charset="-122"/>
      <p:regular r:id="rId70"/>
    </p:embeddedFont>
    <p:embeddedFont>
      <p:font typeface="Yu Gothic" panose="020B0400000000000000" pitchFamily="34" charset="-128"/>
      <p:regular r:id="rId71"/>
      <p:bold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Lucida Sans Unicode" panose="020B0602030504020204" pitchFamily="34" charset="0"/>
      <p:regular r:id="rId82"/>
    </p:embeddedFont>
    <p:embeddedFont>
      <p:font typeface="Segoe UI" panose="020B0502040204020203" pitchFamily="34" charset="0"/>
      <p:regular r:id="rId83"/>
      <p:bold r:id="rId84"/>
      <p:italic r:id="rId85"/>
      <p:boldItalic r:id="rId86"/>
    </p:embeddedFont>
    <p:embeddedFont>
      <p:font typeface="Tahoma" panose="020B0604030504040204" pitchFamily="34" charset="0"/>
      <p:regular r:id="rId87"/>
      <p:bold r:id="rId88"/>
    </p:embeddedFont>
    <p:embeddedFont>
      <p:font typeface="Trebuchet MS" panose="020B0603020202020204" pitchFamily="34" charset="0"/>
      <p:regular r:id="rId89"/>
      <p:bold r:id="rId90"/>
      <p:italic r:id="rId91"/>
      <p:boldItalic r:id="rId92"/>
    </p:embeddedFont>
    <p:embeddedFont>
      <p:font typeface="Verdana" panose="020B0604030504040204" pitchFamily="34" charset="0"/>
      <p:regular r:id="rId93"/>
      <p:bold r:id="rId94"/>
      <p:italic r:id="rId95"/>
      <p:boldItalic r:id="rId96"/>
    </p:embeddedFont>
  </p:embeddedFontLst>
  <p:custDataLst>
    <p:tags r:id="rId9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6A0B11-58ED-41CD-900F-ABCC5BD48B6E}">
  <a:tblStyle styleId="{A76A0B11-58ED-41CD-900F-ABCC5BD48B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0392" autoAdjust="0"/>
  </p:normalViewPr>
  <p:slideViewPr>
    <p:cSldViewPr snapToGrid="0">
      <p:cViewPr varScale="1">
        <p:scale>
          <a:sx n="83" d="100"/>
          <a:sy n="83" d="100"/>
        </p:scale>
        <p:origin x="643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font" Target="fonts/font22.fntdata"/><Relationship Id="rId95" Type="http://schemas.openxmlformats.org/officeDocument/2006/relationships/font" Target="fonts/font2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font" Target="fonts/font23.fntdata"/><Relationship Id="rId96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openxmlformats.org/officeDocument/2006/relationships/font" Target="fonts/font26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9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92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9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93" Type="http://schemas.openxmlformats.org/officeDocument/2006/relationships/font" Target="fonts/font25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F5FFD9-F043-455E-9860-6399FD6B905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2B736-9AD7-4ABE-9BCF-D07D3245C5DE}">
      <dgm:prSet phldrT="[Text]"/>
      <dgm:spPr/>
      <dgm:t>
        <a:bodyPr/>
        <a:lstStyle/>
        <a:p>
          <a:r>
            <a:rPr lang="en-US" dirty="0"/>
            <a:t>Games, </a:t>
          </a:r>
          <a:r>
            <a:rPr lang="en-US" dirty="0" err="1"/>
            <a:t>expectimax</a:t>
          </a:r>
          <a:endParaRPr lang="en-US" dirty="0"/>
        </a:p>
      </dgm:t>
    </dgm:pt>
    <dgm:pt modelId="{CC51115E-BB3B-4FFA-BA35-59348D64F1C2}" type="parTrans" cxnId="{9034C163-3B27-473A-BD85-86C83534BE15}">
      <dgm:prSet/>
      <dgm:spPr/>
      <dgm:t>
        <a:bodyPr/>
        <a:lstStyle/>
        <a:p>
          <a:endParaRPr lang="en-US"/>
        </a:p>
      </dgm:t>
    </dgm:pt>
    <dgm:pt modelId="{52928FD5-A7AC-46C1-B076-168E09D663A5}" type="sibTrans" cxnId="{9034C163-3B27-473A-BD85-86C83534BE15}">
      <dgm:prSet/>
      <dgm:spPr/>
      <dgm:t>
        <a:bodyPr/>
        <a:lstStyle/>
        <a:p>
          <a:endParaRPr lang="en-US"/>
        </a:p>
      </dgm:t>
    </dgm:pt>
    <dgm:pt modelId="{FBE3E56F-4BB7-4623-8279-711852D77CB3}">
      <dgm:prSet phldrT="[Text]"/>
      <dgm:spPr/>
      <dgm:t>
        <a:bodyPr/>
        <a:lstStyle/>
        <a:p>
          <a:r>
            <a:rPr lang="en-US" spc="-40" dirty="0">
              <a:latin typeface="Trebuchet MS"/>
              <a:cs typeface="Trebuchet MS"/>
            </a:rPr>
            <a:t>Evaluation</a:t>
          </a:r>
          <a:r>
            <a:rPr lang="en-US" spc="51" dirty="0">
              <a:latin typeface="Trebuchet MS"/>
              <a:cs typeface="Trebuchet MS"/>
            </a:rPr>
            <a:t> </a:t>
          </a:r>
          <a:r>
            <a:rPr lang="en-US" spc="-57" dirty="0">
              <a:latin typeface="Trebuchet MS"/>
              <a:cs typeface="Trebuchet MS"/>
            </a:rPr>
            <a:t>functions</a:t>
          </a:r>
          <a:endParaRPr lang="en-US" dirty="0"/>
        </a:p>
      </dgm:t>
    </dgm:pt>
    <dgm:pt modelId="{FF8FC9BD-7DD7-48A2-A997-95501C9CEBDB}" type="parTrans" cxnId="{19619A0C-69A4-4888-961B-ADEA0EE005F1}">
      <dgm:prSet/>
      <dgm:spPr/>
      <dgm:t>
        <a:bodyPr/>
        <a:lstStyle/>
        <a:p>
          <a:endParaRPr lang="en-US"/>
        </a:p>
      </dgm:t>
    </dgm:pt>
    <dgm:pt modelId="{21474A76-ECEA-4BC8-8FE5-441D05FE5DEF}" type="sibTrans" cxnId="{19619A0C-69A4-4888-961B-ADEA0EE005F1}">
      <dgm:prSet/>
      <dgm:spPr/>
      <dgm:t>
        <a:bodyPr/>
        <a:lstStyle/>
        <a:p>
          <a:endParaRPr lang="en-US"/>
        </a:p>
      </dgm:t>
    </dgm:pt>
    <dgm:pt modelId="{C7120E10-B7E6-412E-8ADF-EFFB4414BB72}">
      <dgm:prSet phldrT="[Text]"/>
      <dgm:spPr/>
      <dgm:t>
        <a:bodyPr/>
        <a:lstStyle/>
        <a:p>
          <a:r>
            <a:rPr lang="en-US" spc="-44" dirty="0">
              <a:latin typeface="Trebuchet MS"/>
              <a:cs typeface="Trebuchet MS"/>
            </a:rPr>
            <a:t>Alpha-beta</a:t>
          </a:r>
          <a:r>
            <a:rPr lang="en-US" spc="30" dirty="0">
              <a:latin typeface="Trebuchet MS"/>
              <a:cs typeface="Trebuchet MS"/>
            </a:rPr>
            <a:t> </a:t>
          </a:r>
          <a:r>
            <a:rPr lang="en-US" spc="-51" dirty="0">
              <a:latin typeface="Trebuchet MS"/>
              <a:cs typeface="Trebuchet MS"/>
            </a:rPr>
            <a:t>pruning</a:t>
          </a:r>
          <a:endParaRPr lang="en-US" dirty="0"/>
        </a:p>
      </dgm:t>
    </dgm:pt>
    <dgm:pt modelId="{F0BE04DC-93AE-4E84-A005-0D27DE29D6B7}" type="parTrans" cxnId="{52BC521D-4098-4F63-8768-F50332626C2A}">
      <dgm:prSet/>
      <dgm:spPr/>
      <dgm:t>
        <a:bodyPr/>
        <a:lstStyle/>
        <a:p>
          <a:endParaRPr lang="en-US"/>
        </a:p>
      </dgm:t>
    </dgm:pt>
    <dgm:pt modelId="{9F7D1150-A046-441E-976D-472B6DF098EB}" type="sibTrans" cxnId="{52BC521D-4098-4F63-8768-F50332626C2A}">
      <dgm:prSet/>
      <dgm:spPr/>
      <dgm:t>
        <a:bodyPr/>
        <a:lstStyle/>
        <a:p>
          <a:endParaRPr lang="en-US"/>
        </a:p>
      </dgm:t>
    </dgm:pt>
    <dgm:pt modelId="{F264DB0A-3F3C-4B26-8288-610453336632}">
      <dgm:prSet/>
      <dgm:spPr/>
      <dgm:t>
        <a:bodyPr/>
        <a:lstStyle/>
        <a:p>
          <a:r>
            <a:rPr lang="en-US" spc="-24" dirty="0">
              <a:latin typeface="Trebuchet MS"/>
              <a:cs typeface="Trebuchet MS"/>
            </a:rPr>
            <a:t>Minimax,</a:t>
          </a:r>
          <a:r>
            <a:rPr lang="en-US" spc="40" dirty="0">
              <a:latin typeface="Trebuchet MS"/>
              <a:cs typeface="Trebuchet MS"/>
            </a:rPr>
            <a:t> </a:t>
          </a:r>
          <a:r>
            <a:rPr lang="en-US" spc="-71" dirty="0" err="1">
              <a:latin typeface="Trebuchet MS"/>
              <a:cs typeface="Trebuchet MS"/>
            </a:rPr>
            <a:t>expectiminimax</a:t>
          </a:r>
          <a:endParaRPr lang="en-US" dirty="0"/>
        </a:p>
      </dgm:t>
    </dgm:pt>
    <dgm:pt modelId="{5B9B05E1-8D55-413D-AC6E-83D000F301A9}" type="parTrans" cxnId="{27EDE227-AC1D-4DE6-AC7F-21B2F23BC9A9}">
      <dgm:prSet/>
      <dgm:spPr/>
      <dgm:t>
        <a:bodyPr/>
        <a:lstStyle/>
        <a:p>
          <a:endParaRPr lang="en-US"/>
        </a:p>
      </dgm:t>
    </dgm:pt>
    <dgm:pt modelId="{16D606A7-1B1E-4384-8140-71BC57DBE190}" type="sibTrans" cxnId="{27EDE227-AC1D-4DE6-AC7F-21B2F23BC9A9}">
      <dgm:prSet/>
      <dgm:spPr/>
      <dgm:t>
        <a:bodyPr/>
        <a:lstStyle/>
        <a:p>
          <a:endParaRPr lang="en-US"/>
        </a:p>
      </dgm:t>
    </dgm:pt>
    <dgm:pt modelId="{6D59B595-809E-4D88-90B6-6EF80027864B}" type="pres">
      <dgm:prSet presAssocID="{11F5FFD9-F043-455E-9860-6399FD6B905A}" presName="linear" presStyleCnt="0">
        <dgm:presLayoutVars>
          <dgm:dir/>
          <dgm:animLvl val="lvl"/>
          <dgm:resizeHandles val="exact"/>
        </dgm:presLayoutVars>
      </dgm:prSet>
      <dgm:spPr/>
    </dgm:pt>
    <dgm:pt modelId="{41A042AF-A07D-452A-8E77-E381C6FC4F8F}" type="pres">
      <dgm:prSet presAssocID="{BBE2B736-9AD7-4ABE-9BCF-D07D3245C5DE}" presName="parentLin" presStyleCnt="0"/>
      <dgm:spPr/>
    </dgm:pt>
    <dgm:pt modelId="{0C9CCC56-DB32-46BD-B4A5-0710D1547FB7}" type="pres">
      <dgm:prSet presAssocID="{BBE2B736-9AD7-4ABE-9BCF-D07D3245C5DE}" presName="parentLeftMargin" presStyleLbl="node1" presStyleIdx="0" presStyleCnt="4"/>
      <dgm:spPr/>
    </dgm:pt>
    <dgm:pt modelId="{2F72FD66-E60D-4C18-86FE-50953CB39B07}" type="pres">
      <dgm:prSet presAssocID="{BBE2B736-9AD7-4ABE-9BCF-D07D3245C5D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23D9906-DF18-48D5-BDC8-F5151C9F5C11}" type="pres">
      <dgm:prSet presAssocID="{BBE2B736-9AD7-4ABE-9BCF-D07D3245C5DE}" presName="negativeSpace" presStyleCnt="0"/>
      <dgm:spPr/>
    </dgm:pt>
    <dgm:pt modelId="{43173021-4A4B-447A-B757-E814D12F5CCF}" type="pres">
      <dgm:prSet presAssocID="{BBE2B736-9AD7-4ABE-9BCF-D07D3245C5DE}" presName="childText" presStyleLbl="conFgAcc1" presStyleIdx="0" presStyleCnt="4">
        <dgm:presLayoutVars>
          <dgm:bulletEnabled val="1"/>
        </dgm:presLayoutVars>
      </dgm:prSet>
      <dgm:spPr/>
    </dgm:pt>
    <dgm:pt modelId="{6BE73C98-F6DA-46B6-9A2B-359980C5000E}" type="pres">
      <dgm:prSet presAssocID="{52928FD5-A7AC-46C1-B076-168E09D663A5}" presName="spaceBetweenRectangles" presStyleCnt="0"/>
      <dgm:spPr/>
    </dgm:pt>
    <dgm:pt modelId="{5ADC65A8-6F1B-45A4-B249-8944F5B1B6C7}" type="pres">
      <dgm:prSet presAssocID="{F264DB0A-3F3C-4B26-8288-610453336632}" presName="parentLin" presStyleCnt="0"/>
      <dgm:spPr/>
    </dgm:pt>
    <dgm:pt modelId="{0BC603A8-E71D-4F18-9654-9AAE08B23EE4}" type="pres">
      <dgm:prSet presAssocID="{F264DB0A-3F3C-4B26-8288-610453336632}" presName="parentLeftMargin" presStyleLbl="node1" presStyleIdx="0" presStyleCnt="4"/>
      <dgm:spPr/>
    </dgm:pt>
    <dgm:pt modelId="{E9CDE26B-AE4A-4297-8151-7BE36AA6D34A}" type="pres">
      <dgm:prSet presAssocID="{F264DB0A-3F3C-4B26-8288-6104533366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8D86B0C-210A-4A91-AB4D-140A225CC0DE}" type="pres">
      <dgm:prSet presAssocID="{F264DB0A-3F3C-4B26-8288-610453336632}" presName="negativeSpace" presStyleCnt="0"/>
      <dgm:spPr/>
    </dgm:pt>
    <dgm:pt modelId="{D4CA8A23-3FB1-478B-80C0-293F5C61A99D}" type="pres">
      <dgm:prSet presAssocID="{F264DB0A-3F3C-4B26-8288-610453336632}" presName="childText" presStyleLbl="conFgAcc1" presStyleIdx="1" presStyleCnt="4">
        <dgm:presLayoutVars>
          <dgm:bulletEnabled val="1"/>
        </dgm:presLayoutVars>
      </dgm:prSet>
      <dgm:spPr/>
    </dgm:pt>
    <dgm:pt modelId="{9A727205-7FE4-4472-B4CC-8BFFB12C0EB2}" type="pres">
      <dgm:prSet presAssocID="{16D606A7-1B1E-4384-8140-71BC57DBE190}" presName="spaceBetweenRectangles" presStyleCnt="0"/>
      <dgm:spPr/>
    </dgm:pt>
    <dgm:pt modelId="{277B44F6-92A1-4E04-8AD3-A7FE1B4BF13A}" type="pres">
      <dgm:prSet presAssocID="{FBE3E56F-4BB7-4623-8279-711852D77CB3}" presName="parentLin" presStyleCnt="0"/>
      <dgm:spPr/>
    </dgm:pt>
    <dgm:pt modelId="{04795AC2-C8DD-4BC1-8850-ADDFF0EFFB07}" type="pres">
      <dgm:prSet presAssocID="{FBE3E56F-4BB7-4623-8279-711852D77CB3}" presName="parentLeftMargin" presStyleLbl="node1" presStyleIdx="1" presStyleCnt="4"/>
      <dgm:spPr/>
    </dgm:pt>
    <dgm:pt modelId="{7FFBAC88-B709-4C35-A021-818680E337A8}" type="pres">
      <dgm:prSet presAssocID="{FBE3E56F-4BB7-4623-8279-711852D77CB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4BFA6F-3429-4A0D-80A7-C36B30BB078B}" type="pres">
      <dgm:prSet presAssocID="{FBE3E56F-4BB7-4623-8279-711852D77CB3}" presName="negativeSpace" presStyleCnt="0"/>
      <dgm:spPr/>
    </dgm:pt>
    <dgm:pt modelId="{8ACC36C6-989B-4473-B56A-57AA643DAC40}" type="pres">
      <dgm:prSet presAssocID="{FBE3E56F-4BB7-4623-8279-711852D77CB3}" presName="childText" presStyleLbl="conFgAcc1" presStyleIdx="2" presStyleCnt="4">
        <dgm:presLayoutVars>
          <dgm:bulletEnabled val="1"/>
        </dgm:presLayoutVars>
      </dgm:prSet>
      <dgm:spPr/>
    </dgm:pt>
    <dgm:pt modelId="{D4624687-D450-41DF-B7D1-B1CFD3A0DE55}" type="pres">
      <dgm:prSet presAssocID="{21474A76-ECEA-4BC8-8FE5-441D05FE5DEF}" presName="spaceBetweenRectangles" presStyleCnt="0"/>
      <dgm:spPr/>
    </dgm:pt>
    <dgm:pt modelId="{09E6A625-2DA7-448D-92AA-2BA646C5E325}" type="pres">
      <dgm:prSet presAssocID="{C7120E10-B7E6-412E-8ADF-EFFB4414BB72}" presName="parentLin" presStyleCnt="0"/>
      <dgm:spPr/>
    </dgm:pt>
    <dgm:pt modelId="{2117D475-1FF8-451D-BC6F-228E6F7DCC84}" type="pres">
      <dgm:prSet presAssocID="{C7120E10-B7E6-412E-8ADF-EFFB4414BB72}" presName="parentLeftMargin" presStyleLbl="node1" presStyleIdx="2" presStyleCnt="4"/>
      <dgm:spPr/>
    </dgm:pt>
    <dgm:pt modelId="{D0CCE662-8DFF-4F09-8060-5AF3074F605D}" type="pres">
      <dgm:prSet presAssocID="{C7120E10-B7E6-412E-8ADF-EFFB4414BB7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4A7D344-19E5-4B1A-9AA2-FDF226D54B08}" type="pres">
      <dgm:prSet presAssocID="{C7120E10-B7E6-412E-8ADF-EFFB4414BB72}" presName="negativeSpace" presStyleCnt="0"/>
      <dgm:spPr/>
    </dgm:pt>
    <dgm:pt modelId="{B0B4B6FF-171D-4053-B1BD-B81B52E6633F}" type="pres">
      <dgm:prSet presAssocID="{C7120E10-B7E6-412E-8ADF-EFFB4414BB7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9619A0C-69A4-4888-961B-ADEA0EE005F1}" srcId="{11F5FFD9-F043-455E-9860-6399FD6B905A}" destId="{FBE3E56F-4BB7-4623-8279-711852D77CB3}" srcOrd="2" destOrd="0" parTransId="{FF8FC9BD-7DD7-48A2-A997-95501C9CEBDB}" sibTransId="{21474A76-ECEA-4BC8-8FE5-441D05FE5DEF}"/>
    <dgm:cxn modelId="{59F62E11-CC20-45B8-9DC9-4386ED77873C}" type="presOf" srcId="{C7120E10-B7E6-412E-8ADF-EFFB4414BB72}" destId="{D0CCE662-8DFF-4F09-8060-5AF3074F605D}" srcOrd="1" destOrd="0" presId="urn:microsoft.com/office/officeart/2005/8/layout/list1"/>
    <dgm:cxn modelId="{52BC521D-4098-4F63-8768-F50332626C2A}" srcId="{11F5FFD9-F043-455E-9860-6399FD6B905A}" destId="{C7120E10-B7E6-412E-8ADF-EFFB4414BB72}" srcOrd="3" destOrd="0" parTransId="{F0BE04DC-93AE-4E84-A005-0D27DE29D6B7}" sibTransId="{9F7D1150-A046-441E-976D-472B6DF098EB}"/>
    <dgm:cxn modelId="{27EDE227-AC1D-4DE6-AC7F-21B2F23BC9A9}" srcId="{11F5FFD9-F043-455E-9860-6399FD6B905A}" destId="{F264DB0A-3F3C-4B26-8288-610453336632}" srcOrd="1" destOrd="0" parTransId="{5B9B05E1-8D55-413D-AC6E-83D000F301A9}" sibTransId="{16D606A7-1B1E-4384-8140-71BC57DBE190}"/>
    <dgm:cxn modelId="{A6279C3F-00E9-437B-ACAA-22258EA02F81}" type="presOf" srcId="{FBE3E56F-4BB7-4623-8279-711852D77CB3}" destId="{7FFBAC88-B709-4C35-A021-818680E337A8}" srcOrd="1" destOrd="0" presId="urn:microsoft.com/office/officeart/2005/8/layout/list1"/>
    <dgm:cxn modelId="{CEB32F5C-68B1-4FE6-8CC2-41AF5E35AA67}" type="presOf" srcId="{BBE2B736-9AD7-4ABE-9BCF-D07D3245C5DE}" destId="{2F72FD66-E60D-4C18-86FE-50953CB39B07}" srcOrd="1" destOrd="0" presId="urn:microsoft.com/office/officeart/2005/8/layout/list1"/>
    <dgm:cxn modelId="{1B4BA860-8566-4C0F-928F-13BAA4033127}" type="presOf" srcId="{FBE3E56F-4BB7-4623-8279-711852D77CB3}" destId="{04795AC2-C8DD-4BC1-8850-ADDFF0EFFB07}" srcOrd="0" destOrd="0" presId="urn:microsoft.com/office/officeart/2005/8/layout/list1"/>
    <dgm:cxn modelId="{9034C163-3B27-473A-BD85-86C83534BE15}" srcId="{11F5FFD9-F043-455E-9860-6399FD6B905A}" destId="{BBE2B736-9AD7-4ABE-9BCF-D07D3245C5DE}" srcOrd="0" destOrd="0" parTransId="{CC51115E-BB3B-4FFA-BA35-59348D64F1C2}" sibTransId="{52928FD5-A7AC-46C1-B076-168E09D663A5}"/>
    <dgm:cxn modelId="{FDF2956A-B0B4-4065-B15A-A8D2DD7A4E04}" type="presOf" srcId="{11F5FFD9-F043-455E-9860-6399FD6B905A}" destId="{6D59B595-809E-4D88-90B6-6EF80027864B}" srcOrd="0" destOrd="0" presId="urn:microsoft.com/office/officeart/2005/8/layout/list1"/>
    <dgm:cxn modelId="{E2027270-7C6B-4C10-B82E-B96904746630}" type="presOf" srcId="{F264DB0A-3F3C-4B26-8288-610453336632}" destId="{0BC603A8-E71D-4F18-9654-9AAE08B23EE4}" srcOrd="0" destOrd="0" presId="urn:microsoft.com/office/officeart/2005/8/layout/list1"/>
    <dgm:cxn modelId="{2BD3CBBC-69D7-4B31-B001-659A236AAA2F}" type="presOf" srcId="{BBE2B736-9AD7-4ABE-9BCF-D07D3245C5DE}" destId="{0C9CCC56-DB32-46BD-B4A5-0710D1547FB7}" srcOrd="0" destOrd="0" presId="urn:microsoft.com/office/officeart/2005/8/layout/list1"/>
    <dgm:cxn modelId="{716914E7-F35F-4D6A-8E5D-F5622A66613A}" type="presOf" srcId="{F264DB0A-3F3C-4B26-8288-610453336632}" destId="{E9CDE26B-AE4A-4297-8151-7BE36AA6D34A}" srcOrd="1" destOrd="0" presId="urn:microsoft.com/office/officeart/2005/8/layout/list1"/>
    <dgm:cxn modelId="{8A9E55FC-9633-42F6-A4E8-179114642F74}" type="presOf" srcId="{C7120E10-B7E6-412E-8ADF-EFFB4414BB72}" destId="{2117D475-1FF8-451D-BC6F-228E6F7DCC84}" srcOrd="0" destOrd="0" presId="urn:microsoft.com/office/officeart/2005/8/layout/list1"/>
    <dgm:cxn modelId="{495EE6FE-C1CC-472A-9E75-5256BB9C2756}" type="presParOf" srcId="{6D59B595-809E-4D88-90B6-6EF80027864B}" destId="{41A042AF-A07D-452A-8E77-E381C6FC4F8F}" srcOrd="0" destOrd="0" presId="urn:microsoft.com/office/officeart/2005/8/layout/list1"/>
    <dgm:cxn modelId="{B5536B05-0A57-432C-ADBA-C24FAF3C5EDD}" type="presParOf" srcId="{41A042AF-A07D-452A-8E77-E381C6FC4F8F}" destId="{0C9CCC56-DB32-46BD-B4A5-0710D1547FB7}" srcOrd="0" destOrd="0" presId="urn:microsoft.com/office/officeart/2005/8/layout/list1"/>
    <dgm:cxn modelId="{53634426-F927-42F6-A0F1-C3D19A3C3497}" type="presParOf" srcId="{41A042AF-A07D-452A-8E77-E381C6FC4F8F}" destId="{2F72FD66-E60D-4C18-86FE-50953CB39B07}" srcOrd="1" destOrd="0" presId="urn:microsoft.com/office/officeart/2005/8/layout/list1"/>
    <dgm:cxn modelId="{79DD8438-4505-438C-A78C-8A5C05B4E929}" type="presParOf" srcId="{6D59B595-809E-4D88-90B6-6EF80027864B}" destId="{123D9906-DF18-48D5-BDC8-F5151C9F5C11}" srcOrd="1" destOrd="0" presId="urn:microsoft.com/office/officeart/2005/8/layout/list1"/>
    <dgm:cxn modelId="{40ED76A1-E219-4F60-AFAB-696FDEFE7183}" type="presParOf" srcId="{6D59B595-809E-4D88-90B6-6EF80027864B}" destId="{43173021-4A4B-447A-B757-E814D12F5CCF}" srcOrd="2" destOrd="0" presId="urn:microsoft.com/office/officeart/2005/8/layout/list1"/>
    <dgm:cxn modelId="{4CB47763-8CDE-4158-99A4-08AFB3B2B881}" type="presParOf" srcId="{6D59B595-809E-4D88-90B6-6EF80027864B}" destId="{6BE73C98-F6DA-46B6-9A2B-359980C5000E}" srcOrd="3" destOrd="0" presId="urn:microsoft.com/office/officeart/2005/8/layout/list1"/>
    <dgm:cxn modelId="{A386BFDB-E9CD-4ECA-A938-0DE2783FA2B3}" type="presParOf" srcId="{6D59B595-809E-4D88-90B6-6EF80027864B}" destId="{5ADC65A8-6F1B-45A4-B249-8944F5B1B6C7}" srcOrd="4" destOrd="0" presId="urn:microsoft.com/office/officeart/2005/8/layout/list1"/>
    <dgm:cxn modelId="{47CB812E-C47C-4E66-BC23-6E4619F90721}" type="presParOf" srcId="{5ADC65A8-6F1B-45A4-B249-8944F5B1B6C7}" destId="{0BC603A8-E71D-4F18-9654-9AAE08B23EE4}" srcOrd="0" destOrd="0" presId="urn:microsoft.com/office/officeart/2005/8/layout/list1"/>
    <dgm:cxn modelId="{BF088BCB-15DA-4E82-A8C4-FEEE47725BC2}" type="presParOf" srcId="{5ADC65A8-6F1B-45A4-B249-8944F5B1B6C7}" destId="{E9CDE26B-AE4A-4297-8151-7BE36AA6D34A}" srcOrd="1" destOrd="0" presId="urn:microsoft.com/office/officeart/2005/8/layout/list1"/>
    <dgm:cxn modelId="{FF97B5E6-A922-4A05-B6FC-A298C1857DAD}" type="presParOf" srcId="{6D59B595-809E-4D88-90B6-6EF80027864B}" destId="{C8D86B0C-210A-4A91-AB4D-140A225CC0DE}" srcOrd="5" destOrd="0" presId="urn:microsoft.com/office/officeart/2005/8/layout/list1"/>
    <dgm:cxn modelId="{DBD6446B-39B6-4C04-AC40-BC4F3F62CBD5}" type="presParOf" srcId="{6D59B595-809E-4D88-90B6-6EF80027864B}" destId="{D4CA8A23-3FB1-478B-80C0-293F5C61A99D}" srcOrd="6" destOrd="0" presId="urn:microsoft.com/office/officeart/2005/8/layout/list1"/>
    <dgm:cxn modelId="{3A9DFF98-EF86-4167-AA0A-5728B2C39D7B}" type="presParOf" srcId="{6D59B595-809E-4D88-90B6-6EF80027864B}" destId="{9A727205-7FE4-4472-B4CC-8BFFB12C0EB2}" srcOrd="7" destOrd="0" presId="urn:microsoft.com/office/officeart/2005/8/layout/list1"/>
    <dgm:cxn modelId="{B0967B6A-5304-4248-9E90-45CFDD6CA8FC}" type="presParOf" srcId="{6D59B595-809E-4D88-90B6-6EF80027864B}" destId="{277B44F6-92A1-4E04-8AD3-A7FE1B4BF13A}" srcOrd="8" destOrd="0" presId="urn:microsoft.com/office/officeart/2005/8/layout/list1"/>
    <dgm:cxn modelId="{44035728-1599-4154-8496-7B415C9A129E}" type="presParOf" srcId="{277B44F6-92A1-4E04-8AD3-A7FE1B4BF13A}" destId="{04795AC2-C8DD-4BC1-8850-ADDFF0EFFB07}" srcOrd="0" destOrd="0" presId="urn:microsoft.com/office/officeart/2005/8/layout/list1"/>
    <dgm:cxn modelId="{0DA47D69-6D68-40F4-B5EB-08C0E27B24E9}" type="presParOf" srcId="{277B44F6-92A1-4E04-8AD3-A7FE1B4BF13A}" destId="{7FFBAC88-B709-4C35-A021-818680E337A8}" srcOrd="1" destOrd="0" presId="urn:microsoft.com/office/officeart/2005/8/layout/list1"/>
    <dgm:cxn modelId="{4929FFE2-F56A-4837-A4B8-1213B6512C1E}" type="presParOf" srcId="{6D59B595-809E-4D88-90B6-6EF80027864B}" destId="{FA4BFA6F-3429-4A0D-80A7-C36B30BB078B}" srcOrd="9" destOrd="0" presId="urn:microsoft.com/office/officeart/2005/8/layout/list1"/>
    <dgm:cxn modelId="{ED58B290-296D-4598-81A2-66E2084DF267}" type="presParOf" srcId="{6D59B595-809E-4D88-90B6-6EF80027864B}" destId="{8ACC36C6-989B-4473-B56A-57AA643DAC40}" srcOrd="10" destOrd="0" presId="urn:microsoft.com/office/officeart/2005/8/layout/list1"/>
    <dgm:cxn modelId="{A43F568E-BB81-4E4C-A12C-37ABF7A8982D}" type="presParOf" srcId="{6D59B595-809E-4D88-90B6-6EF80027864B}" destId="{D4624687-D450-41DF-B7D1-B1CFD3A0DE55}" srcOrd="11" destOrd="0" presId="urn:microsoft.com/office/officeart/2005/8/layout/list1"/>
    <dgm:cxn modelId="{01012B54-3A02-4D3A-A4C8-A2A13ECB9EA0}" type="presParOf" srcId="{6D59B595-809E-4D88-90B6-6EF80027864B}" destId="{09E6A625-2DA7-448D-92AA-2BA646C5E325}" srcOrd="12" destOrd="0" presId="urn:microsoft.com/office/officeart/2005/8/layout/list1"/>
    <dgm:cxn modelId="{730B0EE9-621C-46A7-95D1-5F2DEE4A22B5}" type="presParOf" srcId="{09E6A625-2DA7-448D-92AA-2BA646C5E325}" destId="{2117D475-1FF8-451D-BC6F-228E6F7DCC84}" srcOrd="0" destOrd="0" presId="urn:microsoft.com/office/officeart/2005/8/layout/list1"/>
    <dgm:cxn modelId="{D337B0D7-650B-4AF0-AD32-78DC397E19B8}" type="presParOf" srcId="{09E6A625-2DA7-448D-92AA-2BA646C5E325}" destId="{D0CCE662-8DFF-4F09-8060-5AF3074F605D}" srcOrd="1" destOrd="0" presId="urn:microsoft.com/office/officeart/2005/8/layout/list1"/>
    <dgm:cxn modelId="{98575113-B677-4861-AC2B-48BC5ACF67EB}" type="presParOf" srcId="{6D59B595-809E-4D88-90B6-6EF80027864B}" destId="{74A7D344-19E5-4B1A-9AA2-FDF226D54B08}" srcOrd="13" destOrd="0" presId="urn:microsoft.com/office/officeart/2005/8/layout/list1"/>
    <dgm:cxn modelId="{39156932-73A4-4F95-8677-D3A3C33D2A3A}" type="presParOf" srcId="{6D59B595-809E-4D88-90B6-6EF80027864B}" destId="{B0B4B6FF-171D-4053-B1BD-B81B52E6633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5FFD9-F043-455E-9860-6399FD6B905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2B736-9AD7-4ABE-9BCF-D07D3245C5DE}">
      <dgm:prSet phldrT="[Text]"/>
      <dgm:spPr/>
      <dgm:t>
        <a:bodyPr/>
        <a:lstStyle/>
        <a:p>
          <a:r>
            <a:rPr lang="en-US" dirty="0"/>
            <a:t>Games, </a:t>
          </a:r>
          <a:r>
            <a:rPr lang="en-US" dirty="0" err="1"/>
            <a:t>expectimax</a:t>
          </a:r>
          <a:endParaRPr lang="en-US" dirty="0"/>
        </a:p>
      </dgm:t>
    </dgm:pt>
    <dgm:pt modelId="{CC51115E-BB3B-4FFA-BA35-59348D64F1C2}" type="parTrans" cxnId="{9034C163-3B27-473A-BD85-86C83534BE15}">
      <dgm:prSet/>
      <dgm:spPr/>
      <dgm:t>
        <a:bodyPr/>
        <a:lstStyle/>
        <a:p>
          <a:endParaRPr lang="en-US"/>
        </a:p>
      </dgm:t>
    </dgm:pt>
    <dgm:pt modelId="{52928FD5-A7AC-46C1-B076-168E09D663A5}" type="sibTrans" cxnId="{9034C163-3B27-473A-BD85-86C83534BE15}">
      <dgm:prSet/>
      <dgm:spPr/>
      <dgm:t>
        <a:bodyPr/>
        <a:lstStyle/>
        <a:p>
          <a:endParaRPr lang="en-US"/>
        </a:p>
      </dgm:t>
    </dgm:pt>
    <dgm:pt modelId="{FBE3E56F-4BB7-4623-8279-711852D77CB3}">
      <dgm:prSet phldrT="[Text]"/>
      <dgm:spPr/>
      <dgm:t>
        <a:bodyPr/>
        <a:lstStyle/>
        <a:p>
          <a:r>
            <a:rPr lang="en-US" spc="-40" dirty="0">
              <a:latin typeface="Trebuchet MS"/>
              <a:cs typeface="Trebuchet MS"/>
            </a:rPr>
            <a:t>Evaluation</a:t>
          </a:r>
          <a:r>
            <a:rPr lang="en-US" spc="51" dirty="0">
              <a:latin typeface="Trebuchet MS"/>
              <a:cs typeface="Trebuchet MS"/>
            </a:rPr>
            <a:t> </a:t>
          </a:r>
          <a:r>
            <a:rPr lang="en-US" spc="-57" dirty="0">
              <a:latin typeface="Trebuchet MS"/>
              <a:cs typeface="Trebuchet MS"/>
            </a:rPr>
            <a:t>functions</a:t>
          </a:r>
          <a:endParaRPr lang="en-US" dirty="0"/>
        </a:p>
      </dgm:t>
    </dgm:pt>
    <dgm:pt modelId="{FF8FC9BD-7DD7-48A2-A997-95501C9CEBDB}" type="parTrans" cxnId="{19619A0C-69A4-4888-961B-ADEA0EE005F1}">
      <dgm:prSet/>
      <dgm:spPr/>
      <dgm:t>
        <a:bodyPr/>
        <a:lstStyle/>
        <a:p>
          <a:endParaRPr lang="en-US"/>
        </a:p>
      </dgm:t>
    </dgm:pt>
    <dgm:pt modelId="{21474A76-ECEA-4BC8-8FE5-441D05FE5DEF}" type="sibTrans" cxnId="{19619A0C-69A4-4888-961B-ADEA0EE005F1}">
      <dgm:prSet/>
      <dgm:spPr/>
      <dgm:t>
        <a:bodyPr/>
        <a:lstStyle/>
        <a:p>
          <a:endParaRPr lang="en-US"/>
        </a:p>
      </dgm:t>
    </dgm:pt>
    <dgm:pt modelId="{C7120E10-B7E6-412E-8ADF-EFFB4414BB72}">
      <dgm:prSet phldrT="[Text]"/>
      <dgm:spPr/>
      <dgm:t>
        <a:bodyPr/>
        <a:lstStyle/>
        <a:p>
          <a:r>
            <a:rPr lang="en-US" spc="-44" dirty="0">
              <a:latin typeface="Trebuchet MS"/>
              <a:cs typeface="Trebuchet MS"/>
            </a:rPr>
            <a:t>Alpha-beta</a:t>
          </a:r>
          <a:r>
            <a:rPr lang="en-US" spc="30" dirty="0">
              <a:latin typeface="Trebuchet MS"/>
              <a:cs typeface="Trebuchet MS"/>
            </a:rPr>
            <a:t> </a:t>
          </a:r>
          <a:r>
            <a:rPr lang="en-US" spc="-51" dirty="0">
              <a:latin typeface="Trebuchet MS"/>
              <a:cs typeface="Trebuchet MS"/>
            </a:rPr>
            <a:t>pruning</a:t>
          </a:r>
          <a:endParaRPr lang="en-US" dirty="0"/>
        </a:p>
      </dgm:t>
    </dgm:pt>
    <dgm:pt modelId="{F0BE04DC-93AE-4E84-A005-0D27DE29D6B7}" type="parTrans" cxnId="{52BC521D-4098-4F63-8768-F50332626C2A}">
      <dgm:prSet/>
      <dgm:spPr/>
      <dgm:t>
        <a:bodyPr/>
        <a:lstStyle/>
        <a:p>
          <a:endParaRPr lang="en-US"/>
        </a:p>
      </dgm:t>
    </dgm:pt>
    <dgm:pt modelId="{9F7D1150-A046-441E-976D-472B6DF098EB}" type="sibTrans" cxnId="{52BC521D-4098-4F63-8768-F50332626C2A}">
      <dgm:prSet/>
      <dgm:spPr/>
      <dgm:t>
        <a:bodyPr/>
        <a:lstStyle/>
        <a:p>
          <a:endParaRPr lang="en-US"/>
        </a:p>
      </dgm:t>
    </dgm:pt>
    <dgm:pt modelId="{F264DB0A-3F3C-4B26-8288-610453336632}">
      <dgm:prSet/>
      <dgm:spPr/>
      <dgm:t>
        <a:bodyPr/>
        <a:lstStyle/>
        <a:p>
          <a:r>
            <a:rPr lang="en-US" b="1" spc="-24" dirty="0">
              <a:latin typeface="Trebuchet MS"/>
              <a:cs typeface="Trebuchet MS"/>
            </a:rPr>
            <a:t>Minimax,</a:t>
          </a:r>
          <a:r>
            <a:rPr lang="en-US" b="1" spc="40" dirty="0">
              <a:latin typeface="Trebuchet MS"/>
              <a:cs typeface="Trebuchet MS"/>
            </a:rPr>
            <a:t> </a:t>
          </a:r>
          <a:r>
            <a:rPr lang="en-US" b="1" spc="-71" dirty="0" err="1">
              <a:latin typeface="Trebuchet MS"/>
              <a:cs typeface="Trebuchet MS"/>
            </a:rPr>
            <a:t>expectiminimax</a:t>
          </a:r>
          <a:endParaRPr lang="en-US" b="1" dirty="0"/>
        </a:p>
      </dgm:t>
    </dgm:pt>
    <dgm:pt modelId="{5B9B05E1-8D55-413D-AC6E-83D000F301A9}" type="parTrans" cxnId="{27EDE227-AC1D-4DE6-AC7F-21B2F23BC9A9}">
      <dgm:prSet/>
      <dgm:spPr/>
      <dgm:t>
        <a:bodyPr/>
        <a:lstStyle/>
        <a:p>
          <a:endParaRPr lang="en-US"/>
        </a:p>
      </dgm:t>
    </dgm:pt>
    <dgm:pt modelId="{16D606A7-1B1E-4384-8140-71BC57DBE190}" type="sibTrans" cxnId="{27EDE227-AC1D-4DE6-AC7F-21B2F23BC9A9}">
      <dgm:prSet/>
      <dgm:spPr/>
      <dgm:t>
        <a:bodyPr/>
        <a:lstStyle/>
        <a:p>
          <a:endParaRPr lang="en-US"/>
        </a:p>
      </dgm:t>
    </dgm:pt>
    <dgm:pt modelId="{6D59B595-809E-4D88-90B6-6EF80027864B}" type="pres">
      <dgm:prSet presAssocID="{11F5FFD9-F043-455E-9860-6399FD6B905A}" presName="linear" presStyleCnt="0">
        <dgm:presLayoutVars>
          <dgm:dir/>
          <dgm:animLvl val="lvl"/>
          <dgm:resizeHandles val="exact"/>
        </dgm:presLayoutVars>
      </dgm:prSet>
      <dgm:spPr/>
    </dgm:pt>
    <dgm:pt modelId="{41A042AF-A07D-452A-8E77-E381C6FC4F8F}" type="pres">
      <dgm:prSet presAssocID="{BBE2B736-9AD7-4ABE-9BCF-D07D3245C5DE}" presName="parentLin" presStyleCnt="0"/>
      <dgm:spPr/>
    </dgm:pt>
    <dgm:pt modelId="{0C9CCC56-DB32-46BD-B4A5-0710D1547FB7}" type="pres">
      <dgm:prSet presAssocID="{BBE2B736-9AD7-4ABE-9BCF-D07D3245C5DE}" presName="parentLeftMargin" presStyleLbl="node1" presStyleIdx="0" presStyleCnt="4"/>
      <dgm:spPr/>
    </dgm:pt>
    <dgm:pt modelId="{2F72FD66-E60D-4C18-86FE-50953CB39B07}" type="pres">
      <dgm:prSet presAssocID="{BBE2B736-9AD7-4ABE-9BCF-D07D3245C5D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23D9906-DF18-48D5-BDC8-F5151C9F5C11}" type="pres">
      <dgm:prSet presAssocID="{BBE2B736-9AD7-4ABE-9BCF-D07D3245C5DE}" presName="negativeSpace" presStyleCnt="0"/>
      <dgm:spPr/>
    </dgm:pt>
    <dgm:pt modelId="{43173021-4A4B-447A-B757-E814D12F5CCF}" type="pres">
      <dgm:prSet presAssocID="{BBE2B736-9AD7-4ABE-9BCF-D07D3245C5DE}" presName="childText" presStyleLbl="conFgAcc1" presStyleIdx="0" presStyleCnt="4">
        <dgm:presLayoutVars>
          <dgm:bulletEnabled val="1"/>
        </dgm:presLayoutVars>
      </dgm:prSet>
      <dgm:spPr/>
    </dgm:pt>
    <dgm:pt modelId="{6BE73C98-F6DA-46B6-9A2B-359980C5000E}" type="pres">
      <dgm:prSet presAssocID="{52928FD5-A7AC-46C1-B076-168E09D663A5}" presName="spaceBetweenRectangles" presStyleCnt="0"/>
      <dgm:spPr/>
    </dgm:pt>
    <dgm:pt modelId="{5ADC65A8-6F1B-45A4-B249-8944F5B1B6C7}" type="pres">
      <dgm:prSet presAssocID="{F264DB0A-3F3C-4B26-8288-610453336632}" presName="parentLin" presStyleCnt="0"/>
      <dgm:spPr/>
    </dgm:pt>
    <dgm:pt modelId="{0BC603A8-E71D-4F18-9654-9AAE08B23EE4}" type="pres">
      <dgm:prSet presAssocID="{F264DB0A-3F3C-4B26-8288-610453336632}" presName="parentLeftMargin" presStyleLbl="node1" presStyleIdx="0" presStyleCnt="4"/>
      <dgm:spPr/>
    </dgm:pt>
    <dgm:pt modelId="{E9CDE26B-AE4A-4297-8151-7BE36AA6D34A}" type="pres">
      <dgm:prSet presAssocID="{F264DB0A-3F3C-4B26-8288-6104533366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8D86B0C-210A-4A91-AB4D-140A225CC0DE}" type="pres">
      <dgm:prSet presAssocID="{F264DB0A-3F3C-4B26-8288-610453336632}" presName="negativeSpace" presStyleCnt="0"/>
      <dgm:spPr/>
    </dgm:pt>
    <dgm:pt modelId="{D4CA8A23-3FB1-478B-80C0-293F5C61A99D}" type="pres">
      <dgm:prSet presAssocID="{F264DB0A-3F3C-4B26-8288-610453336632}" presName="childText" presStyleLbl="conFgAcc1" presStyleIdx="1" presStyleCnt="4">
        <dgm:presLayoutVars>
          <dgm:bulletEnabled val="1"/>
        </dgm:presLayoutVars>
      </dgm:prSet>
      <dgm:spPr/>
    </dgm:pt>
    <dgm:pt modelId="{9A727205-7FE4-4472-B4CC-8BFFB12C0EB2}" type="pres">
      <dgm:prSet presAssocID="{16D606A7-1B1E-4384-8140-71BC57DBE190}" presName="spaceBetweenRectangles" presStyleCnt="0"/>
      <dgm:spPr/>
    </dgm:pt>
    <dgm:pt modelId="{277B44F6-92A1-4E04-8AD3-A7FE1B4BF13A}" type="pres">
      <dgm:prSet presAssocID="{FBE3E56F-4BB7-4623-8279-711852D77CB3}" presName="parentLin" presStyleCnt="0"/>
      <dgm:spPr/>
    </dgm:pt>
    <dgm:pt modelId="{04795AC2-C8DD-4BC1-8850-ADDFF0EFFB07}" type="pres">
      <dgm:prSet presAssocID="{FBE3E56F-4BB7-4623-8279-711852D77CB3}" presName="parentLeftMargin" presStyleLbl="node1" presStyleIdx="1" presStyleCnt="4"/>
      <dgm:spPr/>
    </dgm:pt>
    <dgm:pt modelId="{7FFBAC88-B709-4C35-A021-818680E337A8}" type="pres">
      <dgm:prSet presAssocID="{FBE3E56F-4BB7-4623-8279-711852D77CB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4BFA6F-3429-4A0D-80A7-C36B30BB078B}" type="pres">
      <dgm:prSet presAssocID="{FBE3E56F-4BB7-4623-8279-711852D77CB3}" presName="negativeSpace" presStyleCnt="0"/>
      <dgm:spPr/>
    </dgm:pt>
    <dgm:pt modelId="{8ACC36C6-989B-4473-B56A-57AA643DAC40}" type="pres">
      <dgm:prSet presAssocID="{FBE3E56F-4BB7-4623-8279-711852D77CB3}" presName="childText" presStyleLbl="conFgAcc1" presStyleIdx="2" presStyleCnt="4">
        <dgm:presLayoutVars>
          <dgm:bulletEnabled val="1"/>
        </dgm:presLayoutVars>
      </dgm:prSet>
      <dgm:spPr/>
    </dgm:pt>
    <dgm:pt modelId="{D4624687-D450-41DF-B7D1-B1CFD3A0DE55}" type="pres">
      <dgm:prSet presAssocID="{21474A76-ECEA-4BC8-8FE5-441D05FE5DEF}" presName="spaceBetweenRectangles" presStyleCnt="0"/>
      <dgm:spPr/>
    </dgm:pt>
    <dgm:pt modelId="{09E6A625-2DA7-448D-92AA-2BA646C5E325}" type="pres">
      <dgm:prSet presAssocID="{C7120E10-B7E6-412E-8ADF-EFFB4414BB72}" presName="parentLin" presStyleCnt="0"/>
      <dgm:spPr/>
    </dgm:pt>
    <dgm:pt modelId="{2117D475-1FF8-451D-BC6F-228E6F7DCC84}" type="pres">
      <dgm:prSet presAssocID="{C7120E10-B7E6-412E-8ADF-EFFB4414BB72}" presName="parentLeftMargin" presStyleLbl="node1" presStyleIdx="2" presStyleCnt="4"/>
      <dgm:spPr/>
    </dgm:pt>
    <dgm:pt modelId="{D0CCE662-8DFF-4F09-8060-5AF3074F605D}" type="pres">
      <dgm:prSet presAssocID="{C7120E10-B7E6-412E-8ADF-EFFB4414BB7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4A7D344-19E5-4B1A-9AA2-FDF226D54B08}" type="pres">
      <dgm:prSet presAssocID="{C7120E10-B7E6-412E-8ADF-EFFB4414BB72}" presName="negativeSpace" presStyleCnt="0"/>
      <dgm:spPr/>
    </dgm:pt>
    <dgm:pt modelId="{B0B4B6FF-171D-4053-B1BD-B81B52E6633F}" type="pres">
      <dgm:prSet presAssocID="{C7120E10-B7E6-412E-8ADF-EFFB4414BB7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9619A0C-69A4-4888-961B-ADEA0EE005F1}" srcId="{11F5FFD9-F043-455E-9860-6399FD6B905A}" destId="{FBE3E56F-4BB7-4623-8279-711852D77CB3}" srcOrd="2" destOrd="0" parTransId="{FF8FC9BD-7DD7-48A2-A997-95501C9CEBDB}" sibTransId="{21474A76-ECEA-4BC8-8FE5-441D05FE5DEF}"/>
    <dgm:cxn modelId="{59F62E11-CC20-45B8-9DC9-4386ED77873C}" type="presOf" srcId="{C7120E10-B7E6-412E-8ADF-EFFB4414BB72}" destId="{D0CCE662-8DFF-4F09-8060-5AF3074F605D}" srcOrd="1" destOrd="0" presId="urn:microsoft.com/office/officeart/2005/8/layout/list1"/>
    <dgm:cxn modelId="{52BC521D-4098-4F63-8768-F50332626C2A}" srcId="{11F5FFD9-F043-455E-9860-6399FD6B905A}" destId="{C7120E10-B7E6-412E-8ADF-EFFB4414BB72}" srcOrd="3" destOrd="0" parTransId="{F0BE04DC-93AE-4E84-A005-0D27DE29D6B7}" sibTransId="{9F7D1150-A046-441E-976D-472B6DF098EB}"/>
    <dgm:cxn modelId="{27EDE227-AC1D-4DE6-AC7F-21B2F23BC9A9}" srcId="{11F5FFD9-F043-455E-9860-6399FD6B905A}" destId="{F264DB0A-3F3C-4B26-8288-610453336632}" srcOrd="1" destOrd="0" parTransId="{5B9B05E1-8D55-413D-AC6E-83D000F301A9}" sibTransId="{16D606A7-1B1E-4384-8140-71BC57DBE190}"/>
    <dgm:cxn modelId="{A6279C3F-00E9-437B-ACAA-22258EA02F81}" type="presOf" srcId="{FBE3E56F-4BB7-4623-8279-711852D77CB3}" destId="{7FFBAC88-B709-4C35-A021-818680E337A8}" srcOrd="1" destOrd="0" presId="urn:microsoft.com/office/officeart/2005/8/layout/list1"/>
    <dgm:cxn modelId="{CEB32F5C-68B1-4FE6-8CC2-41AF5E35AA67}" type="presOf" srcId="{BBE2B736-9AD7-4ABE-9BCF-D07D3245C5DE}" destId="{2F72FD66-E60D-4C18-86FE-50953CB39B07}" srcOrd="1" destOrd="0" presId="urn:microsoft.com/office/officeart/2005/8/layout/list1"/>
    <dgm:cxn modelId="{1B4BA860-8566-4C0F-928F-13BAA4033127}" type="presOf" srcId="{FBE3E56F-4BB7-4623-8279-711852D77CB3}" destId="{04795AC2-C8DD-4BC1-8850-ADDFF0EFFB07}" srcOrd="0" destOrd="0" presId="urn:microsoft.com/office/officeart/2005/8/layout/list1"/>
    <dgm:cxn modelId="{9034C163-3B27-473A-BD85-86C83534BE15}" srcId="{11F5FFD9-F043-455E-9860-6399FD6B905A}" destId="{BBE2B736-9AD7-4ABE-9BCF-D07D3245C5DE}" srcOrd="0" destOrd="0" parTransId="{CC51115E-BB3B-4FFA-BA35-59348D64F1C2}" sibTransId="{52928FD5-A7AC-46C1-B076-168E09D663A5}"/>
    <dgm:cxn modelId="{FDF2956A-B0B4-4065-B15A-A8D2DD7A4E04}" type="presOf" srcId="{11F5FFD9-F043-455E-9860-6399FD6B905A}" destId="{6D59B595-809E-4D88-90B6-6EF80027864B}" srcOrd="0" destOrd="0" presId="urn:microsoft.com/office/officeart/2005/8/layout/list1"/>
    <dgm:cxn modelId="{E2027270-7C6B-4C10-B82E-B96904746630}" type="presOf" srcId="{F264DB0A-3F3C-4B26-8288-610453336632}" destId="{0BC603A8-E71D-4F18-9654-9AAE08B23EE4}" srcOrd="0" destOrd="0" presId="urn:microsoft.com/office/officeart/2005/8/layout/list1"/>
    <dgm:cxn modelId="{2BD3CBBC-69D7-4B31-B001-659A236AAA2F}" type="presOf" srcId="{BBE2B736-9AD7-4ABE-9BCF-D07D3245C5DE}" destId="{0C9CCC56-DB32-46BD-B4A5-0710D1547FB7}" srcOrd="0" destOrd="0" presId="urn:microsoft.com/office/officeart/2005/8/layout/list1"/>
    <dgm:cxn modelId="{716914E7-F35F-4D6A-8E5D-F5622A66613A}" type="presOf" srcId="{F264DB0A-3F3C-4B26-8288-610453336632}" destId="{E9CDE26B-AE4A-4297-8151-7BE36AA6D34A}" srcOrd="1" destOrd="0" presId="urn:microsoft.com/office/officeart/2005/8/layout/list1"/>
    <dgm:cxn modelId="{8A9E55FC-9633-42F6-A4E8-179114642F74}" type="presOf" srcId="{C7120E10-B7E6-412E-8ADF-EFFB4414BB72}" destId="{2117D475-1FF8-451D-BC6F-228E6F7DCC84}" srcOrd="0" destOrd="0" presId="urn:microsoft.com/office/officeart/2005/8/layout/list1"/>
    <dgm:cxn modelId="{495EE6FE-C1CC-472A-9E75-5256BB9C2756}" type="presParOf" srcId="{6D59B595-809E-4D88-90B6-6EF80027864B}" destId="{41A042AF-A07D-452A-8E77-E381C6FC4F8F}" srcOrd="0" destOrd="0" presId="urn:microsoft.com/office/officeart/2005/8/layout/list1"/>
    <dgm:cxn modelId="{B5536B05-0A57-432C-ADBA-C24FAF3C5EDD}" type="presParOf" srcId="{41A042AF-A07D-452A-8E77-E381C6FC4F8F}" destId="{0C9CCC56-DB32-46BD-B4A5-0710D1547FB7}" srcOrd="0" destOrd="0" presId="urn:microsoft.com/office/officeart/2005/8/layout/list1"/>
    <dgm:cxn modelId="{53634426-F927-42F6-A0F1-C3D19A3C3497}" type="presParOf" srcId="{41A042AF-A07D-452A-8E77-E381C6FC4F8F}" destId="{2F72FD66-E60D-4C18-86FE-50953CB39B07}" srcOrd="1" destOrd="0" presId="urn:microsoft.com/office/officeart/2005/8/layout/list1"/>
    <dgm:cxn modelId="{79DD8438-4505-438C-A78C-8A5C05B4E929}" type="presParOf" srcId="{6D59B595-809E-4D88-90B6-6EF80027864B}" destId="{123D9906-DF18-48D5-BDC8-F5151C9F5C11}" srcOrd="1" destOrd="0" presId="urn:microsoft.com/office/officeart/2005/8/layout/list1"/>
    <dgm:cxn modelId="{40ED76A1-E219-4F60-AFAB-696FDEFE7183}" type="presParOf" srcId="{6D59B595-809E-4D88-90B6-6EF80027864B}" destId="{43173021-4A4B-447A-B757-E814D12F5CCF}" srcOrd="2" destOrd="0" presId="urn:microsoft.com/office/officeart/2005/8/layout/list1"/>
    <dgm:cxn modelId="{4CB47763-8CDE-4158-99A4-08AFB3B2B881}" type="presParOf" srcId="{6D59B595-809E-4D88-90B6-6EF80027864B}" destId="{6BE73C98-F6DA-46B6-9A2B-359980C5000E}" srcOrd="3" destOrd="0" presId="urn:microsoft.com/office/officeart/2005/8/layout/list1"/>
    <dgm:cxn modelId="{A386BFDB-E9CD-4ECA-A938-0DE2783FA2B3}" type="presParOf" srcId="{6D59B595-809E-4D88-90B6-6EF80027864B}" destId="{5ADC65A8-6F1B-45A4-B249-8944F5B1B6C7}" srcOrd="4" destOrd="0" presId="urn:microsoft.com/office/officeart/2005/8/layout/list1"/>
    <dgm:cxn modelId="{47CB812E-C47C-4E66-BC23-6E4619F90721}" type="presParOf" srcId="{5ADC65A8-6F1B-45A4-B249-8944F5B1B6C7}" destId="{0BC603A8-E71D-4F18-9654-9AAE08B23EE4}" srcOrd="0" destOrd="0" presId="urn:microsoft.com/office/officeart/2005/8/layout/list1"/>
    <dgm:cxn modelId="{BF088BCB-15DA-4E82-A8C4-FEEE47725BC2}" type="presParOf" srcId="{5ADC65A8-6F1B-45A4-B249-8944F5B1B6C7}" destId="{E9CDE26B-AE4A-4297-8151-7BE36AA6D34A}" srcOrd="1" destOrd="0" presId="urn:microsoft.com/office/officeart/2005/8/layout/list1"/>
    <dgm:cxn modelId="{FF97B5E6-A922-4A05-B6FC-A298C1857DAD}" type="presParOf" srcId="{6D59B595-809E-4D88-90B6-6EF80027864B}" destId="{C8D86B0C-210A-4A91-AB4D-140A225CC0DE}" srcOrd="5" destOrd="0" presId="urn:microsoft.com/office/officeart/2005/8/layout/list1"/>
    <dgm:cxn modelId="{DBD6446B-39B6-4C04-AC40-BC4F3F62CBD5}" type="presParOf" srcId="{6D59B595-809E-4D88-90B6-6EF80027864B}" destId="{D4CA8A23-3FB1-478B-80C0-293F5C61A99D}" srcOrd="6" destOrd="0" presId="urn:microsoft.com/office/officeart/2005/8/layout/list1"/>
    <dgm:cxn modelId="{3A9DFF98-EF86-4167-AA0A-5728B2C39D7B}" type="presParOf" srcId="{6D59B595-809E-4D88-90B6-6EF80027864B}" destId="{9A727205-7FE4-4472-B4CC-8BFFB12C0EB2}" srcOrd="7" destOrd="0" presId="urn:microsoft.com/office/officeart/2005/8/layout/list1"/>
    <dgm:cxn modelId="{B0967B6A-5304-4248-9E90-45CFDD6CA8FC}" type="presParOf" srcId="{6D59B595-809E-4D88-90B6-6EF80027864B}" destId="{277B44F6-92A1-4E04-8AD3-A7FE1B4BF13A}" srcOrd="8" destOrd="0" presId="urn:microsoft.com/office/officeart/2005/8/layout/list1"/>
    <dgm:cxn modelId="{44035728-1599-4154-8496-7B415C9A129E}" type="presParOf" srcId="{277B44F6-92A1-4E04-8AD3-A7FE1B4BF13A}" destId="{04795AC2-C8DD-4BC1-8850-ADDFF0EFFB07}" srcOrd="0" destOrd="0" presId="urn:microsoft.com/office/officeart/2005/8/layout/list1"/>
    <dgm:cxn modelId="{0DA47D69-6D68-40F4-B5EB-08C0E27B24E9}" type="presParOf" srcId="{277B44F6-92A1-4E04-8AD3-A7FE1B4BF13A}" destId="{7FFBAC88-B709-4C35-A021-818680E337A8}" srcOrd="1" destOrd="0" presId="urn:microsoft.com/office/officeart/2005/8/layout/list1"/>
    <dgm:cxn modelId="{4929FFE2-F56A-4837-A4B8-1213B6512C1E}" type="presParOf" srcId="{6D59B595-809E-4D88-90B6-6EF80027864B}" destId="{FA4BFA6F-3429-4A0D-80A7-C36B30BB078B}" srcOrd="9" destOrd="0" presId="urn:microsoft.com/office/officeart/2005/8/layout/list1"/>
    <dgm:cxn modelId="{ED58B290-296D-4598-81A2-66E2084DF267}" type="presParOf" srcId="{6D59B595-809E-4D88-90B6-6EF80027864B}" destId="{8ACC36C6-989B-4473-B56A-57AA643DAC40}" srcOrd="10" destOrd="0" presId="urn:microsoft.com/office/officeart/2005/8/layout/list1"/>
    <dgm:cxn modelId="{A43F568E-BB81-4E4C-A12C-37ABF7A8982D}" type="presParOf" srcId="{6D59B595-809E-4D88-90B6-6EF80027864B}" destId="{D4624687-D450-41DF-B7D1-B1CFD3A0DE55}" srcOrd="11" destOrd="0" presId="urn:microsoft.com/office/officeart/2005/8/layout/list1"/>
    <dgm:cxn modelId="{01012B54-3A02-4D3A-A4C8-A2A13ECB9EA0}" type="presParOf" srcId="{6D59B595-809E-4D88-90B6-6EF80027864B}" destId="{09E6A625-2DA7-448D-92AA-2BA646C5E325}" srcOrd="12" destOrd="0" presId="urn:microsoft.com/office/officeart/2005/8/layout/list1"/>
    <dgm:cxn modelId="{730B0EE9-621C-46A7-95D1-5F2DEE4A22B5}" type="presParOf" srcId="{09E6A625-2DA7-448D-92AA-2BA646C5E325}" destId="{2117D475-1FF8-451D-BC6F-228E6F7DCC84}" srcOrd="0" destOrd="0" presId="urn:microsoft.com/office/officeart/2005/8/layout/list1"/>
    <dgm:cxn modelId="{D337B0D7-650B-4AF0-AD32-78DC397E19B8}" type="presParOf" srcId="{09E6A625-2DA7-448D-92AA-2BA646C5E325}" destId="{D0CCE662-8DFF-4F09-8060-5AF3074F605D}" srcOrd="1" destOrd="0" presId="urn:microsoft.com/office/officeart/2005/8/layout/list1"/>
    <dgm:cxn modelId="{98575113-B677-4861-AC2B-48BC5ACF67EB}" type="presParOf" srcId="{6D59B595-809E-4D88-90B6-6EF80027864B}" destId="{74A7D344-19E5-4B1A-9AA2-FDF226D54B08}" srcOrd="13" destOrd="0" presId="urn:microsoft.com/office/officeart/2005/8/layout/list1"/>
    <dgm:cxn modelId="{39156932-73A4-4F95-8677-D3A3C33D2A3A}" type="presParOf" srcId="{6D59B595-809E-4D88-90B6-6EF80027864B}" destId="{B0B4B6FF-171D-4053-B1BD-B81B52E6633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F5FFD9-F043-455E-9860-6399FD6B905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2B736-9AD7-4ABE-9BCF-D07D3245C5DE}">
      <dgm:prSet phldrT="[Text]"/>
      <dgm:spPr/>
      <dgm:t>
        <a:bodyPr/>
        <a:lstStyle/>
        <a:p>
          <a:r>
            <a:rPr lang="en-US" dirty="0"/>
            <a:t>Games, </a:t>
          </a:r>
          <a:r>
            <a:rPr lang="en-US" dirty="0" err="1"/>
            <a:t>expectimax</a:t>
          </a:r>
          <a:endParaRPr lang="en-US" dirty="0"/>
        </a:p>
      </dgm:t>
    </dgm:pt>
    <dgm:pt modelId="{CC51115E-BB3B-4FFA-BA35-59348D64F1C2}" type="parTrans" cxnId="{9034C163-3B27-473A-BD85-86C83534BE15}">
      <dgm:prSet/>
      <dgm:spPr/>
      <dgm:t>
        <a:bodyPr/>
        <a:lstStyle/>
        <a:p>
          <a:endParaRPr lang="en-US"/>
        </a:p>
      </dgm:t>
    </dgm:pt>
    <dgm:pt modelId="{52928FD5-A7AC-46C1-B076-168E09D663A5}" type="sibTrans" cxnId="{9034C163-3B27-473A-BD85-86C83534BE15}">
      <dgm:prSet/>
      <dgm:spPr/>
      <dgm:t>
        <a:bodyPr/>
        <a:lstStyle/>
        <a:p>
          <a:endParaRPr lang="en-US"/>
        </a:p>
      </dgm:t>
    </dgm:pt>
    <dgm:pt modelId="{FBE3E56F-4BB7-4623-8279-711852D77CB3}">
      <dgm:prSet phldrT="[Text]"/>
      <dgm:spPr/>
      <dgm:t>
        <a:bodyPr/>
        <a:lstStyle/>
        <a:p>
          <a:r>
            <a:rPr lang="en-US" b="1" spc="-40" dirty="0">
              <a:latin typeface="Trebuchet MS"/>
              <a:cs typeface="Trebuchet MS"/>
            </a:rPr>
            <a:t>Evaluation</a:t>
          </a:r>
          <a:r>
            <a:rPr lang="en-US" b="1" spc="51" dirty="0">
              <a:latin typeface="Trebuchet MS"/>
              <a:cs typeface="Trebuchet MS"/>
            </a:rPr>
            <a:t> </a:t>
          </a:r>
          <a:r>
            <a:rPr lang="en-US" b="1" spc="-57" dirty="0">
              <a:latin typeface="Trebuchet MS"/>
              <a:cs typeface="Trebuchet MS"/>
            </a:rPr>
            <a:t>functions</a:t>
          </a:r>
          <a:endParaRPr lang="en-US" b="1" dirty="0"/>
        </a:p>
      </dgm:t>
    </dgm:pt>
    <dgm:pt modelId="{FF8FC9BD-7DD7-48A2-A997-95501C9CEBDB}" type="parTrans" cxnId="{19619A0C-69A4-4888-961B-ADEA0EE005F1}">
      <dgm:prSet/>
      <dgm:spPr/>
      <dgm:t>
        <a:bodyPr/>
        <a:lstStyle/>
        <a:p>
          <a:endParaRPr lang="en-US"/>
        </a:p>
      </dgm:t>
    </dgm:pt>
    <dgm:pt modelId="{21474A76-ECEA-4BC8-8FE5-441D05FE5DEF}" type="sibTrans" cxnId="{19619A0C-69A4-4888-961B-ADEA0EE005F1}">
      <dgm:prSet/>
      <dgm:spPr/>
      <dgm:t>
        <a:bodyPr/>
        <a:lstStyle/>
        <a:p>
          <a:endParaRPr lang="en-US"/>
        </a:p>
      </dgm:t>
    </dgm:pt>
    <dgm:pt modelId="{C7120E10-B7E6-412E-8ADF-EFFB4414BB72}">
      <dgm:prSet phldrT="[Text]"/>
      <dgm:spPr/>
      <dgm:t>
        <a:bodyPr/>
        <a:lstStyle/>
        <a:p>
          <a:r>
            <a:rPr lang="en-US" spc="-44" dirty="0">
              <a:latin typeface="Trebuchet MS"/>
              <a:cs typeface="Trebuchet MS"/>
            </a:rPr>
            <a:t>Alpha-beta</a:t>
          </a:r>
          <a:r>
            <a:rPr lang="en-US" spc="30" dirty="0">
              <a:latin typeface="Trebuchet MS"/>
              <a:cs typeface="Trebuchet MS"/>
            </a:rPr>
            <a:t> </a:t>
          </a:r>
          <a:r>
            <a:rPr lang="en-US" spc="-51" dirty="0">
              <a:latin typeface="Trebuchet MS"/>
              <a:cs typeface="Trebuchet MS"/>
            </a:rPr>
            <a:t>pruning</a:t>
          </a:r>
          <a:endParaRPr lang="en-US" dirty="0"/>
        </a:p>
      </dgm:t>
    </dgm:pt>
    <dgm:pt modelId="{F0BE04DC-93AE-4E84-A005-0D27DE29D6B7}" type="parTrans" cxnId="{52BC521D-4098-4F63-8768-F50332626C2A}">
      <dgm:prSet/>
      <dgm:spPr/>
      <dgm:t>
        <a:bodyPr/>
        <a:lstStyle/>
        <a:p>
          <a:endParaRPr lang="en-US"/>
        </a:p>
      </dgm:t>
    </dgm:pt>
    <dgm:pt modelId="{9F7D1150-A046-441E-976D-472B6DF098EB}" type="sibTrans" cxnId="{52BC521D-4098-4F63-8768-F50332626C2A}">
      <dgm:prSet/>
      <dgm:spPr/>
      <dgm:t>
        <a:bodyPr/>
        <a:lstStyle/>
        <a:p>
          <a:endParaRPr lang="en-US"/>
        </a:p>
      </dgm:t>
    </dgm:pt>
    <dgm:pt modelId="{F264DB0A-3F3C-4B26-8288-610453336632}">
      <dgm:prSet/>
      <dgm:spPr/>
      <dgm:t>
        <a:bodyPr/>
        <a:lstStyle/>
        <a:p>
          <a:r>
            <a:rPr lang="en-US" b="0" spc="-24" dirty="0">
              <a:latin typeface="Trebuchet MS"/>
              <a:cs typeface="Trebuchet MS"/>
            </a:rPr>
            <a:t>Minimax,</a:t>
          </a:r>
          <a:r>
            <a:rPr lang="en-US" b="0" spc="40" dirty="0">
              <a:latin typeface="Trebuchet MS"/>
              <a:cs typeface="Trebuchet MS"/>
            </a:rPr>
            <a:t> </a:t>
          </a:r>
          <a:r>
            <a:rPr lang="en-US" b="0" spc="-71" dirty="0" err="1">
              <a:latin typeface="Trebuchet MS"/>
              <a:cs typeface="Trebuchet MS"/>
            </a:rPr>
            <a:t>expectiminimax</a:t>
          </a:r>
          <a:endParaRPr lang="en-US" b="0" dirty="0"/>
        </a:p>
      </dgm:t>
    </dgm:pt>
    <dgm:pt modelId="{5B9B05E1-8D55-413D-AC6E-83D000F301A9}" type="parTrans" cxnId="{27EDE227-AC1D-4DE6-AC7F-21B2F23BC9A9}">
      <dgm:prSet/>
      <dgm:spPr/>
      <dgm:t>
        <a:bodyPr/>
        <a:lstStyle/>
        <a:p>
          <a:endParaRPr lang="en-US"/>
        </a:p>
      </dgm:t>
    </dgm:pt>
    <dgm:pt modelId="{16D606A7-1B1E-4384-8140-71BC57DBE190}" type="sibTrans" cxnId="{27EDE227-AC1D-4DE6-AC7F-21B2F23BC9A9}">
      <dgm:prSet/>
      <dgm:spPr/>
      <dgm:t>
        <a:bodyPr/>
        <a:lstStyle/>
        <a:p>
          <a:endParaRPr lang="en-US"/>
        </a:p>
      </dgm:t>
    </dgm:pt>
    <dgm:pt modelId="{6D59B595-809E-4D88-90B6-6EF80027864B}" type="pres">
      <dgm:prSet presAssocID="{11F5FFD9-F043-455E-9860-6399FD6B905A}" presName="linear" presStyleCnt="0">
        <dgm:presLayoutVars>
          <dgm:dir/>
          <dgm:animLvl val="lvl"/>
          <dgm:resizeHandles val="exact"/>
        </dgm:presLayoutVars>
      </dgm:prSet>
      <dgm:spPr/>
    </dgm:pt>
    <dgm:pt modelId="{41A042AF-A07D-452A-8E77-E381C6FC4F8F}" type="pres">
      <dgm:prSet presAssocID="{BBE2B736-9AD7-4ABE-9BCF-D07D3245C5DE}" presName="parentLin" presStyleCnt="0"/>
      <dgm:spPr/>
    </dgm:pt>
    <dgm:pt modelId="{0C9CCC56-DB32-46BD-B4A5-0710D1547FB7}" type="pres">
      <dgm:prSet presAssocID="{BBE2B736-9AD7-4ABE-9BCF-D07D3245C5DE}" presName="parentLeftMargin" presStyleLbl="node1" presStyleIdx="0" presStyleCnt="4"/>
      <dgm:spPr/>
    </dgm:pt>
    <dgm:pt modelId="{2F72FD66-E60D-4C18-86FE-50953CB39B07}" type="pres">
      <dgm:prSet presAssocID="{BBE2B736-9AD7-4ABE-9BCF-D07D3245C5D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23D9906-DF18-48D5-BDC8-F5151C9F5C11}" type="pres">
      <dgm:prSet presAssocID="{BBE2B736-9AD7-4ABE-9BCF-D07D3245C5DE}" presName="negativeSpace" presStyleCnt="0"/>
      <dgm:spPr/>
    </dgm:pt>
    <dgm:pt modelId="{43173021-4A4B-447A-B757-E814D12F5CCF}" type="pres">
      <dgm:prSet presAssocID="{BBE2B736-9AD7-4ABE-9BCF-D07D3245C5DE}" presName="childText" presStyleLbl="conFgAcc1" presStyleIdx="0" presStyleCnt="4">
        <dgm:presLayoutVars>
          <dgm:bulletEnabled val="1"/>
        </dgm:presLayoutVars>
      </dgm:prSet>
      <dgm:spPr/>
    </dgm:pt>
    <dgm:pt modelId="{6BE73C98-F6DA-46B6-9A2B-359980C5000E}" type="pres">
      <dgm:prSet presAssocID="{52928FD5-A7AC-46C1-B076-168E09D663A5}" presName="spaceBetweenRectangles" presStyleCnt="0"/>
      <dgm:spPr/>
    </dgm:pt>
    <dgm:pt modelId="{5ADC65A8-6F1B-45A4-B249-8944F5B1B6C7}" type="pres">
      <dgm:prSet presAssocID="{F264DB0A-3F3C-4B26-8288-610453336632}" presName="parentLin" presStyleCnt="0"/>
      <dgm:spPr/>
    </dgm:pt>
    <dgm:pt modelId="{0BC603A8-E71D-4F18-9654-9AAE08B23EE4}" type="pres">
      <dgm:prSet presAssocID="{F264DB0A-3F3C-4B26-8288-610453336632}" presName="parentLeftMargin" presStyleLbl="node1" presStyleIdx="0" presStyleCnt="4"/>
      <dgm:spPr/>
    </dgm:pt>
    <dgm:pt modelId="{E9CDE26B-AE4A-4297-8151-7BE36AA6D34A}" type="pres">
      <dgm:prSet presAssocID="{F264DB0A-3F3C-4B26-8288-6104533366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8D86B0C-210A-4A91-AB4D-140A225CC0DE}" type="pres">
      <dgm:prSet presAssocID="{F264DB0A-3F3C-4B26-8288-610453336632}" presName="negativeSpace" presStyleCnt="0"/>
      <dgm:spPr/>
    </dgm:pt>
    <dgm:pt modelId="{D4CA8A23-3FB1-478B-80C0-293F5C61A99D}" type="pres">
      <dgm:prSet presAssocID="{F264DB0A-3F3C-4B26-8288-610453336632}" presName="childText" presStyleLbl="conFgAcc1" presStyleIdx="1" presStyleCnt="4">
        <dgm:presLayoutVars>
          <dgm:bulletEnabled val="1"/>
        </dgm:presLayoutVars>
      </dgm:prSet>
      <dgm:spPr/>
    </dgm:pt>
    <dgm:pt modelId="{9A727205-7FE4-4472-B4CC-8BFFB12C0EB2}" type="pres">
      <dgm:prSet presAssocID="{16D606A7-1B1E-4384-8140-71BC57DBE190}" presName="spaceBetweenRectangles" presStyleCnt="0"/>
      <dgm:spPr/>
    </dgm:pt>
    <dgm:pt modelId="{277B44F6-92A1-4E04-8AD3-A7FE1B4BF13A}" type="pres">
      <dgm:prSet presAssocID="{FBE3E56F-4BB7-4623-8279-711852D77CB3}" presName="parentLin" presStyleCnt="0"/>
      <dgm:spPr/>
    </dgm:pt>
    <dgm:pt modelId="{04795AC2-C8DD-4BC1-8850-ADDFF0EFFB07}" type="pres">
      <dgm:prSet presAssocID="{FBE3E56F-4BB7-4623-8279-711852D77CB3}" presName="parentLeftMargin" presStyleLbl="node1" presStyleIdx="1" presStyleCnt="4"/>
      <dgm:spPr/>
    </dgm:pt>
    <dgm:pt modelId="{7FFBAC88-B709-4C35-A021-818680E337A8}" type="pres">
      <dgm:prSet presAssocID="{FBE3E56F-4BB7-4623-8279-711852D77CB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4BFA6F-3429-4A0D-80A7-C36B30BB078B}" type="pres">
      <dgm:prSet presAssocID="{FBE3E56F-4BB7-4623-8279-711852D77CB3}" presName="negativeSpace" presStyleCnt="0"/>
      <dgm:spPr/>
    </dgm:pt>
    <dgm:pt modelId="{8ACC36C6-989B-4473-B56A-57AA643DAC40}" type="pres">
      <dgm:prSet presAssocID="{FBE3E56F-4BB7-4623-8279-711852D77CB3}" presName="childText" presStyleLbl="conFgAcc1" presStyleIdx="2" presStyleCnt="4">
        <dgm:presLayoutVars>
          <dgm:bulletEnabled val="1"/>
        </dgm:presLayoutVars>
      </dgm:prSet>
      <dgm:spPr/>
    </dgm:pt>
    <dgm:pt modelId="{D4624687-D450-41DF-B7D1-B1CFD3A0DE55}" type="pres">
      <dgm:prSet presAssocID="{21474A76-ECEA-4BC8-8FE5-441D05FE5DEF}" presName="spaceBetweenRectangles" presStyleCnt="0"/>
      <dgm:spPr/>
    </dgm:pt>
    <dgm:pt modelId="{09E6A625-2DA7-448D-92AA-2BA646C5E325}" type="pres">
      <dgm:prSet presAssocID="{C7120E10-B7E6-412E-8ADF-EFFB4414BB72}" presName="parentLin" presStyleCnt="0"/>
      <dgm:spPr/>
    </dgm:pt>
    <dgm:pt modelId="{2117D475-1FF8-451D-BC6F-228E6F7DCC84}" type="pres">
      <dgm:prSet presAssocID="{C7120E10-B7E6-412E-8ADF-EFFB4414BB72}" presName="parentLeftMargin" presStyleLbl="node1" presStyleIdx="2" presStyleCnt="4"/>
      <dgm:spPr/>
    </dgm:pt>
    <dgm:pt modelId="{D0CCE662-8DFF-4F09-8060-5AF3074F605D}" type="pres">
      <dgm:prSet presAssocID="{C7120E10-B7E6-412E-8ADF-EFFB4414BB7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4A7D344-19E5-4B1A-9AA2-FDF226D54B08}" type="pres">
      <dgm:prSet presAssocID="{C7120E10-B7E6-412E-8ADF-EFFB4414BB72}" presName="negativeSpace" presStyleCnt="0"/>
      <dgm:spPr/>
    </dgm:pt>
    <dgm:pt modelId="{B0B4B6FF-171D-4053-B1BD-B81B52E6633F}" type="pres">
      <dgm:prSet presAssocID="{C7120E10-B7E6-412E-8ADF-EFFB4414BB7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9619A0C-69A4-4888-961B-ADEA0EE005F1}" srcId="{11F5FFD9-F043-455E-9860-6399FD6B905A}" destId="{FBE3E56F-4BB7-4623-8279-711852D77CB3}" srcOrd="2" destOrd="0" parTransId="{FF8FC9BD-7DD7-48A2-A997-95501C9CEBDB}" sibTransId="{21474A76-ECEA-4BC8-8FE5-441D05FE5DEF}"/>
    <dgm:cxn modelId="{59F62E11-CC20-45B8-9DC9-4386ED77873C}" type="presOf" srcId="{C7120E10-B7E6-412E-8ADF-EFFB4414BB72}" destId="{D0CCE662-8DFF-4F09-8060-5AF3074F605D}" srcOrd="1" destOrd="0" presId="urn:microsoft.com/office/officeart/2005/8/layout/list1"/>
    <dgm:cxn modelId="{52BC521D-4098-4F63-8768-F50332626C2A}" srcId="{11F5FFD9-F043-455E-9860-6399FD6B905A}" destId="{C7120E10-B7E6-412E-8ADF-EFFB4414BB72}" srcOrd="3" destOrd="0" parTransId="{F0BE04DC-93AE-4E84-A005-0D27DE29D6B7}" sibTransId="{9F7D1150-A046-441E-976D-472B6DF098EB}"/>
    <dgm:cxn modelId="{27EDE227-AC1D-4DE6-AC7F-21B2F23BC9A9}" srcId="{11F5FFD9-F043-455E-9860-6399FD6B905A}" destId="{F264DB0A-3F3C-4B26-8288-610453336632}" srcOrd="1" destOrd="0" parTransId="{5B9B05E1-8D55-413D-AC6E-83D000F301A9}" sibTransId="{16D606A7-1B1E-4384-8140-71BC57DBE190}"/>
    <dgm:cxn modelId="{A6279C3F-00E9-437B-ACAA-22258EA02F81}" type="presOf" srcId="{FBE3E56F-4BB7-4623-8279-711852D77CB3}" destId="{7FFBAC88-B709-4C35-A021-818680E337A8}" srcOrd="1" destOrd="0" presId="urn:microsoft.com/office/officeart/2005/8/layout/list1"/>
    <dgm:cxn modelId="{CEB32F5C-68B1-4FE6-8CC2-41AF5E35AA67}" type="presOf" srcId="{BBE2B736-9AD7-4ABE-9BCF-D07D3245C5DE}" destId="{2F72FD66-E60D-4C18-86FE-50953CB39B07}" srcOrd="1" destOrd="0" presId="urn:microsoft.com/office/officeart/2005/8/layout/list1"/>
    <dgm:cxn modelId="{1B4BA860-8566-4C0F-928F-13BAA4033127}" type="presOf" srcId="{FBE3E56F-4BB7-4623-8279-711852D77CB3}" destId="{04795AC2-C8DD-4BC1-8850-ADDFF0EFFB07}" srcOrd="0" destOrd="0" presId="urn:microsoft.com/office/officeart/2005/8/layout/list1"/>
    <dgm:cxn modelId="{9034C163-3B27-473A-BD85-86C83534BE15}" srcId="{11F5FFD9-F043-455E-9860-6399FD6B905A}" destId="{BBE2B736-9AD7-4ABE-9BCF-D07D3245C5DE}" srcOrd="0" destOrd="0" parTransId="{CC51115E-BB3B-4FFA-BA35-59348D64F1C2}" sibTransId="{52928FD5-A7AC-46C1-B076-168E09D663A5}"/>
    <dgm:cxn modelId="{FDF2956A-B0B4-4065-B15A-A8D2DD7A4E04}" type="presOf" srcId="{11F5FFD9-F043-455E-9860-6399FD6B905A}" destId="{6D59B595-809E-4D88-90B6-6EF80027864B}" srcOrd="0" destOrd="0" presId="urn:microsoft.com/office/officeart/2005/8/layout/list1"/>
    <dgm:cxn modelId="{E2027270-7C6B-4C10-B82E-B96904746630}" type="presOf" srcId="{F264DB0A-3F3C-4B26-8288-610453336632}" destId="{0BC603A8-E71D-4F18-9654-9AAE08B23EE4}" srcOrd="0" destOrd="0" presId="urn:microsoft.com/office/officeart/2005/8/layout/list1"/>
    <dgm:cxn modelId="{2BD3CBBC-69D7-4B31-B001-659A236AAA2F}" type="presOf" srcId="{BBE2B736-9AD7-4ABE-9BCF-D07D3245C5DE}" destId="{0C9CCC56-DB32-46BD-B4A5-0710D1547FB7}" srcOrd="0" destOrd="0" presId="urn:microsoft.com/office/officeart/2005/8/layout/list1"/>
    <dgm:cxn modelId="{716914E7-F35F-4D6A-8E5D-F5622A66613A}" type="presOf" srcId="{F264DB0A-3F3C-4B26-8288-610453336632}" destId="{E9CDE26B-AE4A-4297-8151-7BE36AA6D34A}" srcOrd="1" destOrd="0" presId="urn:microsoft.com/office/officeart/2005/8/layout/list1"/>
    <dgm:cxn modelId="{8A9E55FC-9633-42F6-A4E8-179114642F74}" type="presOf" srcId="{C7120E10-B7E6-412E-8ADF-EFFB4414BB72}" destId="{2117D475-1FF8-451D-BC6F-228E6F7DCC84}" srcOrd="0" destOrd="0" presId="urn:microsoft.com/office/officeart/2005/8/layout/list1"/>
    <dgm:cxn modelId="{495EE6FE-C1CC-472A-9E75-5256BB9C2756}" type="presParOf" srcId="{6D59B595-809E-4D88-90B6-6EF80027864B}" destId="{41A042AF-A07D-452A-8E77-E381C6FC4F8F}" srcOrd="0" destOrd="0" presId="urn:microsoft.com/office/officeart/2005/8/layout/list1"/>
    <dgm:cxn modelId="{B5536B05-0A57-432C-ADBA-C24FAF3C5EDD}" type="presParOf" srcId="{41A042AF-A07D-452A-8E77-E381C6FC4F8F}" destId="{0C9CCC56-DB32-46BD-B4A5-0710D1547FB7}" srcOrd="0" destOrd="0" presId="urn:microsoft.com/office/officeart/2005/8/layout/list1"/>
    <dgm:cxn modelId="{53634426-F927-42F6-A0F1-C3D19A3C3497}" type="presParOf" srcId="{41A042AF-A07D-452A-8E77-E381C6FC4F8F}" destId="{2F72FD66-E60D-4C18-86FE-50953CB39B07}" srcOrd="1" destOrd="0" presId="urn:microsoft.com/office/officeart/2005/8/layout/list1"/>
    <dgm:cxn modelId="{79DD8438-4505-438C-A78C-8A5C05B4E929}" type="presParOf" srcId="{6D59B595-809E-4D88-90B6-6EF80027864B}" destId="{123D9906-DF18-48D5-BDC8-F5151C9F5C11}" srcOrd="1" destOrd="0" presId="urn:microsoft.com/office/officeart/2005/8/layout/list1"/>
    <dgm:cxn modelId="{40ED76A1-E219-4F60-AFAB-696FDEFE7183}" type="presParOf" srcId="{6D59B595-809E-4D88-90B6-6EF80027864B}" destId="{43173021-4A4B-447A-B757-E814D12F5CCF}" srcOrd="2" destOrd="0" presId="urn:microsoft.com/office/officeart/2005/8/layout/list1"/>
    <dgm:cxn modelId="{4CB47763-8CDE-4158-99A4-08AFB3B2B881}" type="presParOf" srcId="{6D59B595-809E-4D88-90B6-6EF80027864B}" destId="{6BE73C98-F6DA-46B6-9A2B-359980C5000E}" srcOrd="3" destOrd="0" presId="urn:microsoft.com/office/officeart/2005/8/layout/list1"/>
    <dgm:cxn modelId="{A386BFDB-E9CD-4ECA-A938-0DE2783FA2B3}" type="presParOf" srcId="{6D59B595-809E-4D88-90B6-6EF80027864B}" destId="{5ADC65A8-6F1B-45A4-B249-8944F5B1B6C7}" srcOrd="4" destOrd="0" presId="urn:microsoft.com/office/officeart/2005/8/layout/list1"/>
    <dgm:cxn modelId="{47CB812E-C47C-4E66-BC23-6E4619F90721}" type="presParOf" srcId="{5ADC65A8-6F1B-45A4-B249-8944F5B1B6C7}" destId="{0BC603A8-E71D-4F18-9654-9AAE08B23EE4}" srcOrd="0" destOrd="0" presId="urn:microsoft.com/office/officeart/2005/8/layout/list1"/>
    <dgm:cxn modelId="{BF088BCB-15DA-4E82-A8C4-FEEE47725BC2}" type="presParOf" srcId="{5ADC65A8-6F1B-45A4-B249-8944F5B1B6C7}" destId="{E9CDE26B-AE4A-4297-8151-7BE36AA6D34A}" srcOrd="1" destOrd="0" presId="urn:microsoft.com/office/officeart/2005/8/layout/list1"/>
    <dgm:cxn modelId="{FF97B5E6-A922-4A05-B6FC-A298C1857DAD}" type="presParOf" srcId="{6D59B595-809E-4D88-90B6-6EF80027864B}" destId="{C8D86B0C-210A-4A91-AB4D-140A225CC0DE}" srcOrd="5" destOrd="0" presId="urn:microsoft.com/office/officeart/2005/8/layout/list1"/>
    <dgm:cxn modelId="{DBD6446B-39B6-4C04-AC40-BC4F3F62CBD5}" type="presParOf" srcId="{6D59B595-809E-4D88-90B6-6EF80027864B}" destId="{D4CA8A23-3FB1-478B-80C0-293F5C61A99D}" srcOrd="6" destOrd="0" presId="urn:microsoft.com/office/officeart/2005/8/layout/list1"/>
    <dgm:cxn modelId="{3A9DFF98-EF86-4167-AA0A-5728B2C39D7B}" type="presParOf" srcId="{6D59B595-809E-4D88-90B6-6EF80027864B}" destId="{9A727205-7FE4-4472-B4CC-8BFFB12C0EB2}" srcOrd="7" destOrd="0" presId="urn:microsoft.com/office/officeart/2005/8/layout/list1"/>
    <dgm:cxn modelId="{B0967B6A-5304-4248-9E90-45CFDD6CA8FC}" type="presParOf" srcId="{6D59B595-809E-4D88-90B6-6EF80027864B}" destId="{277B44F6-92A1-4E04-8AD3-A7FE1B4BF13A}" srcOrd="8" destOrd="0" presId="urn:microsoft.com/office/officeart/2005/8/layout/list1"/>
    <dgm:cxn modelId="{44035728-1599-4154-8496-7B415C9A129E}" type="presParOf" srcId="{277B44F6-92A1-4E04-8AD3-A7FE1B4BF13A}" destId="{04795AC2-C8DD-4BC1-8850-ADDFF0EFFB07}" srcOrd="0" destOrd="0" presId="urn:microsoft.com/office/officeart/2005/8/layout/list1"/>
    <dgm:cxn modelId="{0DA47D69-6D68-40F4-B5EB-08C0E27B24E9}" type="presParOf" srcId="{277B44F6-92A1-4E04-8AD3-A7FE1B4BF13A}" destId="{7FFBAC88-B709-4C35-A021-818680E337A8}" srcOrd="1" destOrd="0" presId="urn:microsoft.com/office/officeart/2005/8/layout/list1"/>
    <dgm:cxn modelId="{4929FFE2-F56A-4837-A4B8-1213B6512C1E}" type="presParOf" srcId="{6D59B595-809E-4D88-90B6-6EF80027864B}" destId="{FA4BFA6F-3429-4A0D-80A7-C36B30BB078B}" srcOrd="9" destOrd="0" presId="urn:microsoft.com/office/officeart/2005/8/layout/list1"/>
    <dgm:cxn modelId="{ED58B290-296D-4598-81A2-66E2084DF267}" type="presParOf" srcId="{6D59B595-809E-4D88-90B6-6EF80027864B}" destId="{8ACC36C6-989B-4473-B56A-57AA643DAC40}" srcOrd="10" destOrd="0" presId="urn:microsoft.com/office/officeart/2005/8/layout/list1"/>
    <dgm:cxn modelId="{A43F568E-BB81-4E4C-A12C-37ABF7A8982D}" type="presParOf" srcId="{6D59B595-809E-4D88-90B6-6EF80027864B}" destId="{D4624687-D450-41DF-B7D1-B1CFD3A0DE55}" srcOrd="11" destOrd="0" presId="urn:microsoft.com/office/officeart/2005/8/layout/list1"/>
    <dgm:cxn modelId="{01012B54-3A02-4D3A-A4C8-A2A13ECB9EA0}" type="presParOf" srcId="{6D59B595-809E-4D88-90B6-6EF80027864B}" destId="{09E6A625-2DA7-448D-92AA-2BA646C5E325}" srcOrd="12" destOrd="0" presId="urn:microsoft.com/office/officeart/2005/8/layout/list1"/>
    <dgm:cxn modelId="{730B0EE9-621C-46A7-95D1-5F2DEE4A22B5}" type="presParOf" srcId="{09E6A625-2DA7-448D-92AA-2BA646C5E325}" destId="{2117D475-1FF8-451D-BC6F-228E6F7DCC84}" srcOrd="0" destOrd="0" presId="urn:microsoft.com/office/officeart/2005/8/layout/list1"/>
    <dgm:cxn modelId="{D337B0D7-650B-4AF0-AD32-78DC397E19B8}" type="presParOf" srcId="{09E6A625-2DA7-448D-92AA-2BA646C5E325}" destId="{D0CCE662-8DFF-4F09-8060-5AF3074F605D}" srcOrd="1" destOrd="0" presId="urn:microsoft.com/office/officeart/2005/8/layout/list1"/>
    <dgm:cxn modelId="{98575113-B677-4861-AC2B-48BC5ACF67EB}" type="presParOf" srcId="{6D59B595-809E-4D88-90B6-6EF80027864B}" destId="{74A7D344-19E5-4B1A-9AA2-FDF226D54B08}" srcOrd="13" destOrd="0" presId="urn:microsoft.com/office/officeart/2005/8/layout/list1"/>
    <dgm:cxn modelId="{39156932-73A4-4F95-8677-D3A3C33D2A3A}" type="presParOf" srcId="{6D59B595-809E-4D88-90B6-6EF80027864B}" destId="{B0B4B6FF-171D-4053-B1BD-B81B52E6633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F5FFD9-F043-455E-9860-6399FD6B905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2B736-9AD7-4ABE-9BCF-D07D3245C5DE}">
      <dgm:prSet phldrT="[Text]"/>
      <dgm:spPr/>
      <dgm:t>
        <a:bodyPr/>
        <a:lstStyle/>
        <a:p>
          <a:r>
            <a:rPr lang="en-US" dirty="0"/>
            <a:t>Games, </a:t>
          </a:r>
          <a:r>
            <a:rPr lang="en-US" dirty="0" err="1"/>
            <a:t>expectimax</a:t>
          </a:r>
          <a:endParaRPr lang="en-US" dirty="0"/>
        </a:p>
      </dgm:t>
    </dgm:pt>
    <dgm:pt modelId="{CC51115E-BB3B-4FFA-BA35-59348D64F1C2}" type="parTrans" cxnId="{9034C163-3B27-473A-BD85-86C83534BE15}">
      <dgm:prSet/>
      <dgm:spPr/>
      <dgm:t>
        <a:bodyPr/>
        <a:lstStyle/>
        <a:p>
          <a:endParaRPr lang="en-US"/>
        </a:p>
      </dgm:t>
    </dgm:pt>
    <dgm:pt modelId="{52928FD5-A7AC-46C1-B076-168E09D663A5}" type="sibTrans" cxnId="{9034C163-3B27-473A-BD85-86C83534BE15}">
      <dgm:prSet/>
      <dgm:spPr/>
      <dgm:t>
        <a:bodyPr/>
        <a:lstStyle/>
        <a:p>
          <a:endParaRPr lang="en-US"/>
        </a:p>
      </dgm:t>
    </dgm:pt>
    <dgm:pt modelId="{FBE3E56F-4BB7-4623-8279-711852D77CB3}">
      <dgm:prSet phldrT="[Text]"/>
      <dgm:spPr/>
      <dgm:t>
        <a:bodyPr/>
        <a:lstStyle/>
        <a:p>
          <a:r>
            <a:rPr lang="en-US" b="0" spc="-40" dirty="0">
              <a:latin typeface="Trebuchet MS"/>
              <a:cs typeface="Trebuchet MS"/>
            </a:rPr>
            <a:t>Evaluation</a:t>
          </a:r>
          <a:r>
            <a:rPr lang="en-US" b="0" spc="51" dirty="0">
              <a:latin typeface="Trebuchet MS"/>
              <a:cs typeface="Trebuchet MS"/>
            </a:rPr>
            <a:t> </a:t>
          </a:r>
          <a:r>
            <a:rPr lang="en-US" b="0" spc="-57" dirty="0">
              <a:latin typeface="Trebuchet MS"/>
              <a:cs typeface="Trebuchet MS"/>
            </a:rPr>
            <a:t>functions</a:t>
          </a:r>
          <a:endParaRPr lang="en-US" b="0" dirty="0"/>
        </a:p>
      </dgm:t>
    </dgm:pt>
    <dgm:pt modelId="{FF8FC9BD-7DD7-48A2-A997-95501C9CEBDB}" type="parTrans" cxnId="{19619A0C-69A4-4888-961B-ADEA0EE005F1}">
      <dgm:prSet/>
      <dgm:spPr/>
      <dgm:t>
        <a:bodyPr/>
        <a:lstStyle/>
        <a:p>
          <a:endParaRPr lang="en-US"/>
        </a:p>
      </dgm:t>
    </dgm:pt>
    <dgm:pt modelId="{21474A76-ECEA-4BC8-8FE5-441D05FE5DEF}" type="sibTrans" cxnId="{19619A0C-69A4-4888-961B-ADEA0EE005F1}">
      <dgm:prSet/>
      <dgm:spPr/>
      <dgm:t>
        <a:bodyPr/>
        <a:lstStyle/>
        <a:p>
          <a:endParaRPr lang="en-US"/>
        </a:p>
      </dgm:t>
    </dgm:pt>
    <dgm:pt modelId="{C7120E10-B7E6-412E-8ADF-EFFB4414BB72}">
      <dgm:prSet phldrT="[Text]"/>
      <dgm:spPr/>
      <dgm:t>
        <a:bodyPr/>
        <a:lstStyle/>
        <a:p>
          <a:r>
            <a:rPr lang="en-US" b="1" spc="-44" dirty="0">
              <a:latin typeface="Trebuchet MS"/>
              <a:cs typeface="Trebuchet MS"/>
            </a:rPr>
            <a:t>Alpha-beta</a:t>
          </a:r>
          <a:r>
            <a:rPr lang="en-US" b="1" spc="30" dirty="0">
              <a:latin typeface="Trebuchet MS"/>
              <a:cs typeface="Trebuchet MS"/>
            </a:rPr>
            <a:t> </a:t>
          </a:r>
          <a:r>
            <a:rPr lang="en-US" b="1" spc="-51" dirty="0">
              <a:latin typeface="Trebuchet MS"/>
              <a:cs typeface="Trebuchet MS"/>
            </a:rPr>
            <a:t>pruning</a:t>
          </a:r>
          <a:endParaRPr lang="en-US" b="1" dirty="0"/>
        </a:p>
      </dgm:t>
    </dgm:pt>
    <dgm:pt modelId="{F0BE04DC-93AE-4E84-A005-0D27DE29D6B7}" type="parTrans" cxnId="{52BC521D-4098-4F63-8768-F50332626C2A}">
      <dgm:prSet/>
      <dgm:spPr/>
      <dgm:t>
        <a:bodyPr/>
        <a:lstStyle/>
        <a:p>
          <a:endParaRPr lang="en-US"/>
        </a:p>
      </dgm:t>
    </dgm:pt>
    <dgm:pt modelId="{9F7D1150-A046-441E-976D-472B6DF098EB}" type="sibTrans" cxnId="{52BC521D-4098-4F63-8768-F50332626C2A}">
      <dgm:prSet/>
      <dgm:spPr/>
      <dgm:t>
        <a:bodyPr/>
        <a:lstStyle/>
        <a:p>
          <a:endParaRPr lang="en-US"/>
        </a:p>
      </dgm:t>
    </dgm:pt>
    <dgm:pt modelId="{F264DB0A-3F3C-4B26-8288-610453336632}">
      <dgm:prSet/>
      <dgm:spPr/>
      <dgm:t>
        <a:bodyPr/>
        <a:lstStyle/>
        <a:p>
          <a:r>
            <a:rPr lang="en-US" b="0" spc="-24" dirty="0">
              <a:latin typeface="Trebuchet MS"/>
              <a:cs typeface="Trebuchet MS"/>
            </a:rPr>
            <a:t>Minimax,</a:t>
          </a:r>
          <a:r>
            <a:rPr lang="en-US" b="0" spc="40" dirty="0">
              <a:latin typeface="Trebuchet MS"/>
              <a:cs typeface="Trebuchet MS"/>
            </a:rPr>
            <a:t> </a:t>
          </a:r>
          <a:r>
            <a:rPr lang="en-US" b="0" spc="-71" dirty="0" err="1">
              <a:latin typeface="Trebuchet MS"/>
              <a:cs typeface="Trebuchet MS"/>
            </a:rPr>
            <a:t>expectiminimax</a:t>
          </a:r>
          <a:endParaRPr lang="en-US" b="0" dirty="0"/>
        </a:p>
      </dgm:t>
    </dgm:pt>
    <dgm:pt modelId="{5B9B05E1-8D55-413D-AC6E-83D000F301A9}" type="parTrans" cxnId="{27EDE227-AC1D-4DE6-AC7F-21B2F23BC9A9}">
      <dgm:prSet/>
      <dgm:spPr/>
      <dgm:t>
        <a:bodyPr/>
        <a:lstStyle/>
        <a:p>
          <a:endParaRPr lang="en-US"/>
        </a:p>
      </dgm:t>
    </dgm:pt>
    <dgm:pt modelId="{16D606A7-1B1E-4384-8140-71BC57DBE190}" type="sibTrans" cxnId="{27EDE227-AC1D-4DE6-AC7F-21B2F23BC9A9}">
      <dgm:prSet/>
      <dgm:spPr/>
      <dgm:t>
        <a:bodyPr/>
        <a:lstStyle/>
        <a:p>
          <a:endParaRPr lang="en-US"/>
        </a:p>
      </dgm:t>
    </dgm:pt>
    <dgm:pt modelId="{6D59B595-809E-4D88-90B6-6EF80027864B}" type="pres">
      <dgm:prSet presAssocID="{11F5FFD9-F043-455E-9860-6399FD6B905A}" presName="linear" presStyleCnt="0">
        <dgm:presLayoutVars>
          <dgm:dir/>
          <dgm:animLvl val="lvl"/>
          <dgm:resizeHandles val="exact"/>
        </dgm:presLayoutVars>
      </dgm:prSet>
      <dgm:spPr/>
    </dgm:pt>
    <dgm:pt modelId="{41A042AF-A07D-452A-8E77-E381C6FC4F8F}" type="pres">
      <dgm:prSet presAssocID="{BBE2B736-9AD7-4ABE-9BCF-D07D3245C5DE}" presName="parentLin" presStyleCnt="0"/>
      <dgm:spPr/>
    </dgm:pt>
    <dgm:pt modelId="{0C9CCC56-DB32-46BD-B4A5-0710D1547FB7}" type="pres">
      <dgm:prSet presAssocID="{BBE2B736-9AD7-4ABE-9BCF-D07D3245C5DE}" presName="parentLeftMargin" presStyleLbl="node1" presStyleIdx="0" presStyleCnt="4"/>
      <dgm:spPr/>
    </dgm:pt>
    <dgm:pt modelId="{2F72FD66-E60D-4C18-86FE-50953CB39B07}" type="pres">
      <dgm:prSet presAssocID="{BBE2B736-9AD7-4ABE-9BCF-D07D3245C5D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23D9906-DF18-48D5-BDC8-F5151C9F5C11}" type="pres">
      <dgm:prSet presAssocID="{BBE2B736-9AD7-4ABE-9BCF-D07D3245C5DE}" presName="negativeSpace" presStyleCnt="0"/>
      <dgm:spPr/>
    </dgm:pt>
    <dgm:pt modelId="{43173021-4A4B-447A-B757-E814D12F5CCF}" type="pres">
      <dgm:prSet presAssocID="{BBE2B736-9AD7-4ABE-9BCF-D07D3245C5DE}" presName="childText" presStyleLbl="conFgAcc1" presStyleIdx="0" presStyleCnt="4">
        <dgm:presLayoutVars>
          <dgm:bulletEnabled val="1"/>
        </dgm:presLayoutVars>
      </dgm:prSet>
      <dgm:spPr/>
    </dgm:pt>
    <dgm:pt modelId="{6BE73C98-F6DA-46B6-9A2B-359980C5000E}" type="pres">
      <dgm:prSet presAssocID="{52928FD5-A7AC-46C1-B076-168E09D663A5}" presName="spaceBetweenRectangles" presStyleCnt="0"/>
      <dgm:spPr/>
    </dgm:pt>
    <dgm:pt modelId="{5ADC65A8-6F1B-45A4-B249-8944F5B1B6C7}" type="pres">
      <dgm:prSet presAssocID="{F264DB0A-3F3C-4B26-8288-610453336632}" presName="parentLin" presStyleCnt="0"/>
      <dgm:spPr/>
    </dgm:pt>
    <dgm:pt modelId="{0BC603A8-E71D-4F18-9654-9AAE08B23EE4}" type="pres">
      <dgm:prSet presAssocID="{F264DB0A-3F3C-4B26-8288-610453336632}" presName="parentLeftMargin" presStyleLbl="node1" presStyleIdx="0" presStyleCnt="4"/>
      <dgm:spPr/>
    </dgm:pt>
    <dgm:pt modelId="{E9CDE26B-AE4A-4297-8151-7BE36AA6D34A}" type="pres">
      <dgm:prSet presAssocID="{F264DB0A-3F3C-4B26-8288-6104533366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8D86B0C-210A-4A91-AB4D-140A225CC0DE}" type="pres">
      <dgm:prSet presAssocID="{F264DB0A-3F3C-4B26-8288-610453336632}" presName="negativeSpace" presStyleCnt="0"/>
      <dgm:spPr/>
    </dgm:pt>
    <dgm:pt modelId="{D4CA8A23-3FB1-478B-80C0-293F5C61A99D}" type="pres">
      <dgm:prSet presAssocID="{F264DB0A-3F3C-4B26-8288-610453336632}" presName="childText" presStyleLbl="conFgAcc1" presStyleIdx="1" presStyleCnt="4">
        <dgm:presLayoutVars>
          <dgm:bulletEnabled val="1"/>
        </dgm:presLayoutVars>
      </dgm:prSet>
      <dgm:spPr/>
    </dgm:pt>
    <dgm:pt modelId="{9A727205-7FE4-4472-B4CC-8BFFB12C0EB2}" type="pres">
      <dgm:prSet presAssocID="{16D606A7-1B1E-4384-8140-71BC57DBE190}" presName="spaceBetweenRectangles" presStyleCnt="0"/>
      <dgm:spPr/>
    </dgm:pt>
    <dgm:pt modelId="{277B44F6-92A1-4E04-8AD3-A7FE1B4BF13A}" type="pres">
      <dgm:prSet presAssocID="{FBE3E56F-4BB7-4623-8279-711852D77CB3}" presName="parentLin" presStyleCnt="0"/>
      <dgm:spPr/>
    </dgm:pt>
    <dgm:pt modelId="{04795AC2-C8DD-4BC1-8850-ADDFF0EFFB07}" type="pres">
      <dgm:prSet presAssocID="{FBE3E56F-4BB7-4623-8279-711852D77CB3}" presName="parentLeftMargin" presStyleLbl="node1" presStyleIdx="1" presStyleCnt="4"/>
      <dgm:spPr/>
    </dgm:pt>
    <dgm:pt modelId="{7FFBAC88-B709-4C35-A021-818680E337A8}" type="pres">
      <dgm:prSet presAssocID="{FBE3E56F-4BB7-4623-8279-711852D77CB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4BFA6F-3429-4A0D-80A7-C36B30BB078B}" type="pres">
      <dgm:prSet presAssocID="{FBE3E56F-4BB7-4623-8279-711852D77CB3}" presName="negativeSpace" presStyleCnt="0"/>
      <dgm:spPr/>
    </dgm:pt>
    <dgm:pt modelId="{8ACC36C6-989B-4473-B56A-57AA643DAC40}" type="pres">
      <dgm:prSet presAssocID="{FBE3E56F-4BB7-4623-8279-711852D77CB3}" presName="childText" presStyleLbl="conFgAcc1" presStyleIdx="2" presStyleCnt="4">
        <dgm:presLayoutVars>
          <dgm:bulletEnabled val="1"/>
        </dgm:presLayoutVars>
      </dgm:prSet>
      <dgm:spPr/>
    </dgm:pt>
    <dgm:pt modelId="{D4624687-D450-41DF-B7D1-B1CFD3A0DE55}" type="pres">
      <dgm:prSet presAssocID="{21474A76-ECEA-4BC8-8FE5-441D05FE5DEF}" presName="spaceBetweenRectangles" presStyleCnt="0"/>
      <dgm:spPr/>
    </dgm:pt>
    <dgm:pt modelId="{09E6A625-2DA7-448D-92AA-2BA646C5E325}" type="pres">
      <dgm:prSet presAssocID="{C7120E10-B7E6-412E-8ADF-EFFB4414BB72}" presName="parentLin" presStyleCnt="0"/>
      <dgm:spPr/>
    </dgm:pt>
    <dgm:pt modelId="{2117D475-1FF8-451D-BC6F-228E6F7DCC84}" type="pres">
      <dgm:prSet presAssocID="{C7120E10-B7E6-412E-8ADF-EFFB4414BB72}" presName="parentLeftMargin" presStyleLbl="node1" presStyleIdx="2" presStyleCnt="4"/>
      <dgm:spPr/>
    </dgm:pt>
    <dgm:pt modelId="{D0CCE662-8DFF-4F09-8060-5AF3074F605D}" type="pres">
      <dgm:prSet presAssocID="{C7120E10-B7E6-412E-8ADF-EFFB4414BB7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4A7D344-19E5-4B1A-9AA2-FDF226D54B08}" type="pres">
      <dgm:prSet presAssocID="{C7120E10-B7E6-412E-8ADF-EFFB4414BB72}" presName="negativeSpace" presStyleCnt="0"/>
      <dgm:spPr/>
    </dgm:pt>
    <dgm:pt modelId="{B0B4B6FF-171D-4053-B1BD-B81B52E6633F}" type="pres">
      <dgm:prSet presAssocID="{C7120E10-B7E6-412E-8ADF-EFFB4414BB7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9619A0C-69A4-4888-961B-ADEA0EE005F1}" srcId="{11F5FFD9-F043-455E-9860-6399FD6B905A}" destId="{FBE3E56F-4BB7-4623-8279-711852D77CB3}" srcOrd="2" destOrd="0" parTransId="{FF8FC9BD-7DD7-48A2-A997-95501C9CEBDB}" sibTransId="{21474A76-ECEA-4BC8-8FE5-441D05FE5DEF}"/>
    <dgm:cxn modelId="{59F62E11-CC20-45B8-9DC9-4386ED77873C}" type="presOf" srcId="{C7120E10-B7E6-412E-8ADF-EFFB4414BB72}" destId="{D0CCE662-8DFF-4F09-8060-5AF3074F605D}" srcOrd="1" destOrd="0" presId="urn:microsoft.com/office/officeart/2005/8/layout/list1"/>
    <dgm:cxn modelId="{52BC521D-4098-4F63-8768-F50332626C2A}" srcId="{11F5FFD9-F043-455E-9860-6399FD6B905A}" destId="{C7120E10-B7E6-412E-8ADF-EFFB4414BB72}" srcOrd="3" destOrd="0" parTransId="{F0BE04DC-93AE-4E84-A005-0D27DE29D6B7}" sibTransId="{9F7D1150-A046-441E-976D-472B6DF098EB}"/>
    <dgm:cxn modelId="{27EDE227-AC1D-4DE6-AC7F-21B2F23BC9A9}" srcId="{11F5FFD9-F043-455E-9860-6399FD6B905A}" destId="{F264DB0A-3F3C-4B26-8288-610453336632}" srcOrd="1" destOrd="0" parTransId="{5B9B05E1-8D55-413D-AC6E-83D000F301A9}" sibTransId="{16D606A7-1B1E-4384-8140-71BC57DBE190}"/>
    <dgm:cxn modelId="{A6279C3F-00E9-437B-ACAA-22258EA02F81}" type="presOf" srcId="{FBE3E56F-4BB7-4623-8279-711852D77CB3}" destId="{7FFBAC88-B709-4C35-A021-818680E337A8}" srcOrd="1" destOrd="0" presId="urn:microsoft.com/office/officeart/2005/8/layout/list1"/>
    <dgm:cxn modelId="{CEB32F5C-68B1-4FE6-8CC2-41AF5E35AA67}" type="presOf" srcId="{BBE2B736-9AD7-4ABE-9BCF-D07D3245C5DE}" destId="{2F72FD66-E60D-4C18-86FE-50953CB39B07}" srcOrd="1" destOrd="0" presId="urn:microsoft.com/office/officeart/2005/8/layout/list1"/>
    <dgm:cxn modelId="{1B4BA860-8566-4C0F-928F-13BAA4033127}" type="presOf" srcId="{FBE3E56F-4BB7-4623-8279-711852D77CB3}" destId="{04795AC2-C8DD-4BC1-8850-ADDFF0EFFB07}" srcOrd="0" destOrd="0" presId="urn:microsoft.com/office/officeart/2005/8/layout/list1"/>
    <dgm:cxn modelId="{9034C163-3B27-473A-BD85-86C83534BE15}" srcId="{11F5FFD9-F043-455E-9860-6399FD6B905A}" destId="{BBE2B736-9AD7-4ABE-9BCF-D07D3245C5DE}" srcOrd="0" destOrd="0" parTransId="{CC51115E-BB3B-4FFA-BA35-59348D64F1C2}" sibTransId="{52928FD5-A7AC-46C1-B076-168E09D663A5}"/>
    <dgm:cxn modelId="{FDF2956A-B0B4-4065-B15A-A8D2DD7A4E04}" type="presOf" srcId="{11F5FFD9-F043-455E-9860-6399FD6B905A}" destId="{6D59B595-809E-4D88-90B6-6EF80027864B}" srcOrd="0" destOrd="0" presId="urn:microsoft.com/office/officeart/2005/8/layout/list1"/>
    <dgm:cxn modelId="{E2027270-7C6B-4C10-B82E-B96904746630}" type="presOf" srcId="{F264DB0A-3F3C-4B26-8288-610453336632}" destId="{0BC603A8-E71D-4F18-9654-9AAE08B23EE4}" srcOrd="0" destOrd="0" presId="urn:microsoft.com/office/officeart/2005/8/layout/list1"/>
    <dgm:cxn modelId="{2BD3CBBC-69D7-4B31-B001-659A236AAA2F}" type="presOf" srcId="{BBE2B736-9AD7-4ABE-9BCF-D07D3245C5DE}" destId="{0C9CCC56-DB32-46BD-B4A5-0710D1547FB7}" srcOrd="0" destOrd="0" presId="urn:microsoft.com/office/officeart/2005/8/layout/list1"/>
    <dgm:cxn modelId="{716914E7-F35F-4D6A-8E5D-F5622A66613A}" type="presOf" srcId="{F264DB0A-3F3C-4B26-8288-610453336632}" destId="{E9CDE26B-AE4A-4297-8151-7BE36AA6D34A}" srcOrd="1" destOrd="0" presId="urn:microsoft.com/office/officeart/2005/8/layout/list1"/>
    <dgm:cxn modelId="{8A9E55FC-9633-42F6-A4E8-179114642F74}" type="presOf" srcId="{C7120E10-B7E6-412E-8ADF-EFFB4414BB72}" destId="{2117D475-1FF8-451D-BC6F-228E6F7DCC84}" srcOrd="0" destOrd="0" presId="urn:microsoft.com/office/officeart/2005/8/layout/list1"/>
    <dgm:cxn modelId="{495EE6FE-C1CC-472A-9E75-5256BB9C2756}" type="presParOf" srcId="{6D59B595-809E-4D88-90B6-6EF80027864B}" destId="{41A042AF-A07D-452A-8E77-E381C6FC4F8F}" srcOrd="0" destOrd="0" presId="urn:microsoft.com/office/officeart/2005/8/layout/list1"/>
    <dgm:cxn modelId="{B5536B05-0A57-432C-ADBA-C24FAF3C5EDD}" type="presParOf" srcId="{41A042AF-A07D-452A-8E77-E381C6FC4F8F}" destId="{0C9CCC56-DB32-46BD-B4A5-0710D1547FB7}" srcOrd="0" destOrd="0" presId="urn:microsoft.com/office/officeart/2005/8/layout/list1"/>
    <dgm:cxn modelId="{53634426-F927-42F6-A0F1-C3D19A3C3497}" type="presParOf" srcId="{41A042AF-A07D-452A-8E77-E381C6FC4F8F}" destId="{2F72FD66-E60D-4C18-86FE-50953CB39B07}" srcOrd="1" destOrd="0" presId="urn:microsoft.com/office/officeart/2005/8/layout/list1"/>
    <dgm:cxn modelId="{79DD8438-4505-438C-A78C-8A5C05B4E929}" type="presParOf" srcId="{6D59B595-809E-4D88-90B6-6EF80027864B}" destId="{123D9906-DF18-48D5-BDC8-F5151C9F5C11}" srcOrd="1" destOrd="0" presId="urn:microsoft.com/office/officeart/2005/8/layout/list1"/>
    <dgm:cxn modelId="{40ED76A1-E219-4F60-AFAB-696FDEFE7183}" type="presParOf" srcId="{6D59B595-809E-4D88-90B6-6EF80027864B}" destId="{43173021-4A4B-447A-B757-E814D12F5CCF}" srcOrd="2" destOrd="0" presId="urn:microsoft.com/office/officeart/2005/8/layout/list1"/>
    <dgm:cxn modelId="{4CB47763-8CDE-4158-99A4-08AFB3B2B881}" type="presParOf" srcId="{6D59B595-809E-4D88-90B6-6EF80027864B}" destId="{6BE73C98-F6DA-46B6-9A2B-359980C5000E}" srcOrd="3" destOrd="0" presId="urn:microsoft.com/office/officeart/2005/8/layout/list1"/>
    <dgm:cxn modelId="{A386BFDB-E9CD-4ECA-A938-0DE2783FA2B3}" type="presParOf" srcId="{6D59B595-809E-4D88-90B6-6EF80027864B}" destId="{5ADC65A8-6F1B-45A4-B249-8944F5B1B6C7}" srcOrd="4" destOrd="0" presId="urn:microsoft.com/office/officeart/2005/8/layout/list1"/>
    <dgm:cxn modelId="{47CB812E-C47C-4E66-BC23-6E4619F90721}" type="presParOf" srcId="{5ADC65A8-6F1B-45A4-B249-8944F5B1B6C7}" destId="{0BC603A8-E71D-4F18-9654-9AAE08B23EE4}" srcOrd="0" destOrd="0" presId="urn:microsoft.com/office/officeart/2005/8/layout/list1"/>
    <dgm:cxn modelId="{BF088BCB-15DA-4E82-A8C4-FEEE47725BC2}" type="presParOf" srcId="{5ADC65A8-6F1B-45A4-B249-8944F5B1B6C7}" destId="{E9CDE26B-AE4A-4297-8151-7BE36AA6D34A}" srcOrd="1" destOrd="0" presId="urn:microsoft.com/office/officeart/2005/8/layout/list1"/>
    <dgm:cxn modelId="{FF97B5E6-A922-4A05-B6FC-A298C1857DAD}" type="presParOf" srcId="{6D59B595-809E-4D88-90B6-6EF80027864B}" destId="{C8D86B0C-210A-4A91-AB4D-140A225CC0DE}" srcOrd="5" destOrd="0" presId="urn:microsoft.com/office/officeart/2005/8/layout/list1"/>
    <dgm:cxn modelId="{DBD6446B-39B6-4C04-AC40-BC4F3F62CBD5}" type="presParOf" srcId="{6D59B595-809E-4D88-90B6-6EF80027864B}" destId="{D4CA8A23-3FB1-478B-80C0-293F5C61A99D}" srcOrd="6" destOrd="0" presId="urn:microsoft.com/office/officeart/2005/8/layout/list1"/>
    <dgm:cxn modelId="{3A9DFF98-EF86-4167-AA0A-5728B2C39D7B}" type="presParOf" srcId="{6D59B595-809E-4D88-90B6-6EF80027864B}" destId="{9A727205-7FE4-4472-B4CC-8BFFB12C0EB2}" srcOrd="7" destOrd="0" presId="urn:microsoft.com/office/officeart/2005/8/layout/list1"/>
    <dgm:cxn modelId="{B0967B6A-5304-4248-9E90-45CFDD6CA8FC}" type="presParOf" srcId="{6D59B595-809E-4D88-90B6-6EF80027864B}" destId="{277B44F6-92A1-4E04-8AD3-A7FE1B4BF13A}" srcOrd="8" destOrd="0" presId="urn:microsoft.com/office/officeart/2005/8/layout/list1"/>
    <dgm:cxn modelId="{44035728-1599-4154-8496-7B415C9A129E}" type="presParOf" srcId="{277B44F6-92A1-4E04-8AD3-A7FE1B4BF13A}" destId="{04795AC2-C8DD-4BC1-8850-ADDFF0EFFB07}" srcOrd="0" destOrd="0" presId="urn:microsoft.com/office/officeart/2005/8/layout/list1"/>
    <dgm:cxn modelId="{0DA47D69-6D68-40F4-B5EB-08C0E27B24E9}" type="presParOf" srcId="{277B44F6-92A1-4E04-8AD3-A7FE1B4BF13A}" destId="{7FFBAC88-B709-4C35-A021-818680E337A8}" srcOrd="1" destOrd="0" presId="urn:microsoft.com/office/officeart/2005/8/layout/list1"/>
    <dgm:cxn modelId="{4929FFE2-F56A-4837-A4B8-1213B6512C1E}" type="presParOf" srcId="{6D59B595-809E-4D88-90B6-6EF80027864B}" destId="{FA4BFA6F-3429-4A0D-80A7-C36B30BB078B}" srcOrd="9" destOrd="0" presId="urn:microsoft.com/office/officeart/2005/8/layout/list1"/>
    <dgm:cxn modelId="{ED58B290-296D-4598-81A2-66E2084DF267}" type="presParOf" srcId="{6D59B595-809E-4D88-90B6-6EF80027864B}" destId="{8ACC36C6-989B-4473-B56A-57AA643DAC40}" srcOrd="10" destOrd="0" presId="urn:microsoft.com/office/officeart/2005/8/layout/list1"/>
    <dgm:cxn modelId="{A43F568E-BB81-4E4C-A12C-37ABF7A8982D}" type="presParOf" srcId="{6D59B595-809E-4D88-90B6-6EF80027864B}" destId="{D4624687-D450-41DF-B7D1-B1CFD3A0DE55}" srcOrd="11" destOrd="0" presId="urn:microsoft.com/office/officeart/2005/8/layout/list1"/>
    <dgm:cxn modelId="{01012B54-3A02-4D3A-A4C8-A2A13ECB9EA0}" type="presParOf" srcId="{6D59B595-809E-4D88-90B6-6EF80027864B}" destId="{09E6A625-2DA7-448D-92AA-2BA646C5E325}" srcOrd="12" destOrd="0" presId="urn:microsoft.com/office/officeart/2005/8/layout/list1"/>
    <dgm:cxn modelId="{730B0EE9-621C-46A7-95D1-5F2DEE4A22B5}" type="presParOf" srcId="{09E6A625-2DA7-448D-92AA-2BA646C5E325}" destId="{2117D475-1FF8-451D-BC6F-228E6F7DCC84}" srcOrd="0" destOrd="0" presId="urn:microsoft.com/office/officeart/2005/8/layout/list1"/>
    <dgm:cxn modelId="{D337B0D7-650B-4AF0-AD32-78DC397E19B8}" type="presParOf" srcId="{09E6A625-2DA7-448D-92AA-2BA646C5E325}" destId="{D0CCE662-8DFF-4F09-8060-5AF3074F605D}" srcOrd="1" destOrd="0" presId="urn:microsoft.com/office/officeart/2005/8/layout/list1"/>
    <dgm:cxn modelId="{98575113-B677-4861-AC2B-48BC5ACF67EB}" type="presParOf" srcId="{6D59B595-809E-4D88-90B6-6EF80027864B}" destId="{74A7D344-19E5-4B1A-9AA2-FDF226D54B08}" srcOrd="13" destOrd="0" presId="urn:microsoft.com/office/officeart/2005/8/layout/list1"/>
    <dgm:cxn modelId="{39156932-73A4-4F95-8677-D3A3C33D2A3A}" type="presParOf" srcId="{6D59B595-809E-4D88-90B6-6EF80027864B}" destId="{B0B4B6FF-171D-4053-B1BD-B81B52E6633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73021-4A4B-447A-B757-E814D12F5CCF}">
      <dsp:nvSpPr>
        <dsp:cNvPr id="0" name=""/>
        <dsp:cNvSpPr/>
      </dsp:nvSpPr>
      <dsp:spPr>
        <a:xfrm>
          <a:off x="0" y="312475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2FD66-E60D-4C18-86FE-50953CB39B07}">
      <dsp:nvSpPr>
        <dsp:cNvPr id="0" name=""/>
        <dsp:cNvSpPr/>
      </dsp:nvSpPr>
      <dsp:spPr>
        <a:xfrm>
          <a:off x="394335" y="46795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Games, </a:t>
          </a:r>
          <a:r>
            <a:rPr lang="en-US" sz="1800" kern="1200" dirty="0" err="1"/>
            <a:t>expectimax</a:t>
          </a:r>
          <a:endParaRPr lang="en-US" sz="1800" kern="1200" dirty="0"/>
        </a:p>
      </dsp:txBody>
      <dsp:txXfrm>
        <a:off x="420274" y="72734"/>
        <a:ext cx="5468812" cy="479482"/>
      </dsp:txXfrm>
    </dsp:sp>
    <dsp:sp modelId="{D4CA8A23-3FB1-478B-80C0-293F5C61A99D}">
      <dsp:nvSpPr>
        <dsp:cNvPr id="0" name=""/>
        <dsp:cNvSpPr/>
      </dsp:nvSpPr>
      <dsp:spPr>
        <a:xfrm>
          <a:off x="0" y="112895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DE26B-AE4A-4297-8151-7BE36AA6D34A}">
      <dsp:nvSpPr>
        <dsp:cNvPr id="0" name=""/>
        <dsp:cNvSpPr/>
      </dsp:nvSpPr>
      <dsp:spPr>
        <a:xfrm>
          <a:off x="394335" y="86327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24" dirty="0">
              <a:latin typeface="Trebuchet MS"/>
              <a:cs typeface="Trebuchet MS"/>
            </a:rPr>
            <a:t>Minimax,</a:t>
          </a:r>
          <a:r>
            <a:rPr lang="en-US" sz="1800" kern="1200" spc="40" dirty="0">
              <a:latin typeface="Trebuchet MS"/>
              <a:cs typeface="Trebuchet MS"/>
            </a:rPr>
            <a:t> </a:t>
          </a:r>
          <a:r>
            <a:rPr lang="en-US" sz="1800" kern="1200" spc="-71" dirty="0" err="1">
              <a:latin typeface="Trebuchet MS"/>
              <a:cs typeface="Trebuchet MS"/>
            </a:rPr>
            <a:t>expectiminimax</a:t>
          </a:r>
          <a:endParaRPr lang="en-US" sz="1800" kern="1200" dirty="0"/>
        </a:p>
      </dsp:txBody>
      <dsp:txXfrm>
        <a:off x="420274" y="889215"/>
        <a:ext cx="5468812" cy="479482"/>
      </dsp:txXfrm>
    </dsp:sp>
    <dsp:sp modelId="{8ACC36C6-989B-4473-B56A-57AA643DAC40}">
      <dsp:nvSpPr>
        <dsp:cNvPr id="0" name=""/>
        <dsp:cNvSpPr/>
      </dsp:nvSpPr>
      <dsp:spPr>
        <a:xfrm>
          <a:off x="0" y="194543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AC88-B709-4C35-A021-818680E337A8}">
      <dsp:nvSpPr>
        <dsp:cNvPr id="0" name=""/>
        <dsp:cNvSpPr/>
      </dsp:nvSpPr>
      <dsp:spPr>
        <a:xfrm>
          <a:off x="394335" y="167975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40" dirty="0">
              <a:latin typeface="Trebuchet MS"/>
              <a:cs typeface="Trebuchet MS"/>
            </a:rPr>
            <a:t>Evaluation</a:t>
          </a:r>
          <a:r>
            <a:rPr lang="en-US" sz="1800" kern="1200" spc="51" dirty="0">
              <a:latin typeface="Trebuchet MS"/>
              <a:cs typeface="Trebuchet MS"/>
            </a:rPr>
            <a:t> </a:t>
          </a:r>
          <a:r>
            <a:rPr lang="en-US" sz="1800" kern="1200" spc="-57" dirty="0">
              <a:latin typeface="Trebuchet MS"/>
              <a:cs typeface="Trebuchet MS"/>
            </a:rPr>
            <a:t>functions</a:t>
          </a:r>
          <a:endParaRPr lang="en-US" sz="1800" kern="1200" dirty="0"/>
        </a:p>
      </dsp:txBody>
      <dsp:txXfrm>
        <a:off x="420274" y="1705695"/>
        <a:ext cx="5468812" cy="479482"/>
      </dsp:txXfrm>
    </dsp:sp>
    <dsp:sp modelId="{B0B4B6FF-171D-4053-B1BD-B81B52E6633F}">
      <dsp:nvSpPr>
        <dsp:cNvPr id="0" name=""/>
        <dsp:cNvSpPr/>
      </dsp:nvSpPr>
      <dsp:spPr>
        <a:xfrm>
          <a:off x="0" y="276191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CE662-8DFF-4F09-8060-5AF3074F605D}">
      <dsp:nvSpPr>
        <dsp:cNvPr id="0" name=""/>
        <dsp:cNvSpPr/>
      </dsp:nvSpPr>
      <dsp:spPr>
        <a:xfrm>
          <a:off x="394335" y="249623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44" dirty="0">
              <a:latin typeface="Trebuchet MS"/>
              <a:cs typeface="Trebuchet MS"/>
            </a:rPr>
            <a:t>Alpha-beta</a:t>
          </a:r>
          <a:r>
            <a:rPr lang="en-US" sz="1800" kern="1200" spc="30" dirty="0">
              <a:latin typeface="Trebuchet MS"/>
              <a:cs typeface="Trebuchet MS"/>
            </a:rPr>
            <a:t> </a:t>
          </a:r>
          <a:r>
            <a:rPr lang="en-US" sz="1800" kern="1200" spc="-51" dirty="0">
              <a:latin typeface="Trebuchet MS"/>
              <a:cs typeface="Trebuchet MS"/>
            </a:rPr>
            <a:t>pruning</a:t>
          </a:r>
          <a:endParaRPr lang="en-US" sz="1800" kern="1200" dirty="0"/>
        </a:p>
      </dsp:txBody>
      <dsp:txXfrm>
        <a:off x="420274" y="2522175"/>
        <a:ext cx="546881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73021-4A4B-447A-B757-E814D12F5CCF}">
      <dsp:nvSpPr>
        <dsp:cNvPr id="0" name=""/>
        <dsp:cNvSpPr/>
      </dsp:nvSpPr>
      <dsp:spPr>
        <a:xfrm>
          <a:off x="0" y="312475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2FD66-E60D-4C18-86FE-50953CB39B07}">
      <dsp:nvSpPr>
        <dsp:cNvPr id="0" name=""/>
        <dsp:cNvSpPr/>
      </dsp:nvSpPr>
      <dsp:spPr>
        <a:xfrm>
          <a:off x="394335" y="46795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Games, </a:t>
          </a:r>
          <a:r>
            <a:rPr lang="en-US" sz="1800" kern="1200" dirty="0" err="1"/>
            <a:t>expectimax</a:t>
          </a:r>
          <a:endParaRPr lang="en-US" sz="1800" kern="1200" dirty="0"/>
        </a:p>
      </dsp:txBody>
      <dsp:txXfrm>
        <a:off x="420274" y="72734"/>
        <a:ext cx="5468812" cy="479482"/>
      </dsp:txXfrm>
    </dsp:sp>
    <dsp:sp modelId="{D4CA8A23-3FB1-478B-80C0-293F5C61A99D}">
      <dsp:nvSpPr>
        <dsp:cNvPr id="0" name=""/>
        <dsp:cNvSpPr/>
      </dsp:nvSpPr>
      <dsp:spPr>
        <a:xfrm>
          <a:off x="0" y="112895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DE26B-AE4A-4297-8151-7BE36AA6D34A}">
      <dsp:nvSpPr>
        <dsp:cNvPr id="0" name=""/>
        <dsp:cNvSpPr/>
      </dsp:nvSpPr>
      <dsp:spPr>
        <a:xfrm>
          <a:off x="394335" y="86327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24" dirty="0">
              <a:latin typeface="Trebuchet MS"/>
              <a:cs typeface="Trebuchet MS"/>
            </a:rPr>
            <a:t>Minimax,</a:t>
          </a:r>
          <a:r>
            <a:rPr lang="en-US" sz="1800" b="1" kern="1200" spc="40" dirty="0">
              <a:latin typeface="Trebuchet MS"/>
              <a:cs typeface="Trebuchet MS"/>
            </a:rPr>
            <a:t> </a:t>
          </a:r>
          <a:r>
            <a:rPr lang="en-US" sz="1800" b="1" kern="1200" spc="-71" dirty="0" err="1">
              <a:latin typeface="Trebuchet MS"/>
              <a:cs typeface="Trebuchet MS"/>
            </a:rPr>
            <a:t>expectiminimax</a:t>
          </a:r>
          <a:endParaRPr lang="en-US" sz="1800" b="1" kern="1200" dirty="0"/>
        </a:p>
      </dsp:txBody>
      <dsp:txXfrm>
        <a:off x="420274" y="889215"/>
        <a:ext cx="5468812" cy="479482"/>
      </dsp:txXfrm>
    </dsp:sp>
    <dsp:sp modelId="{8ACC36C6-989B-4473-B56A-57AA643DAC40}">
      <dsp:nvSpPr>
        <dsp:cNvPr id="0" name=""/>
        <dsp:cNvSpPr/>
      </dsp:nvSpPr>
      <dsp:spPr>
        <a:xfrm>
          <a:off x="0" y="194543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AC88-B709-4C35-A021-818680E337A8}">
      <dsp:nvSpPr>
        <dsp:cNvPr id="0" name=""/>
        <dsp:cNvSpPr/>
      </dsp:nvSpPr>
      <dsp:spPr>
        <a:xfrm>
          <a:off x="394335" y="167975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40" dirty="0">
              <a:latin typeface="Trebuchet MS"/>
              <a:cs typeface="Trebuchet MS"/>
            </a:rPr>
            <a:t>Evaluation</a:t>
          </a:r>
          <a:r>
            <a:rPr lang="en-US" sz="1800" kern="1200" spc="51" dirty="0">
              <a:latin typeface="Trebuchet MS"/>
              <a:cs typeface="Trebuchet MS"/>
            </a:rPr>
            <a:t> </a:t>
          </a:r>
          <a:r>
            <a:rPr lang="en-US" sz="1800" kern="1200" spc="-57" dirty="0">
              <a:latin typeface="Trebuchet MS"/>
              <a:cs typeface="Trebuchet MS"/>
            </a:rPr>
            <a:t>functions</a:t>
          </a:r>
          <a:endParaRPr lang="en-US" sz="1800" kern="1200" dirty="0"/>
        </a:p>
      </dsp:txBody>
      <dsp:txXfrm>
        <a:off x="420274" y="1705695"/>
        <a:ext cx="5468812" cy="479482"/>
      </dsp:txXfrm>
    </dsp:sp>
    <dsp:sp modelId="{B0B4B6FF-171D-4053-B1BD-B81B52E6633F}">
      <dsp:nvSpPr>
        <dsp:cNvPr id="0" name=""/>
        <dsp:cNvSpPr/>
      </dsp:nvSpPr>
      <dsp:spPr>
        <a:xfrm>
          <a:off x="0" y="276191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CE662-8DFF-4F09-8060-5AF3074F605D}">
      <dsp:nvSpPr>
        <dsp:cNvPr id="0" name=""/>
        <dsp:cNvSpPr/>
      </dsp:nvSpPr>
      <dsp:spPr>
        <a:xfrm>
          <a:off x="394335" y="249623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44" dirty="0">
              <a:latin typeface="Trebuchet MS"/>
              <a:cs typeface="Trebuchet MS"/>
            </a:rPr>
            <a:t>Alpha-beta</a:t>
          </a:r>
          <a:r>
            <a:rPr lang="en-US" sz="1800" kern="1200" spc="30" dirty="0">
              <a:latin typeface="Trebuchet MS"/>
              <a:cs typeface="Trebuchet MS"/>
            </a:rPr>
            <a:t> </a:t>
          </a:r>
          <a:r>
            <a:rPr lang="en-US" sz="1800" kern="1200" spc="-51" dirty="0">
              <a:latin typeface="Trebuchet MS"/>
              <a:cs typeface="Trebuchet MS"/>
            </a:rPr>
            <a:t>pruning</a:t>
          </a:r>
          <a:endParaRPr lang="en-US" sz="1800" kern="1200" dirty="0"/>
        </a:p>
      </dsp:txBody>
      <dsp:txXfrm>
        <a:off x="420274" y="2522175"/>
        <a:ext cx="546881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73021-4A4B-447A-B757-E814D12F5CCF}">
      <dsp:nvSpPr>
        <dsp:cNvPr id="0" name=""/>
        <dsp:cNvSpPr/>
      </dsp:nvSpPr>
      <dsp:spPr>
        <a:xfrm>
          <a:off x="0" y="312475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2FD66-E60D-4C18-86FE-50953CB39B07}">
      <dsp:nvSpPr>
        <dsp:cNvPr id="0" name=""/>
        <dsp:cNvSpPr/>
      </dsp:nvSpPr>
      <dsp:spPr>
        <a:xfrm>
          <a:off x="394335" y="46795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Games, </a:t>
          </a:r>
          <a:r>
            <a:rPr lang="en-US" sz="1800" kern="1200" dirty="0" err="1"/>
            <a:t>expectimax</a:t>
          </a:r>
          <a:endParaRPr lang="en-US" sz="1800" kern="1200" dirty="0"/>
        </a:p>
      </dsp:txBody>
      <dsp:txXfrm>
        <a:off x="420274" y="72734"/>
        <a:ext cx="5468812" cy="479482"/>
      </dsp:txXfrm>
    </dsp:sp>
    <dsp:sp modelId="{D4CA8A23-3FB1-478B-80C0-293F5C61A99D}">
      <dsp:nvSpPr>
        <dsp:cNvPr id="0" name=""/>
        <dsp:cNvSpPr/>
      </dsp:nvSpPr>
      <dsp:spPr>
        <a:xfrm>
          <a:off x="0" y="112895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DE26B-AE4A-4297-8151-7BE36AA6D34A}">
      <dsp:nvSpPr>
        <dsp:cNvPr id="0" name=""/>
        <dsp:cNvSpPr/>
      </dsp:nvSpPr>
      <dsp:spPr>
        <a:xfrm>
          <a:off x="394335" y="86327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spc="-24" dirty="0">
              <a:latin typeface="Trebuchet MS"/>
              <a:cs typeface="Trebuchet MS"/>
            </a:rPr>
            <a:t>Minimax,</a:t>
          </a:r>
          <a:r>
            <a:rPr lang="en-US" sz="1800" b="0" kern="1200" spc="40" dirty="0">
              <a:latin typeface="Trebuchet MS"/>
              <a:cs typeface="Trebuchet MS"/>
            </a:rPr>
            <a:t> </a:t>
          </a:r>
          <a:r>
            <a:rPr lang="en-US" sz="1800" b="0" kern="1200" spc="-71" dirty="0" err="1">
              <a:latin typeface="Trebuchet MS"/>
              <a:cs typeface="Trebuchet MS"/>
            </a:rPr>
            <a:t>expectiminimax</a:t>
          </a:r>
          <a:endParaRPr lang="en-US" sz="1800" b="0" kern="1200" dirty="0"/>
        </a:p>
      </dsp:txBody>
      <dsp:txXfrm>
        <a:off x="420274" y="889215"/>
        <a:ext cx="5468812" cy="479482"/>
      </dsp:txXfrm>
    </dsp:sp>
    <dsp:sp modelId="{8ACC36C6-989B-4473-B56A-57AA643DAC40}">
      <dsp:nvSpPr>
        <dsp:cNvPr id="0" name=""/>
        <dsp:cNvSpPr/>
      </dsp:nvSpPr>
      <dsp:spPr>
        <a:xfrm>
          <a:off x="0" y="194543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AC88-B709-4C35-A021-818680E337A8}">
      <dsp:nvSpPr>
        <dsp:cNvPr id="0" name=""/>
        <dsp:cNvSpPr/>
      </dsp:nvSpPr>
      <dsp:spPr>
        <a:xfrm>
          <a:off x="394335" y="167975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0" dirty="0">
              <a:latin typeface="Trebuchet MS"/>
              <a:cs typeface="Trebuchet MS"/>
            </a:rPr>
            <a:t>Evaluation</a:t>
          </a:r>
          <a:r>
            <a:rPr lang="en-US" sz="1800" b="1" kern="1200" spc="51" dirty="0">
              <a:latin typeface="Trebuchet MS"/>
              <a:cs typeface="Trebuchet MS"/>
            </a:rPr>
            <a:t> </a:t>
          </a:r>
          <a:r>
            <a:rPr lang="en-US" sz="1800" b="1" kern="1200" spc="-57" dirty="0">
              <a:latin typeface="Trebuchet MS"/>
              <a:cs typeface="Trebuchet MS"/>
            </a:rPr>
            <a:t>functions</a:t>
          </a:r>
          <a:endParaRPr lang="en-US" sz="1800" b="1" kern="1200" dirty="0"/>
        </a:p>
      </dsp:txBody>
      <dsp:txXfrm>
        <a:off x="420274" y="1705695"/>
        <a:ext cx="5468812" cy="479482"/>
      </dsp:txXfrm>
    </dsp:sp>
    <dsp:sp modelId="{B0B4B6FF-171D-4053-B1BD-B81B52E6633F}">
      <dsp:nvSpPr>
        <dsp:cNvPr id="0" name=""/>
        <dsp:cNvSpPr/>
      </dsp:nvSpPr>
      <dsp:spPr>
        <a:xfrm>
          <a:off x="0" y="276191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CE662-8DFF-4F09-8060-5AF3074F605D}">
      <dsp:nvSpPr>
        <dsp:cNvPr id="0" name=""/>
        <dsp:cNvSpPr/>
      </dsp:nvSpPr>
      <dsp:spPr>
        <a:xfrm>
          <a:off x="394335" y="249623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44" dirty="0">
              <a:latin typeface="Trebuchet MS"/>
              <a:cs typeface="Trebuchet MS"/>
            </a:rPr>
            <a:t>Alpha-beta</a:t>
          </a:r>
          <a:r>
            <a:rPr lang="en-US" sz="1800" kern="1200" spc="30" dirty="0">
              <a:latin typeface="Trebuchet MS"/>
              <a:cs typeface="Trebuchet MS"/>
            </a:rPr>
            <a:t> </a:t>
          </a:r>
          <a:r>
            <a:rPr lang="en-US" sz="1800" kern="1200" spc="-51" dirty="0">
              <a:latin typeface="Trebuchet MS"/>
              <a:cs typeface="Trebuchet MS"/>
            </a:rPr>
            <a:t>pruning</a:t>
          </a:r>
          <a:endParaRPr lang="en-US" sz="1800" kern="1200" dirty="0"/>
        </a:p>
      </dsp:txBody>
      <dsp:txXfrm>
        <a:off x="420274" y="2522175"/>
        <a:ext cx="546881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73021-4A4B-447A-B757-E814D12F5CCF}">
      <dsp:nvSpPr>
        <dsp:cNvPr id="0" name=""/>
        <dsp:cNvSpPr/>
      </dsp:nvSpPr>
      <dsp:spPr>
        <a:xfrm>
          <a:off x="0" y="312475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2FD66-E60D-4C18-86FE-50953CB39B07}">
      <dsp:nvSpPr>
        <dsp:cNvPr id="0" name=""/>
        <dsp:cNvSpPr/>
      </dsp:nvSpPr>
      <dsp:spPr>
        <a:xfrm>
          <a:off x="394335" y="46795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Games, </a:t>
          </a:r>
          <a:r>
            <a:rPr lang="en-US" sz="1800" kern="1200" dirty="0" err="1"/>
            <a:t>expectimax</a:t>
          </a:r>
          <a:endParaRPr lang="en-US" sz="1800" kern="1200" dirty="0"/>
        </a:p>
      </dsp:txBody>
      <dsp:txXfrm>
        <a:off x="420274" y="72734"/>
        <a:ext cx="5468812" cy="479482"/>
      </dsp:txXfrm>
    </dsp:sp>
    <dsp:sp modelId="{D4CA8A23-3FB1-478B-80C0-293F5C61A99D}">
      <dsp:nvSpPr>
        <dsp:cNvPr id="0" name=""/>
        <dsp:cNvSpPr/>
      </dsp:nvSpPr>
      <dsp:spPr>
        <a:xfrm>
          <a:off x="0" y="112895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DE26B-AE4A-4297-8151-7BE36AA6D34A}">
      <dsp:nvSpPr>
        <dsp:cNvPr id="0" name=""/>
        <dsp:cNvSpPr/>
      </dsp:nvSpPr>
      <dsp:spPr>
        <a:xfrm>
          <a:off x="394335" y="86327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spc="-24" dirty="0">
              <a:latin typeface="Trebuchet MS"/>
              <a:cs typeface="Trebuchet MS"/>
            </a:rPr>
            <a:t>Minimax,</a:t>
          </a:r>
          <a:r>
            <a:rPr lang="en-US" sz="1800" b="0" kern="1200" spc="40" dirty="0">
              <a:latin typeface="Trebuchet MS"/>
              <a:cs typeface="Trebuchet MS"/>
            </a:rPr>
            <a:t> </a:t>
          </a:r>
          <a:r>
            <a:rPr lang="en-US" sz="1800" b="0" kern="1200" spc="-71" dirty="0" err="1">
              <a:latin typeface="Trebuchet MS"/>
              <a:cs typeface="Trebuchet MS"/>
            </a:rPr>
            <a:t>expectiminimax</a:t>
          </a:r>
          <a:endParaRPr lang="en-US" sz="1800" b="0" kern="1200" dirty="0"/>
        </a:p>
      </dsp:txBody>
      <dsp:txXfrm>
        <a:off x="420274" y="889215"/>
        <a:ext cx="5468812" cy="479482"/>
      </dsp:txXfrm>
    </dsp:sp>
    <dsp:sp modelId="{8ACC36C6-989B-4473-B56A-57AA643DAC40}">
      <dsp:nvSpPr>
        <dsp:cNvPr id="0" name=""/>
        <dsp:cNvSpPr/>
      </dsp:nvSpPr>
      <dsp:spPr>
        <a:xfrm>
          <a:off x="0" y="194543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BAC88-B709-4C35-A021-818680E337A8}">
      <dsp:nvSpPr>
        <dsp:cNvPr id="0" name=""/>
        <dsp:cNvSpPr/>
      </dsp:nvSpPr>
      <dsp:spPr>
        <a:xfrm>
          <a:off x="394335" y="167975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spc="-40" dirty="0">
              <a:latin typeface="Trebuchet MS"/>
              <a:cs typeface="Trebuchet MS"/>
            </a:rPr>
            <a:t>Evaluation</a:t>
          </a:r>
          <a:r>
            <a:rPr lang="en-US" sz="1800" b="0" kern="1200" spc="51" dirty="0">
              <a:latin typeface="Trebuchet MS"/>
              <a:cs typeface="Trebuchet MS"/>
            </a:rPr>
            <a:t> </a:t>
          </a:r>
          <a:r>
            <a:rPr lang="en-US" sz="1800" b="0" kern="1200" spc="-57" dirty="0">
              <a:latin typeface="Trebuchet MS"/>
              <a:cs typeface="Trebuchet MS"/>
            </a:rPr>
            <a:t>functions</a:t>
          </a:r>
          <a:endParaRPr lang="en-US" sz="1800" b="0" kern="1200" dirty="0"/>
        </a:p>
      </dsp:txBody>
      <dsp:txXfrm>
        <a:off x="420274" y="1705695"/>
        <a:ext cx="5468812" cy="479482"/>
      </dsp:txXfrm>
    </dsp:sp>
    <dsp:sp modelId="{B0B4B6FF-171D-4053-B1BD-B81B52E6633F}">
      <dsp:nvSpPr>
        <dsp:cNvPr id="0" name=""/>
        <dsp:cNvSpPr/>
      </dsp:nvSpPr>
      <dsp:spPr>
        <a:xfrm>
          <a:off x="0" y="2761916"/>
          <a:ext cx="78867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CE662-8DFF-4F09-8060-5AF3074F605D}">
      <dsp:nvSpPr>
        <dsp:cNvPr id="0" name=""/>
        <dsp:cNvSpPr/>
      </dsp:nvSpPr>
      <dsp:spPr>
        <a:xfrm>
          <a:off x="394335" y="2496236"/>
          <a:ext cx="55206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4" dirty="0">
              <a:latin typeface="Trebuchet MS"/>
              <a:cs typeface="Trebuchet MS"/>
            </a:rPr>
            <a:t>Alpha-beta</a:t>
          </a:r>
          <a:r>
            <a:rPr lang="en-US" sz="1800" b="1" kern="1200" spc="30" dirty="0">
              <a:latin typeface="Trebuchet MS"/>
              <a:cs typeface="Trebuchet MS"/>
            </a:rPr>
            <a:t> </a:t>
          </a:r>
          <a:r>
            <a:rPr lang="en-US" sz="1800" b="1" kern="1200" spc="-51" dirty="0">
              <a:latin typeface="Trebuchet MS"/>
              <a:cs typeface="Trebuchet MS"/>
            </a:rPr>
            <a:t>pruning</a:t>
          </a:r>
          <a:endParaRPr lang="en-US" sz="1800" b="1" kern="1200" dirty="0"/>
        </a:p>
      </dsp:txBody>
      <dsp:txXfrm>
        <a:off x="420274" y="2522175"/>
        <a:ext cx="546881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df3b6b9a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df3b6b9a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007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marR="3426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30" dirty="0">
                <a:latin typeface="Trebuchet MS"/>
                <a:cs typeface="Trebuchet MS"/>
              </a:rPr>
              <a:t>If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37" dirty="0">
                <a:latin typeface="Trebuchet MS"/>
                <a:cs typeface="Trebuchet MS"/>
              </a:rPr>
              <a:t>could </a:t>
            </a:r>
            <a:r>
              <a:rPr lang="en-US" sz="1100" spc="-51" dirty="0">
                <a:latin typeface="Trebuchet MS"/>
                <a:cs typeface="Trebuchet MS"/>
              </a:rPr>
              <a:t>perform </a:t>
            </a:r>
            <a:r>
              <a:rPr lang="en-US" sz="1100" spc="-44" dirty="0">
                <a:latin typeface="Trebuchet MS"/>
                <a:cs typeface="Trebuchet MS"/>
              </a:rPr>
              <a:t>some </a:t>
            </a:r>
            <a:r>
              <a:rPr lang="en-US" sz="1100" spc="-37" dirty="0">
                <a:latin typeface="Trebuchet MS"/>
                <a:cs typeface="Trebuchet MS"/>
              </a:rPr>
              <a:t>mind-reading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44" dirty="0">
                <a:latin typeface="Trebuchet MS"/>
                <a:cs typeface="Trebuchet MS"/>
              </a:rPr>
              <a:t>discover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opponent’s </a:t>
            </a:r>
            <a:r>
              <a:rPr lang="en-US" sz="1100" spc="-57" dirty="0">
                <a:latin typeface="Trebuchet MS"/>
                <a:cs typeface="Trebuchet MS"/>
              </a:rPr>
              <a:t>policy, </a:t>
            </a:r>
            <a:r>
              <a:rPr lang="en-US" sz="1100" spc="-44" dirty="0">
                <a:latin typeface="Trebuchet MS"/>
                <a:cs typeface="Trebuchet MS"/>
              </a:rPr>
              <a:t>then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37" dirty="0">
                <a:latin typeface="Trebuchet MS"/>
                <a:cs typeface="Trebuchet MS"/>
              </a:rPr>
              <a:t>could </a:t>
            </a:r>
            <a:r>
              <a:rPr lang="en-US" sz="1100" spc="-40" dirty="0">
                <a:latin typeface="Trebuchet MS"/>
                <a:cs typeface="Trebuchet MS"/>
              </a:rPr>
              <a:t>maximally </a:t>
            </a:r>
            <a:r>
              <a:rPr lang="en-US" sz="1100" spc="-47" dirty="0">
                <a:latin typeface="Trebuchet MS"/>
                <a:cs typeface="Trebuchet MS"/>
              </a:rPr>
              <a:t>exploit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it.</a:t>
            </a:r>
            <a:r>
              <a:rPr lang="en-US" sz="1100" spc="-54" dirty="0">
                <a:latin typeface="Trebuchet MS"/>
                <a:cs typeface="Trebuchet MS"/>
              </a:rPr>
              <a:t> However,</a:t>
            </a:r>
            <a:r>
              <a:rPr lang="en-US" sz="1100" spc="216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57" dirty="0">
                <a:latin typeface="Trebuchet MS"/>
                <a:cs typeface="Trebuchet MS"/>
              </a:rPr>
              <a:t>practice,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38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don’t </a:t>
            </a:r>
            <a:r>
              <a:rPr lang="en-US" sz="1100" spc="-37" dirty="0">
                <a:latin typeface="Trebuchet MS"/>
                <a:cs typeface="Trebuchet MS"/>
              </a:rPr>
              <a:t>know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opponent’s </a:t>
            </a:r>
            <a:r>
              <a:rPr lang="en-US" sz="1100" spc="-57" dirty="0">
                <a:latin typeface="Trebuchet MS"/>
                <a:cs typeface="Trebuchet MS"/>
              </a:rPr>
              <a:t>policy.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30" dirty="0">
                <a:latin typeface="Trebuchet MS"/>
                <a:cs typeface="Trebuchet MS"/>
              </a:rPr>
              <a:t>So </a:t>
            </a:r>
            <a:r>
              <a:rPr lang="en-US" sz="1100" spc="-34" dirty="0">
                <a:latin typeface="Trebuchet MS"/>
                <a:cs typeface="Trebuchet MS"/>
              </a:rPr>
              <a:t>our solution is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37" dirty="0">
                <a:latin typeface="Trebuchet MS"/>
                <a:cs typeface="Trebuchet MS"/>
              </a:rPr>
              <a:t>assume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b="1" spc="-30" dirty="0">
                <a:latin typeface="Trebuchet MS"/>
                <a:cs typeface="Trebuchet MS"/>
              </a:rPr>
              <a:t>worst </a:t>
            </a:r>
            <a:r>
              <a:rPr lang="en-US" sz="1100" b="1" spc="-27" dirty="0">
                <a:latin typeface="Trebuchet MS"/>
                <a:cs typeface="Trebuchet MS"/>
              </a:rPr>
              <a:t> </a:t>
            </a:r>
            <a:r>
              <a:rPr lang="en-US" sz="1100" b="1" spc="-34" dirty="0">
                <a:latin typeface="Trebuchet MS"/>
                <a:cs typeface="Trebuchet MS"/>
              </a:rPr>
              <a:t>case</a:t>
            </a:r>
            <a:r>
              <a:rPr lang="en-US" sz="1100" spc="-34" dirty="0">
                <a:latin typeface="Trebuchet MS"/>
                <a:cs typeface="Trebuchet MS"/>
              </a:rPr>
              <a:t>,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is,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opponent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doing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everything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minimize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agent’s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utility.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854" indent="-140036" algn="just">
              <a:lnSpc>
                <a:spcPts val="1322"/>
              </a:lnSpc>
              <a:spcBef>
                <a:spcPts val="44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74" dirty="0">
                <a:latin typeface="Trebuchet MS"/>
                <a:cs typeface="Trebuchet MS"/>
              </a:rPr>
              <a:t>tree,</a:t>
            </a:r>
            <a:r>
              <a:rPr lang="en-US" sz="1100" spc="175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35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use </a:t>
            </a:r>
            <a:r>
              <a:rPr lang="en-US" sz="1100" spc="-30" dirty="0">
                <a:latin typeface="Trebuchet MS"/>
                <a:cs typeface="Trebuchet MS"/>
              </a:rPr>
              <a:t>an </a:t>
            </a:r>
            <a:r>
              <a:rPr lang="en-US" sz="1100" spc="-44" dirty="0">
                <a:latin typeface="Trebuchet MS"/>
                <a:cs typeface="Trebuchet MS"/>
              </a:rPr>
              <a:t>upside-down triangle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61" dirty="0">
                <a:latin typeface="Trebuchet MS"/>
                <a:cs typeface="Trebuchet MS"/>
              </a:rPr>
              <a:t>represent </a:t>
            </a:r>
            <a:r>
              <a:rPr lang="en-US" sz="1100" b="1" spc="-13" dirty="0">
                <a:latin typeface="Trebuchet MS"/>
                <a:cs typeface="Trebuchet MS"/>
              </a:rPr>
              <a:t>min </a:t>
            </a:r>
            <a:r>
              <a:rPr lang="en-US" sz="1100" b="1" spc="-27" dirty="0">
                <a:latin typeface="Trebuchet MS"/>
                <a:cs typeface="Trebuchet MS"/>
              </a:rPr>
              <a:t>nodes</a:t>
            </a:r>
            <a:r>
              <a:rPr lang="en-US" sz="1100" spc="-27" dirty="0">
                <a:latin typeface="Trebuchet MS"/>
                <a:cs typeface="Trebuchet MS"/>
              </a:rPr>
              <a:t>,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37" dirty="0">
                <a:latin typeface="Trebuchet MS"/>
                <a:cs typeface="Trebuchet MS"/>
              </a:rPr>
              <a:t>which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61" dirty="0">
                <a:latin typeface="Trebuchet MS"/>
                <a:cs typeface="Trebuchet MS"/>
              </a:rPr>
              <a:t>player </a:t>
            </a:r>
            <a:r>
              <a:rPr lang="en-US" sz="1100" spc="-40" dirty="0">
                <a:latin typeface="Trebuchet MS"/>
                <a:cs typeface="Trebuchet MS"/>
              </a:rPr>
              <a:t>minimizes </a:t>
            </a:r>
            <a:r>
              <a:rPr lang="en-US" sz="1100" spc="-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over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possible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actions.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 indent="-140036" algn="just">
              <a:lnSpc>
                <a:spcPct val="102000"/>
              </a:lnSpc>
              <a:spcBef>
                <a:spcPts val="7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20" dirty="0">
                <a:latin typeface="Trebuchet MS"/>
                <a:cs typeface="Trebuchet MS"/>
              </a:rPr>
              <a:t>Note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policy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agent </a:t>
            </a:r>
            <a:r>
              <a:rPr lang="en-US" sz="1100" spc="-34" dirty="0">
                <a:latin typeface="Trebuchet MS"/>
                <a:cs typeface="Trebuchet MS"/>
              </a:rPr>
              <a:t>changes </a:t>
            </a:r>
            <a:r>
              <a:rPr lang="en-US" sz="1100" spc="-40" dirty="0">
                <a:latin typeface="Trebuchet MS"/>
                <a:cs typeface="Trebuchet MS"/>
              </a:rPr>
              <a:t>from </a:t>
            </a:r>
            <a:r>
              <a:rPr lang="en-US" sz="1100" spc="-24" dirty="0">
                <a:latin typeface="Trebuchet MS"/>
                <a:cs typeface="Trebuchet MS"/>
              </a:rPr>
              <a:t>choosing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27" dirty="0">
                <a:latin typeface="Trebuchet MS"/>
                <a:cs typeface="Trebuchet MS"/>
              </a:rPr>
              <a:t>rightmost </a:t>
            </a:r>
            <a:r>
              <a:rPr lang="en-US" sz="1100" spc="-37" dirty="0">
                <a:latin typeface="Trebuchet MS"/>
                <a:cs typeface="Trebuchet MS"/>
              </a:rPr>
              <a:t>action </a:t>
            </a:r>
            <a:r>
              <a:rPr lang="en-US" sz="1100" spc="-34" dirty="0">
                <a:latin typeface="Trebuchet MS"/>
                <a:cs typeface="Trebuchet MS"/>
              </a:rPr>
              <a:t>(</a:t>
            </a:r>
            <a:r>
              <a:rPr lang="en-US" sz="1100" spc="-34" dirty="0" err="1">
                <a:latin typeface="Trebuchet MS"/>
                <a:cs typeface="Trebuchet MS"/>
              </a:rPr>
              <a:t>expectimax</a:t>
            </a:r>
            <a:r>
              <a:rPr lang="en-US" sz="1100" spc="-34" dirty="0">
                <a:latin typeface="Trebuchet MS"/>
                <a:cs typeface="Trebuchet MS"/>
              </a:rPr>
              <a:t>)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1" dirty="0">
                <a:latin typeface="Trebuchet MS"/>
                <a:cs typeface="Trebuchet MS"/>
              </a:rPr>
              <a:t>the middle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action.</a:t>
            </a:r>
            <a:r>
              <a:rPr lang="en-US" sz="1100" spc="162" dirty="0">
                <a:latin typeface="Trebuchet MS"/>
                <a:cs typeface="Trebuchet MS"/>
              </a:rPr>
              <a:t> </a:t>
            </a:r>
            <a:r>
              <a:rPr lang="en-US" sz="1100" spc="24" dirty="0">
                <a:latin typeface="Trebuchet MS"/>
                <a:cs typeface="Trebuchet MS"/>
              </a:rPr>
              <a:t>Why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dirty="0">
                <a:latin typeface="Trebuchet MS"/>
                <a:cs typeface="Trebuchet MS"/>
              </a:rPr>
              <a:t>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3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54" dirty="0">
                <a:latin typeface="Trebuchet MS"/>
                <a:cs typeface="Trebuchet MS"/>
              </a:rPr>
              <a:t>general </a:t>
            </a:r>
            <a:r>
              <a:rPr lang="en-US" sz="1100" spc="-57" dirty="0">
                <a:latin typeface="Trebuchet MS"/>
                <a:cs typeface="Trebuchet MS"/>
              </a:rPr>
              <a:t>recurrence for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minimax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same </a:t>
            </a:r>
            <a:r>
              <a:rPr lang="en-US" sz="1100" spc="-27" dirty="0">
                <a:latin typeface="Trebuchet MS"/>
                <a:cs typeface="Trebuchet MS"/>
              </a:rPr>
              <a:t>as </a:t>
            </a:r>
            <a:r>
              <a:rPr lang="en-US" sz="1100" spc="-51" dirty="0" err="1">
                <a:latin typeface="Trebuchet MS"/>
                <a:cs typeface="Trebuchet MS"/>
              </a:rPr>
              <a:t>expectimax</a:t>
            </a:r>
            <a:r>
              <a:rPr lang="en-US" sz="1100" spc="-51" dirty="0">
                <a:latin typeface="Trebuchet MS"/>
                <a:cs typeface="Trebuchet MS"/>
              </a:rPr>
              <a:t>, </a:t>
            </a:r>
            <a:r>
              <a:rPr lang="en-US" sz="1100" spc="-57" dirty="0">
                <a:latin typeface="Trebuchet MS"/>
                <a:cs typeface="Trebuchet MS"/>
              </a:rPr>
              <a:t>except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expectation </a:t>
            </a:r>
            <a:r>
              <a:rPr lang="en-US" sz="1100" spc="-51" dirty="0">
                <a:latin typeface="Trebuchet MS"/>
                <a:cs typeface="Trebuchet MS"/>
              </a:rPr>
              <a:t>over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opponent’s </a:t>
            </a:r>
            <a:r>
              <a:rPr lang="en-US" sz="1100" spc="-37" dirty="0">
                <a:latin typeface="Trebuchet MS"/>
                <a:cs typeface="Trebuchet MS"/>
              </a:rPr>
              <a:t>policy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7" dirty="0">
                <a:latin typeface="Trebuchet MS"/>
                <a:cs typeface="Trebuchet MS"/>
              </a:rPr>
              <a:t>replaced </a:t>
            </a:r>
            <a:r>
              <a:rPr lang="en-US" sz="1100" spc="-40" dirty="0">
                <a:latin typeface="Trebuchet MS"/>
                <a:cs typeface="Trebuchet MS"/>
              </a:rPr>
              <a:t>with a </a:t>
            </a:r>
            <a:r>
              <a:rPr lang="en-US" sz="1100" spc="-30" dirty="0">
                <a:latin typeface="Trebuchet MS"/>
                <a:cs typeface="Trebuchet MS"/>
              </a:rPr>
              <a:t>minimum </a:t>
            </a:r>
            <a:r>
              <a:rPr lang="en-US" sz="1100" spc="-51" dirty="0">
                <a:latin typeface="Trebuchet MS"/>
                <a:cs typeface="Trebuchet MS"/>
              </a:rPr>
              <a:t>over the </a:t>
            </a:r>
            <a:r>
              <a:rPr lang="en-US" sz="1100" spc="-40" dirty="0">
                <a:latin typeface="Trebuchet MS"/>
                <a:cs typeface="Trebuchet MS"/>
              </a:rPr>
              <a:t>opponent’s </a:t>
            </a:r>
            <a:r>
              <a:rPr lang="en-US" sz="1100" spc="-37" dirty="0">
                <a:latin typeface="Trebuchet MS"/>
                <a:cs typeface="Trebuchet MS"/>
              </a:rPr>
              <a:t>possible </a:t>
            </a:r>
            <a:r>
              <a:rPr lang="en-US" sz="1100" spc="-40" dirty="0">
                <a:latin typeface="Trebuchet MS"/>
                <a:cs typeface="Trebuchet MS"/>
              </a:rPr>
              <a:t>actions.</a:t>
            </a:r>
            <a:r>
              <a:rPr lang="en-US" sz="1100" spc="-37" dirty="0">
                <a:latin typeface="Trebuchet MS"/>
                <a:cs typeface="Trebuchet MS"/>
              </a:rPr>
              <a:t> </a:t>
            </a:r>
            <a:r>
              <a:rPr lang="en-US" sz="1100" spc="-20" dirty="0">
                <a:latin typeface="Trebuchet MS"/>
                <a:cs typeface="Trebuchet MS"/>
              </a:rPr>
              <a:t>Note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minimax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37" dirty="0">
                <a:latin typeface="Trebuchet MS"/>
                <a:cs typeface="Trebuchet MS"/>
              </a:rPr>
              <a:t>does </a:t>
            </a:r>
            <a:r>
              <a:rPr lang="en-US" sz="1100" spc="-27" dirty="0">
                <a:latin typeface="Trebuchet MS"/>
                <a:cs typeface="Trebuchet MS"/>
              </a:rPr>
              <a:t>not </a:t>
            </a:r>
            <a:r>
              <a:rPr lang="en-US" sz="1100" spc="-51" dirty="0">
                <a:latin typeface="Trebuchet MS"/>
                <a:cs typeface="Trebuchet MS"/>
              </a:rPr>
              <a:t>depend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30" dirty="0">
                <a:latin typeface="Trebuchet MS"/>
                <a:cs typeface="Trebuchet MS"/>
              </a:rPr>
              <a:t>any </a:t>
            </a:r>
            <a:r>
              <a:rPr lang="en-US" sz="1100" spc="-44" dirty="0">
                <a:latin typeface="Trebuchet MS"/>
                <a:cs typeface="Trebuchet MS"/>
              </a:rPr>
              <a:t>policies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61" dirty="0">
                <a:latin typeface="Trebuchet MS"/>
                <a:cs typeface="Trebuchet MS"/>
              </a:rPr>
              <a:t>all: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it’s </a:t>
            </a:r>
            <a:r>
              <a:rPr lang="en-US" sz="1100" spc="-44" dirty="0">
                <a:latin typeface="Trebuchet MS"/>
                <a:cs typeface="Trebuchet MS"/>
              </a:rPr>
              <a:t>just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agent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37" dirty="0">
                <a:latin typeface="Trebuchet MS"/>
                <a:cs typeface="Trebuchet MS"/>
              </a:rPr>
              <a:t>opponent playing </a:t>
            </a:r>
            <a:r>
              <a:rPr lang="en-US" sz="1100" spc="-40" dirty="0">
                <a:latin typeface="Trebuchet MS"/>
                <a:cs typeface="Trebuchet MS"/>
              </a:rPr>
              <a:t>optimally </a:t>
            </a:r>
            <a:r>
              <a:rPr lang="en-US" sz="1100" spc="-3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with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respect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each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other.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91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0997" marR="46250" indent="-140036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Having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computed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minimax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47" dirty="0">
                <a:latin typeface="Trebuchet MS"/>
                <a:cs typeface="Trebuchet MS"/>
              </a:rPr>
              <a:t> </a:t>
            </a:r>
            <a:r>
              <a:rPr lang="en-US" sz="1100" i="1" spc="-7" dirty="0" err="1">
                <a:latin typeface="Calibri"/>
                <a:cs typeface="Calibri"/>
              </a:rPr>
              <a:t>V</a:t>
            </a:r>
            <a:r>
              <a:rPr lang="en-US" sz="1200" spc="-10" baseline="-12077" dirty="0" err="1">
                <a:latin typeface="Trebuchet MS"/>
                <a:cs typeface="Trebuchet MS"/>
              </a:rPr>
              <a:t>minmax</a:t>
            </a:r>
            <a:r>
              <a:rPr lang="en-US" sz="1100" spc="-7" dirty="0">
                <a:latin typeface="Trebuchet MS"/>
                <a:cs typeface="Trebuchet MS"/>
              </a:rPr>
              <a:t>,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extract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minimax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policies</a:t>
            </a:r>
            <a:r>
              <a:rPr lang="en-US" sz="1100" spc="47" dirty="0">
                <a:latin typeface="Trebuchet MS"/>
                <a:cs typeface="Trebuchet MS"/>
              </a:rPr>
              <a:t> </a:t>
            </a:r>
            <a:r>
              <a:rPr lang="en-US" sz="1100" i="1" spc="81" dirty="0">
                <a:latin typeface="Calibri"/>
                <a:cs typeface="Calibri"/>
              </a:rPr>
              <a:t>π</a:t>
            </a:r>
            <a:r>
              <a:rPr lang="en-US" sz="1200" spc="121" baseline="-12077" dirty="0">
                <a:latin typeface="Calibri"/>
                <a:cs typeface="Calibri"/>
              </a:rPr>
              <a:t>max</a:t>
            </a:r>
            <a:r>
              <a:rPr lang="en-US" sz="1200" spc="369" baseline="-12077" dirty="0">
                <a:latin typeface="Calibri"/>
                <a:cs typeface="Calibri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spc="71" dirty="0">
                <a:latin typeface="Calibri"/>
                <a:cs typeface="Calibri"/>
              </a:rPr>
              <a:t>π</a:t>
            </a:r>
            <a:r>
              <a:rPr lang="en-US" sz="1200" spc="106" baseline="-12077" dirty="0">
                <a:latin typeface="Calibri"/>
                <a:cs typeface="Calibri"/>
              </a:rPr>
              <a:t>min</a:t>
            </a:r>
            <a:r>
              <a:rPr lang="en-US" sz="1200" spc="369" baseline="-12077" dirty="0">
                <a:latin typeface="Calibri"/>
                <a:cs typeface="Calibri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by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just </a:t>
            </a:r>
            <a:r>
              <a:rPr lang="en-US" sz="1100" spc="-314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taking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action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leads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state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with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maximum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(or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minimum)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value.</a:t>
            </a:r>
            <a:endParaRPr lang="en-US" sz="1100" dirty="0">
              <a:latin typeface="Trebuchet MS"/>
              <a:cs typeface="Trebuchet MS"/>
            </a:endParaRPr>
          </a:p>
          <a:p>
            <a:pPr marL="190997" marR="47535" indent="-140036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57" dirty="0">
                <a:latin typeface="Trebuchet MS"/>
                <a:cs typeface="Trebuchet MS"/>
              </a:rPr>
              <a:t>general,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having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function </a:t>
            </a:r>
            <a:r>
              <a:rPr lang="en-US" sz="1100" spc="-54" dirty="0">
                <a:latin typeface="Trebuchet MS"/>
                <a:cs typeface="Trebuchet MS"/>
              </a:rPr>
              <a:t>tells</a:t>
            </a:r>
            <a:r>
              <a:rPr lang="en-US" sz="1100" spc="-51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you which </a:t>
            </a:r>
            <a:r>
              <a:rPr lang="en-US" sz="1100" spc="-40" dirty="0">
                <a:latin typeface="Trebuchet MS"/>
                <a:cs typeface="Trebuchet MS"/>
              </a:rPr>
              <a:t>states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175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good, </a:t>
            </a:r>
            <a:r>
              <a:rPr lang="en-US" sz="1100" spc="-40" dirty="0">
                <a:latin typeface="Trebuchet MS"/>
                <a:cs typeface="Trebuchet MS"/>
              </a:rPr>
              <a:t>from </a:t>
            </a:r>
            <a:r>
              <a:rPr lang="en-US" sz="1100" spc="-37" dirty="0">
                <a:latin typeface="Trebuchet MS"/>
                <a:cs typeface="Trebuchet MS"/>
              </a:rPr>
              <a:t>which </a:t>
            </a:r>
            <a:r>
              <a:rPr lang="en-US" sz="1100" spc="-47" dirty="0">
                <a:latin typeface="Trebuchet MS"/>
                <a:cs typeface="Trebuchet MS"/>
              </a:rPr>
              <a:t>it’s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easy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1" dirty="0">
                <a:latin typeface="Trebuchet MS"/>
                <a:cs typeface="Trebuchet MS"/>
              </a:rPr>
              <a:t>set</a:t>
            </a:r>
            <a:r>
              <a:rPr lang="en-US" sz="1100" spc="226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223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policy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move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those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states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(provided</a:t>
            </a:r>
            <a:r>
              <a:rPr lang="en-US" sz="1100" spc="4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you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know</a:t>
            </a:r>
            <a:r>
              <a:rPr lang="en-US" sz="1100" spc="4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transition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structure,</a:t>
            </a:r>
            <a:r>
              <a:rPr lang="en-US" sz="1100" spc="4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which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4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assume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know</a:t>
            </a:r>
            <a:r>
              <a:rPr lang="en-US" sz="1100" spc="4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here).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94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0997" marR="46250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spc="-37" dirty="0">
                <a:latin typeface="Trebuchet MS"/>
                <a:cs typeface="Trebuchet MS"/>
              </a:rPr>
              <a:t>Recall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i="1" spc="81" dirty="0">
                <a:latin typeface="Calibri"/>
                <a:cs typeface="Calibri"/>
              </a:rPr>
              <a:t>π</a:t>
            </a:r>
            <a:r>
              <a:rPr lang="en-US" sz="1200" spc="121" baseline="-12077" dirty="0">
                <a:latin typeface="Calibri"/>
                <a:cs typeface="Calibri"/>
              </a:rPr>
              <a:t>max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i="1" spc="71" dirty="0">
                <a:latin typeface="Calibri"/>
                <a:cs typeface="Calibri"/>
              </a:rPr>
              <a:t>π</a:t>
            </a:r>
            <a:r>
              <a:rPr lang="en-US" sz="1200" spc="106" baseline="-12077" dirty="0">
                <a:latin typeface="Calibri"/>
                <a:cs typeface="Calibri"/>
              </a:rPr>
              <a:t>min 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minimax </a:t>
            </a:r>
            <a:r>
              <a:rPr lang="en-US" sz="1100" spc="-37" dirty="0">
                <a:latin typeface="Trebuchet MS"/>
                <a:cs typeface="Trebuchet MS"/>
              </a:rPr>
              <a:t>agent </a:t>
            </a:r>
            <a:r>
              <a:rPr lang="en-US" sz="1100" spc="-34" dirty="0">
                <a:latin typeface="Trebuchet MS"/>
                <a:cs typeface="Trebuchet MS"/>
              </a:rPr>
              <a:t>and opponent </a:t>
            </a:r>
            <a:r>
              <a:rPr lang="en-US" sz="1100" spc="-51" dirty="0">
                <a:latin typeface="Trebuchet MS"/>
                <a:cs typeface="Trebuchet MS"/>
              </a:rPr>
              <a:t>policies, </a:t>
            </a:r>
            <a:r>
              <a:rPr lang="en-US" sz="1100" spc="-61" dirty="0">
                <a:latin typeface="Trebuchet MS"/>
                <a:cs typeface="Trebuchet MS"/>
              </a:rPr>
              <a:t>respectively.</a:t>
            </a:r>
            <a:r>
              <a:rPr lang="en-US" sz="1100" spc="202" dirty="0">
                <a:latin typeface="Trebuchet MS"/>
                <a:cs typeface="Trebuchet MS"/>
              </a:rPr>
              <a:t> </a:t>
            </a: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first </a:t>
            </a:r>
            <a:r>
              <a:rPr lang="en-US" sz="1100" spc="-47" dirty="0">
                <a:latin typeface="Trebuchet MS"/>
                <a:cs typeface="Trebuchet MS"/>
              </a:rPr>
              <a:t>property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if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agent </a:t>
            </a:r>
            <a:r>
              <a:rPr lang="en-US" sz="1100" spc="-84" dirty="0">
                <a:latin typeface="Trebuchet MS"/>
                <a:cs typeface="Trebuchet MS"/>
              </a:rPr>
              <a:t>were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37" dirty="0">
                <a:latin typeface="Trebuchet MS"/>
                <a:cs typeface="Trebuchet MS"/>
              </a:rPr>
              <a:t>change </a:t>
            </a:r>
            <a:r>
              <a:rPr lang="en-US" sz="1100" spc="-57" dirty="0">
                <a:latin typeface="Trebuchet MS"/>
                <a:cs typeface="Trebuchet MS"/>
              </a:rPr>
              <a:t>her </a:t>
            </a:r>
            <a:r>
              <a:rPr lang="en-US" sz="1100" spc="-37" dirty="0">
                <a:latin typeface="Trebuchet MS"/>
                <a:cs typeface="Trebuchet MS"/>
              </a:rPr>
              <a:t>policy </a:t>
            </a:r>
            <a:r>
              <a:rPr lang="en-US" sz="1100" spc="-30" dirty="0">
                <a:latin typeface="Trebuchet MS"/>
                <a:cs typeface="Trebuchet MS"/>
              </a:rPr>
              <a:t>to any </a:t>
            </a:r>
            <a:r>
              <a:rPr lang="en-US" sz="1100" i="1" spc="-13" dirty="0">
                <a:latin typeface="Calibri"/>
                <a:cs typeface="Calibri"/>
              </a:rPr>
              <a:t>π</a:t>
            </a:r>
            <a:r>
              <a:rPr lang="en-US" sz="1200" spc="-20" baseline="-12077" dirty="0">
                <a:latin typeface="Trebuchet MS"/>
                <a:cs typeface="Trebuchet MS"/>
              </a:rPr>
              <a:t>agent</a:t>
            </a:r>
            <a:r>
              <a:rPr lang="en-US" sz="1100" spc="-13" dirty="0">
                <a:latin typeface="Trebuchet MS"/>
                <a:cs typeface="Trebuchet MS"/>
              </a:rPr>
              <a:t>, </a:t>
            </a:r>
            <a:r>
              <a:rPr lang="en-US" sz="1100" spc="-44" dirty="0">
                <a:latin typeface="Trebuchet MS"/>
                <a:cs typeface="Trebuchet MS"/>
              </a:rPr>
              <a:t>then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agent </a:t>
            </a:r>
            <a:r>
              <a:rPr lang="en-US" sz="1100" spc="-47" dirty="0">
                <a:latin typeface="Trebuchet MS"/>
                <a:cs typeface="Trebuchet MS"/>
              </a:rPr>
              <a:t>would </a:t>
            </a:r>
            <a:r>
              <a:rPr lang="en-US" sz="1100" spc="-54" dirty="0">
                <a:latin typeface="Trebuchet MS"/>
                <a:cs typeface="Trebuchet MS"/>
              </a:rPr>
              <a:t>be </a:t>
            </a:r>
            <a:r>
              <a:rPr lang="en-US" sz="1100" spc="-27" dirty="0">
                <a:latin typeface="Trebuchet MS"/>
                <a:cs typeface="Trebuchet MS"/>
              </a:rPr>
              <a:t>no </a:t>
            </a:r>
            <a:r>
              <a:rPr lang="en-US" sz="1100" spc="-54" dirty="0">
                <a:latin typeface="Trebuchet MS"/>
                <a:cs typeface="Trebuchet MS"/>
              </a:rPr>
              <a:t>better </a:t>
            </a:r>
            <a:r>
              <a:rPr lang="en-US" sz="1100" spc="-64" dirty="0">
                <a:latin typeface="Trebuchet MS"/>
                <a:cs typeface="Trebuchet MS"/>
              </a:rPr>
              <a:t>off </a:t>
            </a:r>
            <a:r>
              <a:rPr lang="en-US" sz="1100" spc="-17" dirty="0">
                <a:latin typeface="Trebuchet MS"/>
                <a:cs typeface="Trebuchet MS"/>
              </a:rPr>
              <a:t>(and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57" dirty="0">
                <a:latin typeface="Trebuchet MS"/>
                <a:cs typeface="Trebuchet MS"/>
              </a:rPr>
              <a:t>general, 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worse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off).</a:t>
            </a:r>
            <a:endParaRPr lang="en-US" sz="1100" dirty="0">
              <a:latin typeface="Trebuchet MS"/>
              <a:cs typeface="Trebuchet MS"/>
            </a:endParaRPr>
          </a:p>
          <a:p>
            <a:pPr marL="190997" marR="44109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spc="-17" dirty="0">
                <a:latin typeface="Trebuchet MS"/>
                <a:cs typeface="Trebuchet MS"/>
              </a:rPr>
              <a:t>From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61" dirty="0">
                <a:latin typeface="Trebuchet MS"/>
                <a:cs typeface="Trebuchet MS"/>
              </a:rPr>
              <a:t>example, </a:t>
            </a:r>
            <a:r>
              <a:rPr lang="en-US" sz="1100" spc="-47" dirty="0">
                <a:latin typeface="Trebuchet MS"/>
                <a:cs typeface="Trebuchet MS"/>
              </a:rPr>
              <a:t>it’s </a:t>
            </a:r>
            <a:r>
              <a:rPr lang="en-US" sz="1100" spc="-40" dirty="0">
                <a:latin typeface="Trebuchet MS"/>
                <a:cs typeface="Trebuchet MS"/>
              </a:rPr>
              <a:t>intuitive </a:t>
            </a:r>
            <a:r>
              <a:rPr lang="en-US" sz="1100" spc="-30" dirty="0">
                <a:latin typeface="Trebuchet MS"/>
                <a:cs typeface="Trebuchet MS"/>
              </a:rPr>
              <a:t>that this </a:t>
            </a:r>
            <a:r>
              <a:rPr lang="en-US" sz="1100" spc="-47" dirty="0">
                <a:latin typeface="Trebuchet MS"/>
                <a:cs typeface="Trebuchet MS"/>
              </a:rPr>
              <a:t>property </a:t>
            </a:r>
            <a:r>
              <a:rPr lang="en-US" sz="1100" spc="-30" dirty="0">
                <a:latin typeface="Trebuchet MS"/>
                <a:cs typeface="Trebuchet MS"/>
              </a:rPr>
              <a:t>should </a:t>
            </a:r>
            <a:r>
              <a:rPr lang="en-US" sz="1100" spc="-47" dirty="0">
                <a:latin typeface="Trebuchet MS"/>
                <a:cs typeface="Trebuchet MS"/>
              </a:rPr>
              <a:t>hold.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3" dirty="0">
                <a:latin typeface="Trebuchet MS"/>
                <a:cs typeface="Trebuchet MS"/>
              </a:rPr>
              <a:t>To </a:t>
            </a:r>
            <a:r>
              <a:rPr lang="en-US" sz="1100" spc="-54" dirty="0">
                <a:latin typeface="Trebuchet MS"/>
                <a:cs typeface="Trebuchet MS"/>
              </a:rPr>
              <a:t>prove </a:t>
            </a:r>
            <a:r>
              <a:rPr lang="en-US" sz="1100" spc="-57" dirty="0">
                <a:latin typeface="Trebuchet MS"/>
                <a:cs typeface="Trebuchet MS"/>
              </a:rPr>
              <a:t>it,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-91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 </a:t>
            </a:r>
            <a:r>
              <a:rPr lang="en-US" sz="1100" spc="-51" dirty="0">
                <a:latin typeface="Trebuchet MS"/>
                <a:cs typeface="Trebuchet MS"/>
              </a:rPr>
              <a:t>perform </a:t>
            </a:r>
            <a:r>
              <a:rPr lang="en-US" sz="1100" spc="-34" dirty="0">
                <a:latin typeface="Trebuchet MS"/>
                <a:cs typeface="Trebuchet MS"/>
              </a:rPr>
              <a:t>induction </a:t>
            </a:r>
            <a:r>
              <a:rPr lang="en-US" sz="1100" spc="-3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starting </a:t>
            </a:r>
            <a:r>
              <a:rPr lang="en-US" sz="1100" spc="-40" dirty="0">
                <a:latin typeface="Trebuchet MS"/>
                <a:cs typeface="Trebuchet MS"/>
              </a:rPr>
              <a:t>from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57" dirty="0">
                <a:latin typeface="Trebuchet MS"/>
                <a:cs typeface="Trebuchet MS"/>
              </a:rPr>
              <a:t>leaves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74" dirty="0">
                <a:latin typeface="Trebuchet MS"/>
                <a:cs typeface="Trebuchet MS"/>
              </a:rPr>
              <a:t>tree,</a:t>
            </a:r>
            <a:r>
              <a:rPr lang="en-US" sz="1100" spc="175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40" dirty="0">
                <a:latin typeface="Trebuchet MS"/>
                <a:cs typeface="Trebuchet MS"/>
              </a:rPr>
              <a:t>show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minimax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4" dirty="0">
                <a:latin typeface="Trebuchet MS"/>
                <a:cs typeface="Trebuchet MS"/>
              </a:rPr>
              <a:t>each</a:t>
            </a:r>
            <a:r>
              <a:rPr lang="en-US" sz="1100" spc="219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highest </a:t>
            </a:r>
            <a:r>
              <a:rPr lang="en-US" sz="1100" spc="-3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over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all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possible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policies.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21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867" marR="46679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74295" algn="l"/>
              </a:tabLst>
            </a:pPr>
            <a:r>
              <a:rPr lang="en-US" sz="1100" spc="-54" dirty="0">
                <a:latin typeface="Trebuchet MS"/>
                <a:cs typeface="Trebuchet MS"/>
              </a:rPr>
              <a:t>However, </a:t>
            </a:r>
            <a:r>
              <a:rPr lang="en-US" sz="1100" spc="-44" dirty="0">
                <a:latin typeface="Trebuchet MS"/>
                <a:cs typeface="Trebuchet MS"/>
              </a:rPr>
              <a:t>following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minimax </a:t>
            </a:r>
            <a:r>
              <a:rPr lang="en-US" sz="1100" spc="-37" dirty="0">
                <a:latin typeface="Trebuchet MS"/>
                <a:cs typeface="Trebuchet MS"/>
              </a:rPr>
              <a:t>policy </a:t>
            </a:r>
            <a:r>
              <a:rPr lang="en-US" sz="1100" spc="-24" dirty="0">
                <a:latin typeface="Trebuchet MS"/>
                <a:cs typeface="Trebuchet MS"/>
              </a:rPr>
              <a:t>might </a:t>
            </a:r>
            <a:r>
              <a:rPr lang="en-US" sz="1100" spc="-30" dirty="0">
                <a:latin typeface="Trebuchet MS"/>
                <a:cs typeface="Trebuchet MS"/>
              </a:rPr>
              <a:t>not </a:t>
            </a:r>
            <a:r>
              <a:rPr lang="en-US" sz="1100" spc="-54" dirty="0">
                <a:latin typeface="Trebuchet MS"/>
                <a:cs typeface="Trebuchet MS"/>
              </a:rPr>
              <a:t>be </a:t>
            </a:r>
            <a:r>
              <a:rPr lang="en-US" sz="1100" spc="-37" dirty="0">
                <a:latin typeface="Trebuchet MS"/>
                <a:cs typeface="Trebuchet MS"/>
              </a:rPr>
              <a:t>optimal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agent </a:t>
            </a:r>
            <a:r>
              <a:rPr lang="en-US" sz="1100" spc="-57" dirty="0">
                <a:latin typeface="Trebuchet MS"/>
                <a:cs typeface="Trebuchet MS"/>
              </a:rPr>
              <a:t>if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opponent is known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4" dirty="0">
                <a:latin typeface="Trebuchet MS"/>
                <a:cs typeface="Trebuchet MS"/>
              </a:rPr>
              <a:t>be </a:t>
            </a:r>
            <a:r>
              <a:rPr lang="en-US" sz="1100" spc="-51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not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playing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adversarial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0" dirty="0">
                <a:latin typeface="Trebuchet MS"/>
                <a:cs typeface="Trebuchet MS"/>
              </a:rPr>
              <a:t>(minimax)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policy.</a:t>
            </a:r>
            <a:endParaRPr lang="en-US" sz="1100" dirty="0">
              <a:latin typeface="Trebuchet MS"/>
              <a:cs typeface="Trebuchet MS"/>
            </a:endParaRPr>
          </a:p>
          <a:p>
            <a:pPr marL="173867" marR="46250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74295" algn="l"/>
              </a:tabLst>
            </a:pPr>
            <a:r>
              <a:rPr lang="en-US" sz="1100" spc="-34" dirty="0">
                <a:latin typeface="Trebuchet MS"/>
                <a:cs typeface="Trebuchet MS"/>
              </a:rPr>
              <a:t>Consider</a:t>
            </a:r>
            <a:r>
              <a:rPr lang="en-US" sz="1100" spc="-6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running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example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where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agent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chooses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dirty="0">
                <a:latin typeface="Trebuchet MS"/>
                <a:cs typeface="Trebuchet MS"/>
              </a:rPr>
              <a:t>A,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13" dirty="0">
                <a:latin typeface="Trebuchet MS"/>
                <a:cs typeface="Trebuchet MS"/>
              </a:rPr>
              <a:t>B,</a:t>
            </a:r>
            <a:r>
              <a:rPr lang="en-US" sz="1100" spc="-54" dirty="0">
                <a:latin typeface="Trebuchet MS"/>
                <a:cs typeface="Trebuchet MS"/>
              </a:rPr>
              <a:t> or </a:t>
            </a:r>
            <a:r>
              <a:rPr lang="en-US" sz="1100" spc="57" dirty="0">
                <a:latin typeface="Trebuchet MS"/>
                <a:cs typeface="Trebuchet MS"/>
              </a:rPr>
              <a:t>C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61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opponent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chooses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bin.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17" dirty="0">
                <a:latin typeface="Trebuchet MS"/>
                <a:cs typeface="Trebuchet MS"/>
              </a:rPr>
              <a:t>Suppose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88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agent</a:t>
            </a:r>
            <a:r>
              <a:rPr lang="en-US" sz="1100" spc="91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88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playing</a:t>
            </a:r>
            <a:r>
              <a:rPr lang="en-US" sz="1100" spc="91" dirty="0">
                <a:latin typeface="Trebuchet MS"/>
                <a:cs typeface="Trebuchet MS"/>
              </a:rPr>
              <a:t> </a:t>
            </a:r>
            <a:r>
              <a:rPr lang="en-US" sz="1100" i="1" spc="57" dirty="0">
                <a:latin typeface="Calibri"/>
                <a:cs typeface="Calibri"/>
              </a:rPr>
              <a:t>π</a:t>
            </a:r>
            <a:r>
              <a:rPr lang="en-US" sz="1200" spc="86" baseline="-12077" dirty="0">
                <a:latin typeface="Calibri"/>
                <a:cs typeface="Calibri"/>
              </a:rPr>
              <a:t>max</a:t>
            </a:r>
            <a:r>
              <a:rPr lang="en-US" sz="1100" spc="57" dirty="0">
                <a:latin typeface="Trebuchet MS"/>
                <a:cs typeface="Trebuchet MS"/>
              </a:rPr>
              <a:t>,</a:t>
            </a:r>
            <a:r>
              <a:rPr lang="en-US" sz="1100" spc="10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but</a:t>
            </a:r>
            <a:r>
              <a:rPr lang="en-US" sz="1100" spc="9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88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opponent</a:t>
            </a:r>
            <a:r>
              <a:rPr lang="en-US" sz="1100" spc="91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91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playing</a:t>
            </a:r>
            <a:r>
              <a:rPr lang="en-US" sz="1100" spc="88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9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stochastic</a:t>
            </a:r>
            <a:r>
              <a:rPr lang="en-US" sz="1100" spc="91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policy</a:t>
            </a:r>
            <a:r>
              <a:rPr lang="en-US" sz="1100" spc="94" dirty="0">
                <a:latin typeface="Trebuchet MS"/>
                <a:cs typeface="Trebuchet MS"/>
              </a:rPr>
              <a:t> </a:t>
            </a:r>
            <a:r>
              <a:rPr lang="en-US" sz="1100" i="1" spc="37" dirty="0">
                <a:latin typeface="Calibri"/>
                <a:cs typeface="Calibri"/>
              </a:rPr>
              <a:t>π</a:t>
            </a:r>
            <a:r>
              <a:rPr lang="en-US" sz="1200" spc="55" baseline="-12077" dirty="0">
                <a:latin typeface="Calibri"/>
                <a:cs typeface="Calibri"/>
              </a:rPr>
              <a:t>7</a:t>
            </a:r>
            <a:r>
              <a:rPr lang="en-US" sz="1200" spc="126" baseline="-12077" dirty="0">
                <a:latin typeface="Calibri"/>
                <a:cs typeface="Calibri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corresponding</a:t>
            </a:r>
            <a:r>
              <a:rPr lang="en-US" sz="1100" spc="9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91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choosing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an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action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uniformly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random.</a:t>
            </a:r>
            <a:endParaRPr lang="en-US" sz="1100" dirty="0">
              <a:latin typeface="Trebuchet MS"/>
              <a:cs typeface="Trebuchet MS"/>
            </a:endParaRPr>
          </a:p>
          <a:p>
            <a:pPr marL="173867" marR="45394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74295" algn="l"/>
              </a:tabLst>
            </a:pPr>
            <a:r>
              <a:rPr lang="en-US" sz="1100" spc="-7" dirty="0">
                <a:latin typeface="Trebuchet MS"/>
                <a:cs typeface="Trebuchet MS"/>
              </a:rPr>
              <a:t>Then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67" dirty="0">
                <a:latin typeface="Trebuchet MS"/>
                <a:cs typeface="Trebuchet MS"/>
              </a:rPr>
              <a:t>here </a:t>
            </a:r>
            <a:r>
              <a:rPr lang="en-US" sz="1100" spc="-47" dirty="0">
                <a:latin typeface="Trebuchet MS"/>
                <a:cs typeface="Trebuchet MS"/>
              </a:rPr>
              <a:t>would </a:t>
            </a:r>
            <a:r>
              <a:rPr lang="en-US" sz="1100" spc="-54" dirty="0">
                <a:latin typeface="Trebuchet MS"/>
                <a:cs typeface="Trebuchet MS"/>
              </a:rPr>
              <a:t>be </a:t>
            </a:r>
            <a:r>
              <a:rPr lang="en-US" sz="1100" spc="10" dirty="0">
                <a:latin typeface="SimSun"/>
                <a:cs typeface="SimSun"/>
              </a:rPr>
              <a:t>2 </a:t>
            </a:r>
            <a:r>
              <a:rPr lang="en-US" sz="1100" spc="-27" dirty="0">
                <a:latin typeface="Trebuchet MS"/>
                <a:cs typeface="Trebuchet MS"/>
              </a:rPr>
              <a:t>(which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4" dirty="0">
                <a:latin typeface="Trebuchet MS"/>
                <a:cs typeface="Trebuchet MS"/>
              </a:rPr>
              <a:t>larger </a:t>
            </a:r>
            <a:r>
              <a:rPr lang="en-US" sz="1100" spc="-30" dirty="0">
                <a:latin typeface="Trebuchet MS"/>
                <a:cs typeface="Trebuchet MS"/>
              </a:rPr>
              <a:t>than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minimax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40" dirty="0">
                <a:latin typeface="SimSun"/>
                <a:cs typeface="SimSun"/>
              </a:rPr>
              <a:t>1</a:t>
            </a:r>
            <a:r>
              <a:rPr lang="en-US" sz="1100" spc="-40" dirty="0">
                <a:latin typeface="Trebuchet MS"/>
                <a:cs typeface="Trebuchet MS"/>
              </a:rPr>
              <a:t>, </a:t>
            </a:r>
            <a:r>
              <a:rPr lang="en-US" sz="1100" spc="-27" dirty="0">
                <a:latin typeface="Trebuchet MS"/>
                <a:cs typeface="Trebuchet MS"/>
              </a:rPr>
              <a:t>as </a:t>
            </a:r>
            <a:r>
              <a:rPr lang="en-US" sz="1100" spc="-47" dirty="0">
                <a:latin typeface="Trebuchet MS"/>
                <a:cs typeface="Trebuchet MS"/>
              </a:rPr>
              <a:t>guaranteed by property 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2).</a:t>
            </a:r>
            <a:r>
              <a:rPr lang="en-US" sz="1100" spc="27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However, </a:t>
            </a:r>
            <a:r>
              <a:rPr lang="en-US" sz="1100" spc="-57" dirty="0">
                <a:latin typeface="Trebuchet MS"/>
                <a:cs typeface="Trebuchet MS"/>
              </a:rPr>
              <a:t>if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61" dirty="0">
                <a:latin typeface="Trebuchet MS"/>
                <a:cs typeface="Trebuchet MS"/>
              </a:rPr>
              <a:t>followed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 err="1">
                <a:latin typeface="Trebuchet MS"/>
                <a:cs typeface="Trebuchet MS"/>
              </a:rPr>
              <a:t>expectimax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i="1" spc="-7" dirty="0">
                <a:latin typeface="Calibri"/>
                <a:cs typeface="Calibri"/>
              </a:rPr>
              <a:t>π</a:t>
            </a:r>
            <a:r>
              <a:rPr lang="en-US" sz="1200" spc="-10" baseline="-14492" dirty="0" err="1">
                <a:latin typeface="Trebuchet MS"/>
                <a:cs typeface="Trebuchet MS"/>
              </a:rPr>
              <a:t>exptmax</a:t>
            </a:r>
            <a:r>
              <a:rPr lang="en-US" sz="1200" spc="-10" baseline="-14492" dirty="0">
                <a:latin typeface="Trebuchet MS"/>
                <a:cs typeface="Trebuchet MS"/>
              </a:rPr>
              <a:t>(7)</a:t>
            </a:r>
            <a:r>
              <a:rPr lang="en-US" sz="1100" spc="-7" dirty="0">
                <a:latin typeface="Trebuchet MS"/>
                <a:cs typeface="Trebuchet MS"/>
              </a:rPr>
              <a:t>, </a:t>
            </a:r>
            <a:r>
              <a:rPr lang="en-US" sz="1100" spc="-44" dirty="0">
                <a:latin typeface="Trebuchet MS"/>
                <a:cs typeface="Trebuchet MS"/>
              </a:rPr>
              <a:t>then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47" dirty="0">
                <a:latin typeface="Trebuchet MS"/>
                <a:cs typeface="Trebuchet MS"/>
              </a:rPr>
              <a:t>would have </a:t>
            </a:r>
            <a:r>
              <a:rPr lang="en-US" sz="1100" spc="-34" dirty="0">
                <a:latin typeface="Trebuchet MS"/>
                <a:cs typeface="Trebuchet MS"/>
              </a:rPr>
              <a:t>gotten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40" dirty="0">
                <a:latin typeface="SimSun"/>
                <a:cs typeface="SimSun"/>
              </a:rPr>
              <a:t>5</a:t>
            </a:r>
            <a:r>
              <a:rPr lang="en-US" sz="1100" spc="-40" dirty="0">
                <a:latin typeface="Trebuchet MS"/>
                <a:cs typeface="Trebuchet MS"/>
              </a:rPr>
              <a:t>, </a:t>
            </a:r>
            <a:r>
              <a:rPr lang="en-US" sz="1100" spc="-37" dirty="0">
                <a:latin typeface="Trebuchet MS"/>
                <a:cs typeface="Trebuchet MS"/>
              </a:rPr>
              <a:t>which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even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higher.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64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marR="3426" indent="-140036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7" dirty="0">
                <a:latin typeface="Trebuchet MS"/>
                <a:cs typeface="Trebuchet MS"/>
              </a:rPr>
              <a:t>Putting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three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properties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together,</a:t>
            </a:r>
            <a:r>
              <a:rPr lang="en-US" sz="1100" spc="145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obtain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chain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125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inequalities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allows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20" dirty="0">
                <a:latin typeface="Trebuchet MS"/>
                <a:cs typeface="Trebuchet MS"/>
              </a:rPr>
              <a:t>us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125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relate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all</a:t>
            </a:r>
            <a:r>
              <a:rPr lang="en-US" sz="1100" spc="121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four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game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values.</a:t>
            </a:r>
            <a:endParaRPr lang="en-US" sz="1100" dirty="0">
              <a:latin typeface="Trebuchet MS"/>
              <a:cs typeface="Trebuchet MS"/>
            </a:endParaRPr>
          </a:p>
          <a:p>
            <a:pPr marL="148172" indent="-140036">
              <a:spcBef>
                <a:spcPts val="405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7" dirty="0">
                <a:latin typeface="Trebuchet MS"/>
                <a:cs typeface="Trebuchet MS"/>
              </a:rPr>
              <a:t>We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also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compute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these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values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concretely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for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running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example.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marR="3426" indent="-140036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Now</a:t>
            </a:r>
            <a:r>
              <a:rPr lang="en-US" sz="1100" spc="128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let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20" dirty="0">
                <a:latin typeface="Trebuchet MS"/>
                <a:cs typeface="Trebuchet MS"/>
              </a:rPr>
              <a:t>us</a:t>
            </a:r>
            <a:r>
              <a:rPr lang="en-US" sz="1100" spc="128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consider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games</a:t>
            </a:r>
            <a:r>
              <a:rPr lang="en-US" sz="1100" spc="128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have</a:t>
            </a:r>
            <a:r>
              <a:rPr lang="en-US" sz="1100" spc="128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an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element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128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chance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that</a:t>
            </a:r>
            <a:r>
              <a:rPr lang="en-US" sz="1100" spc="128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does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not</a:t>
            </a:r>
            <a:r>
              <a:rPr lang="en-US" sz="1100" spc="128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come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from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128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agent</a:t>
            </a:r>
            <a:r>
              <a:rPr lang="en-US" sz="1100" spc="132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or</a:t>
            </a:r>
            <a:r>
              <a:rPr lang="en-US" sz="1100" spc="128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1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opponent.</a:t>
            </a:r>
            <a:r>
              <a:rPr lang="en-US" sz="1100" spc="145" dirty="0">
                <a:latin typeface="Trebuchet MS"/>
                <a:cs typeface="Trebuchet MS"/>
              </a:rPr>
              <a:t> </a:t>
            </a:r>
            <a:r>
              <a:rPr lang="en-US" sz="1100" spc="17" dirty="0">
                <a:latin typeface="Trebuchet MS"/>
                <a:cs typeface="Trebuchet MS"/>
              </a:rPr>
              <a:t>Or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simple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modified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game,</a:t>
            </a:r>
            <a:r>
              <a:rPr lang="en-US" sz="1100" spc="-3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agent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picks,</a:t>
            </a:r>
            <a:r>
              <a:rPr lang="en-US" sz="1100" spc="-3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coin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flipped,</a:t>
            </a:r>
            <a:r>
              <a:rPr lang="en-US" sz="1100" spc="-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then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opponent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picks.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4711" indent="-140036">
              <a:lnSpc>
                <a:spcPts val="1322"/>
              </a:lnSpc>
              <a:spcBef>
                <a:spcPts val="44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13" dirty="0">
                <a:latin typeface="Trebuchet MS"/>
                <a:cs typeface="Trebuchet MS"/>
              </a:rPr>
              <a:t>It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turns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out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handling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games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chance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just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straightforward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extension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game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framework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314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have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7" dirty="0">
                <a:latin typeface="Trebuchet MS"/>
                <a:cs typeface="Trebuchet MS"/>
              </a:rPr>
              <a:t>already.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marR="3854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summary, </a:t>
            </a:r>
            <a:r>
              <a:rPr lang="en-US" sz="1100" spc="-24" dirty="0">
                <a:latin typeface="Trebuchet MS"/>
                <a:cs typeface="Trebuchet MS"/>
              </a:rPr>
              <a:t>so </a:t>
            </a:r>
            <a:r>
              <a:rPr lang="en-US" sz="1100" spc="-67" dirty="0">
                <a:latin typeface="Trebuchet MS"/>
                <a:cs typeface="Trebuchet MS"/>
              </a:rPr>
              <a:t>far,</a:t>
            </a:r>
            <a:r>
              <a:rPr lang="en-US" sz="1100" spc="-64" dirty="0">
                <a:latin typeface="Trebuchet MS"/>
                <a:cs typeface="Trebuchet MS"/>
              </a:rPr>
              <a:t> </a:t>
            </a:r>
            <a:r>
              <a:rPr lang="en-US" sz="1100" spc="-81" dirty="0">
                <a:latin typeface="Trebuchet MS"/>
                <a:cs typeface="Trebuchet MS"/>
              </a:rPr>
              <a:t>we’ve</a:t>
            </a:r>
            <a:r>
              <a:rPr lang="en-US" sz="1100" spc="-7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shown </a:t>
            </a:r>
            <a:r>
              <a:rPr lang="en-US" sz="1100" spc="-47" dirty="0">
                <a:latin typeface="Trebuchet MS"/>
                <a:cs typeface="Trebuchet MS"/>
              </a:rPr>
              <a:t>how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4" dirty="0">
                <a:latin typeface="Trebuchet MS"/>
                <a:cs typeface="Trebuchet MS"/>
              </a:rPr>
              <a:t>model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37" dirty="0">
                <a:latin typeface="Trebuchet MS"/>
                <a:cs typeface="Trebuchet MS"/>
              </a:rPr>
              <a:t>number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4" dirty="0">
                <a:latin typeface="Trebuchet MS"/>
                <a:cs typeface="Trebuchet MS"/>
              </a:rPr>
              <a:t>games </a:t>
            </a:r>
            <a:r>
              <a:rPr lang="en-US" sz="1100" spc="-20" dirty="0">
                <a:latin typeface="Trebuchet MS"/>
                <a:cs typeface="Trebuchet MS"/>
              </a:rPr>
              <a:t>using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64" dirty="0">
                <a:latin typeface="Trebuchet MS"/>
                <a:cs typeface="Trebuchet MS"/>
              </a:rPr>
              <a:t>trees,</a:t>
            </a:r>
            <a:r>
              <a:rPr lang="en-US" sz="1100" spc="196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where</a:t>
            </a:r>
            <a:r>
              <a:rPr lang="en-US" sz="1100" spc="196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each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71" dirty="0">
                <a:latin typeface="Trebuchet MS"/>
                <a:cs typeface="Trebuchet MS"/>
              </a:rPr>
              <a:t>tree</a:t>
            </a:r>
            <a:r>
              <a:rPr lang="en-US" sz="1100" spc="-6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7" dirty="0">
                <a:latin typeface="Trebuchet MS"/>
                <a:cs typeface="Trebuchet MS"/>
              </a:rPr>
              <a:t>either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47" dirty="0">
                <a:latin typeface="Trebuchet MS"/>
                <a:cs typeface="Trebuchet MS"/>
              </a:rPr>
              <a:t>max, </a:t>
            </a:r>
            <a:r>
              <a:rPr lang="en-US" sz="1100" spc="-54" dirty="0">
                <a:latin typeface="Trebuchet MS"/>
                <a:cs typeface="Trebuchet MS"/>
              </a:rPr>
              <a:t>chance,</a:t>
            </a:r>
            <a:r>
              <a:rPr lang="en-US" sz="1100" spc="216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or</a:t>
            </a:r>
            <a:r>
              <a:rPr lang="en-US" sz="1100" spc="219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min </a:t>
            </a:r>
            <a:r>
              <a:rPr lang="en-US" sz="1100" spc="-40" dirty="0">
                <a:latin typeface="Trebuchet MS"/>
                <a:cs typeface="Trebuchet MS"/>
              </a:rPr>
              <a:t>node depending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47" dirty="0">
                <a:latin typeface="Trebuchet MS"/>
                <a:cs typeface="Trebuchet MS"/>
              </a:rPr>
              <a:t>whose </a:t>
            </a:r>
            <a:r>
              <a:rPr lang="en-US" sz="1100" spc="-30" dirty="0">
                <a:latin typeface="Trebuchet MS"/>
                <a:cs typeface="Trebuchet MS"/>
              </a:rPr>
              <a:t>turn </a:t>
            </a:r>
            <a:r>
              <a:rPr lang="en-US" sz="1100" spc="-40" dirty="0">
                <a:latin typeface="Trebuchet MS"/>
                <a:cs typeface="Trebuchet MS"/>
              </a:rPr>
              <a:t>it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37" dirty="0">
                <a:latin typeface="Trebuchet MS"/>
                <a:cs typeface="Trebuchet MS"/>
              </a:rPr>
              <a:t>what </a:t>
            </a:r>
            <a:r>
              <a:rPr lang="en-US" sz="1100" spc="-34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believe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about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player’s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policy.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 indent="-140036" algn="just">
              <a:lnSpc>
                <a:spcPts val="1322"/>
              </a:lnSpc>
              <a:spcBef>
                <a:spcPts val="44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7" dirty="0">
                <a:latin typeface="Trebuchet MS"/>
                <a:cs typeface="Trebuchet MS"/>
              </a:rPr>
              <a:t>Using </a:t>
            </a:r>
            <a:r>
              <a:rPr lang="en-US" sz="1100" spc="-54" dirty="0">
                <a:latin typeface="Trebuchet MS"/>
                <a:cs typeface="Trebuchet MS"/>
              </a:rPr>
              <a:t>these </a:t>
            </a:r>
            <a:r>
              <a:rPr lang="en-US" sz="1100" spc="-51" dirty="0">
                <a:latin typeface="Trebuchet MS"/>
                <a:cs typeface="Trebuchet MS"/>
              </a:rPr>
              <a:t>primitives, one </a:t>
            </a:r>
            <a:r>
              <a:rPr lang="en-US" sz="1100" spc="-37" dirty="0">
                <a:latin typeface="Trebuchet MS"/>
                <a:cs typeface="Trebuchet MS"/>
              </a:rPr>
              <a:t>can </a:t>
            </a:r>
            <a:r>
              <a:rPr lang="en-US" sz="1100" spc="-44" dirty="0">
                <a:latin typeface="Trebuchet MS"/>
                <a:cs typeface="Trebuchet MS"/>
              </a:rPr>
              <a:t>model </a:t>
            </a:r>
            <a:r>
              <a:rPr lang="en-US" sz="1100" spc="-57" dirty="0">
                <a:latin typeface="Trebuchet MS"/>
                <a:cs typeface="Trebuchet MS"/>
              </a:rPr>
              <a:t>more </a:t>
            </a:r>
            <a:r>
              <a:rPr lang="en-US" sz="1100" spc="-47" dirty="0">
                <a:latin typeface="Trebuchet MS"/>
                <a:cs typeface="Trebuchet MS"/>
              </a:rPr>
              <a:t>complex </a:t>
            </a:r>
            <a:r>
              <a:rPr lang="en-US" sz="1100" spc="-27" dirty="0">
                <a:latin typeface="Trebuchet MS"/>
                <a:cs typeface="Trebuchet MS"/>
              </a:rPr>
              <a:t>turn-taking </a:t>
            </a:r>
            <a:r>
              <a:rPr lang="en-US" sz="1100" spc="-37" dirty="0">
                <a:latin typeface="Trebuchet MS"/>
                <a:cs typeface="Trebuchet MS"/>
              </a:rPr>
              <a:t>games </a:t>
            </a:r>
            <a:r>
              <a:rPr lang="en-US" sz="1100" spc="-30" dirty="0">
                <a:latin typeface="Trebuchet MS"/>
                <a:cs typeface="Trebuchet MS"/>
              </a:rPr>
              <a:t>involving </a:t>
            </a:r>
            <a:r>
              <a:rPr lang="en-US" sz="1100" spc="-47" dirty="0">
                <a:latin typeface="Trebuchet MS"/>
                <a:cs typeface="Trebuchet MS"/>
              </a:rPr>
              <a:t>multiple </a:t>
            </a:r>
            <a:r>
              <a:rPr lang="en-US" sz="1100" spc="-54" dirty="0">
                <a:latin typeface="Trebuchet MS"/>
                <a:cs typeface="Trebuchet MS"/>
              </a:rPr>
              <a:t>players </a:t>
            </a:r>
            <a:r>
              <a:rPr lang="en-US" sz="1100" spc="-40" dirty="0">
                <a:latin typeface="Trebuchet MS"/>
                <a:cs typeface="Trebuchet MS"/>
              </a:rPr>
              <a:t>with </a:t>
            </a:r>
            <a:r>
              <a:rPr lang="en-US" sz="1100" spc="-3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heterogeneous </a:t>
            </a:r>
            <a:r>
              <a:rPr lang="en-US" sz="1100" spc="-44" dirty="0">
                <a:latin typeface="Trebuchet MS"/>
                <a:cs typeface="Trebuchet MS"/>
              </a:rPr>
              <a:t>strategies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64" dirty="0">
                <a:latin typeface="Trebuchet MS"/>
                <a:cs typeface="Trebuchet MS"/>
              </a:rPr>
              <a:t>where</a:t>
            </a:r>
            <a:r>
              <a:rPr lang="en-US" sz="1100" spc="196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27" dirty="0">
                <a:latin typeface="Trebuchet MS"/>
                <a:cs typeface="Trebuchet MS"/>
              </a:rPr>
              <a:t>turn-taking </a:t>
            </a:r>
            <a:r>
              <a:rPr lang="en-US" sz="1100" spc="-44" dirty="0">
                <a:latin typeface="Trebuchet MS"/>
                <a:cs typeface="Trebuchet MS"/>
              </a:rPr>
              <a:t>doesn’t </a:t>
            </a:r>
            <a:r>
              <a:rPr lang="en-US" sz="1100" spc="-47" dirty="0">
                <a:latin typeface="Trebuchet MS"/>
                <a:cs typeface="Trebuchet MS"/>
              </a:rPr>
              <a:t>have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37" dirty="0">
                <a:latin typeface="Trebuchet MS"/>
                <a:cs typeface="Trebuchet MS"/>
              </a:rPr>
              <a:t>strictly </a:t>
            </a:r>
            <a:r>
              <a:rPr lang="en-US" sz="1100" spc="-57" dirty="0">
                <a:latin typeface="Trebuchet MS"/>
                <a:cs typeface="Trebuchet MS"/>
              </a:rPr>
              <a:t>alternate.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only </a:t>
            </a:r>
            <a:r>
              <a:rPr lang="en-US" sz="1100" spc="-44" dirty="0">
                <a:latin typeface="Trebuchet MS"/>
                <a:cs typeface="Trebuchet MS"/>
              </a:rPr>
              <a:t>restriction </a:t>
            </a:r>
            <a:r>
              <a:rPr lang="en-US" sz="1100" spc="-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61" dirty="0">
                <a:latin typeface="Trebuchet MS"/>
                <a:cs typeface="Trebuchet MS"/>
              </a:rPr>
              <a:t>there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61" dirty="0">
                <a:latin typeface="Trebuchet MS"/>
                <a:cs typeface="Trebuchet MS"/>
              </a:rPr>
              <a:t>two </a:t>
            </a:r>
            <a:r>
              <a:rPr lang="en-US" sz="1100" spc="-54" dirty="0">
                <a:latin typeface="Trebuchet MS"/>
                <a:cs typeface="Trebuchet MS"/>
              </a:rPr>
              <a:t>parties: </a:t>
            </a:r>
            <a:r>
              <a:rPr lang="en-US" sz="1100" spc="-51" dirty="0">
                <a:latin typeface="Trebuchet MS"/>
                <a:cs typeface="Trebuchet MS"/>
              </a:rPr>
              <a:t>one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seeks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4" dirty="0">
                <a:latin typeface="Trebuchet MS"/>
                <a:cs typeface="Trebuchet MS"/>
              </a:rPr>
              <a:t>maximize utility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other </a:t>
            </a:r>
            <a:r>
              <a:rPr lang="en-US" sz="1100" spc="-34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seeks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4" dirty="0">
                <a:latin typeface="Trebuchet MS"/>
                <a:cs typeface="Trebuchet MS"/>
              </a:rPr>
              <a:t>minimize </a:t>
            </a:r>
            <a:r>
              <a:rPr lang="en-US" sz="1100" spc="-61" dirty="0">
                <a:latin typeface="Trebuchet MS"/>
                <a:cs typeface="Trebuchet MS"/>
              </a:rPr>
              <a:t>utility, 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along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with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other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players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who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have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known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fixed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policies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(like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coin).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77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19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marR="4282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13" dirty="0">
                <a:latin typeface="Trebuchet MS"/>
                <a:cs typeface="Trebuchet MS"/>
              </a:rPr>
              <a:t>Thus </a:t>
            </a:r>
            <a:r>
              <a:rPr lang="en-US" sz="1100" spc="-67" dirty="0">
                <a:latin typeface="Trebuchet MS"/>
                <a:cs typeface="Trebuchet MS"/>
              </a:rPr>
              <a:t>far, </a:t>
            </a:r>
            <a:r>
              <a:rPr lang="en-US" sz="1100" spc="-81" dirty="0">
                <a:latin typeface="Trebuchet MS"/>
                <a:cs typeface="Trebuchet MS"/>
              </a:rPr>
              <a:t>we’ve </a:t>
            </a:r>
            <a:r>
              <a:rPr lang="en-US" sz="1100" spc="-34" dirty="0">
                <a:latin typeface="Trebuchet MS"/>
                <a:cs typeface="Trebuchet MS"/>
              </a:rPr>
              <a:t>only </a:t>
            </a:r>
            <a:r>
              <a:rPr lang="en-US" sz="1100" spc="-40" dirty="0">
                <a:latin typeface="Trebuchet MS"/>
                <a:cs typeface="Trebuchet MS"/>
              </a:rPr>
              <a:t>touched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modeling </a:t>
            </a:r>
            <a:r>
              <a:rPr lang="en-US" sz="1100" spc="-47" dirty="0">
                <a:latin typeface="Trebuchet MS"/>
                <a:cs typeface="Trebuchet MS"/>
              </a:rPr>
              <a:t>part of </a:t>
            </a:r>
            <a:r>
              <a:rPr lang="en-US" sz="1100" spc="-44" dirty="0">
                <a:latin typeface="Trebuchet MS"/>
                <a:cs typeface="Trebuchet MS"/>
              </a:rPr>
              <a:t>games. </a:t>
            </a: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51" dirty="0">
                <a:latin typeface="Trebuchet MS"/>
                <a:cs typeface="Trebuchet MS"/>
              </a:rPr>
              <a:t>rest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57" dirty="0">
                <a:latin typeface="Trebuchet MS"/>
                <a:cs typeface="Trebuchet MS"/>
              </a:rPr>
              <a:t>lecture </a:t>
            </a:r>
            <a:r>
              <a:rPr lang="en-US" sz="1100" spc="-54" dirty="0">
                <a:latin typeface="Trebuchet MS"/>
                <a:cs typeface="Trebuchet MS"/>
              </a:rPr>
              <a:t>will be </a:t>
            </a:r>
            <a:r>
              <a:rPr lang="en-US" sz="1100" spc="-27" dirty="0">
                <a:latin typeface="Trebuchet MS"/>
                <a:cs typeface="Trebuchet MS"/>
              </a:rPr>
              <a:t>about </a:t>
            </a:r>
            <a:r>
              <a:rPr lang="en-US" sz="1100" spc="-47" dirty="0">
                <a:latin typeface="Trebuchet MS"/>
                <a:cs typeface="Trebuchet MS"/>
              </a:rPr>
              <a:t>how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actually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compute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(or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approximately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compute)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values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games.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854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first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thing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note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that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cannot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avoid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exhaustive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search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game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71" dirty="0">
                <a:latin typeface="Trebuchet MS"/>
                <a:cs typeface="Trebuchet MS"/>
              </a:rPr>
              <a:t>tree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general.</a:t>
            </a:r>
            <a:r>
              <a:rPr lang="en-US" sz="1100" spc="169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Recall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44" dirty="0">
                <a:latin typeface="Trebuchet MS"/>
                <a:cs typeface="Trebuchet MS"/>
              </a:rPr>
              <a:t>state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34" dirty="0">
                <a:latin typeface="Trebuchet MS"/>
                <a:cs typeface="Trebuchet MS"/>
              </a:rPr>
              <a:t>summary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0" dirty="0">
                <a:latin typeface="Trebuchet MS"/>
                <a:cs typeface="Trebuchet MS"/>
              </a:rPr>
              <a:t>past </a:t>
            </a:r>
            <a:r>
              <a:rPr lang="en-US" sz="1100" spc="-34" dirty="0">
                <a:latin typeface="Trebuchet MS"/>
                <a:cs typeface="Trebuchet MS"/>
              </a:rPr>
              <a:t>actions </a:t>
            </a:r>
            <a:r>
              <a:rPr lang="en-US" sz="1100" spc="-37" dirty="0">
                <a:latin typeface="Trebuchet MS"/>
                <a:cs typeface="Trebuchet MS"/>
              </a:rPr>
              <a:t>which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sufficient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0" dirty="0">
                <a:latin typeface="Trebuchet MS"/>
                <a:cs typeface="Trebuchet MS"/>
              </a:rPr>
              <a:t>act optimally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54" dirty="0">
                <a:latin typeface="Trebuchet MS"/>
                <a:cs typeface="Trebuchet MS"/>
              </a:rPr>
              <a:t>future.</a:t>
            </a:r>
            <a:r>
              <a:rPr lang="en-US" sz="1100" spc="216" dirty="0">
                <a:latin typeface="Trebuchet MS"/>
                <a:cs typeface="Trebuchet MS"/>
              </a:rPr>
              <a:t> </a:t>
            </a: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27" dirty="0">
                <a:latin typeface="Trebuchet MS"/>
                <a:cs typeface="Trebuchet MS"/>
              </a:rPr>
              <a:t>most </a:t>
            </a:r>
            <a:r>
              <a:rPr lang="en-US" sz="1100" spc="-44" dirty="0">
                <a:latin typeface="Trebuchet MS"/>
                <a:cs typeface="Trebuchet MS"/>
              </a:rPr>
              <a:t>games, </a:t>
            </a:r>
            <a:r>
              <a:rPr lang="en-US" sz="1100" spc="-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future </a:t>
            </a:r>
            <a:r>
              <a:rPr lang="en-US" sz="1100" spc="-44" dirty="0">
                <a:latin typeface="Trebuchet MS"/>
                <a:cs typeface="Trebuchet MS"/>
              </a:rPr>
              <a:t>depends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51" dirty="0">
                <a:latin typeface="Trebuchet MS"/>
                <a:cs typeface="Trebuchet MS"/>
              </a:rPr>
              <a:t>the exact </a:t>
            </a:r>
            <a:r>
              <a:rPr lang="en-US" sz="1100" spc="-30" dirty="0">
                <a:latin typeface="Trebuchet MS"/>
                <a:cs typeface="Trebuchet MS"/>
              </a:rPr>
              <a:t>position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all </a:t>
            </a:r>
            <a:r>
              <a:rPr lang="en-US" sz="1100" spc="-54" dirty="0">
                <a:latin typeface="Trebuchet MS"/>
                <a:cs typeface="Trebuchet MS"/>
              </a:rPr>
              <a:t>the </a:t>
            </a:r>
            <a:r>
              <a:rPr lang="en-US" sz="1100" spc="-64" dirty="0">
                <a:latin typeface="Trebuchet MS"/>
                <a:cs typeface="Trebuchet MS"/>
              </a:rPr>
              <a:t>pieces, </a:t>
            </a:r>
            <a:r>
              <a:rPr lang="en-US" sz="1100" spc="-24" dirty="0">
                <a:latin typeface="Trebuchet MS"/>
                <a:cs typeface="Trebuchet MS"/>
              </a:rPr>
              <a:t>so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34" dirty="0">
                <a:latin typeface="Trebuchet MS"/>
                <a:cs typeface="Trebuchet MS"/>
              </a:rPr>
              <a:t>cannot </a:t>
            </a:r>
            <a:r>
              <a:rPr lang="en-US" sz="1100" spc="-51" dirty="0">
                <a:latin typeface="Trebuchet MS"/>
                <a:cs typeface="Trebuchet MS"/>
              </a:rPr>
              <a:t>forget </a:t>
            </a:r>
            <a:r>
              <a:rPr lang="en-US" sz="1100" spc="-30" dirty="0">
                <a:latin typeface="Trebuchet MS"/>
                <a:cs typeface="Trebuchet MS"/>
              </a:rPr>
              <a:t>much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47" dirty="0">
                <a:latin typeface="Trebuchet MS"/>
                <a:cs typeface="Trebuchet MS"/>
              </a:rPr>
              <a:t>exploit </a:t>
            </a:r>
            <a:r>
              <a:rPr lang="en-US" sz="1100" spc="-34" dirty="0">
                <a:latin typeface="Trebuchet MS"/>
                <a:cs typeface="Trebuchet MS"/>
              </a:rPr>
              <a:t>dynamic </a:t>
            </a:r>
            <a:r>
              <a:rPr lang="en-US" sz="1100" spc="-3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programming.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 indent="-140036" algn="just">
              <a:lnSpc>
                <a:spcPts val="1322"/>
              </a:lnSpc>
              <a:spcBef>
                <a:spcPts val="44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34" dirty="0">
                <a:latin typeface="Trebuchet MS"/>
                <a:cs typeface="Trebuchet MS"/>
              </a:rPr>
              <a:t>Second,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61" dirty="0">
                <a:latin typeface="Trebuchet MS"/>
                <a:cs typeface="Trebuchet MS"/>
              </a:rPr>
              <a:t>trees </a:t>
            </a:r>
            <a:r>
              <a:rPr lang="en-US" sz="1100" spc="-37" dirty="0">
                <a:latin typeface="Trebuchet MS"/>
                <a:cs typeface="Trebuchet MS"/>
              </a:rPr>
              <a:t>can </a:t>
            </a:r>
            <a:r>
              <a:rPr lang="en-US" sz="1100" spc="-54" dirty="0">
                <a:latin typeface="Trebuchet MS"/>
                <a:cs typeface="Trebuchet MS"/>
              </a:rPr>
              <a:t>be </a:t>
            </a:r>
            <a:r>
              <a:rPr lang="en-US" sz="1100" spc="-47" dirty="0">
                <a:latin typeface="Trebuchet MS"/>
                <a:cs typeface="Trebuchet MS"/>
              </a:rPr>
              <a:t>enormous. </a:t>
            </a:r>
            <a:r>
              <a:rPr lang="en-US" sz="1100" spc="-24" dirty="0">
                <a:latin typeface="Trebuchet MS"/>
                <a:cs typeface="Trebuchet MS"/>
              </a:rPr>
              <a:t>Chess </a:t>
            </a:r>
            <a:r>
              <a:rPr lang="en-US" sz="1100" spc="-27" dirty="0">
                <a:latin typeface="Trebuchet MS"/>
                <a:cs typeface="Trebuchet MS"/>
              </a:rPr>
              <a:t>has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34" dirty="0">
                <a:latin typeface="Trebuchet MS"/>
                <a:cs typeface="Trebuchet MS"/>
              </a:rPr>
              <a:t>branching </a:t>
            </a:r>
            <a:r>
              <a:rPr lang="en-US" sz="1100" spc="-51" dirty="0">
                <a:latin typeface="Trebuchet MS"/>
                <a:cs typeface="Trebuchet MS"/>
              </a:rPr>
              <a:t>factor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7" dirty="0">
                <a:latin typeface="Trebuchet MS"/>
                <a:cs typeface="Trebuchet MS"/>
              </a:rPr>
              <a:t>around </a:t>
            </a:r>
            <a:r>
              <a:rPr lang="en-US" sz="1100" spc="-17" dirty="0">
                <a:latin typeface="Trebuchet MS"/>
                <a:cs typeface="Trebuchet MS"/>
              </a:rPr>
              <a:t>35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10" dirty="0">
                <a:latin typeface="Trebuchet MS"/>
                <a:cs typeface="Trebuchet MS"/>
              </a:rPr>
              <a:t>go </a:t>
            </a:r>
            <a:r>
              <a:rPr lang="en-US" sz="1100" spc="-27" dirty="0">
                <a:latin typeface="Trebuchet MS"/>
                <a:cs typeface="Trebuchet MS"/>
              </a:rPr>
              <a:t>has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34" dirty="0">
                <a:latin typeface="Trebuchet MS"/>
                <a:cs typeface="Trebuchet MS"/>
              </a:rPr>
              <a:t>branching </a:t>
            </a:r>
            <a:r>
              <a:rPr lang="en-US" sz="1100" spc="-3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factor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up to </a:t>
            </a:r>
            <a:r>
              <a:rPr lang="en-US" sz="1100" spc="-17" dirty="0">
                <a:latin typeface="Trebuchet MS"/>
                <a:cs typeface="Trebuchet MS"/>
              </a:rPr>
              <a:t>361 </a:t>
            </a:r>
            <a:r>
              <a:rPr lang="en-US" sz="1100" spc="-30" dirty="0">
                <a:latin typeface="Trebuchet MS"/>
                <a:cs typeface="Trebuchet MS"/>
              </a:rPr>
              <a:t>(the </a:t>
            </a:r>
            <a:r>
              <a:rPr lang="en-US" sz="1100" spc="-37" dirty="0">
                <a:latin typeface="Trebuchet MS"/>
                <a:cs typeface="Trebuchet MS"/>
              </a:rPr>
              <a:t>number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40" dirty="0">
                <a:latin typeface="Trebuchet MS"/>
                <a:cs typeface="Trebuchet MS"/>
              </a:rPr>
              <a:t>moves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61" dirty="0">
                <a:latin typeface="Trebuchet MS"/>
                <a:cs typeface="Trebuchet MS"/>
              </a:rPr>
              <a:t>player</a:t>
            </a:r>
            <a:r>
              <a:rPr lang="en-US" sz="1100" spc="202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40" dirty="0">
                <a:latin typeface="Trebuchet MS"/>
                <a:cs typeface="Trebuchet MS"/>
              </a:rPr>
              <a:t>his/her </a:t>
            </a:r>
            <a:r>
              <a:rPr lang="en-US" sz="1100" spc="-30" dirty="0">
                <a:latin typeface="Trebuchet MS"/>
                <a:cs typeface="Trebuchet MS"/>
              </a:rPr>
              <a:t>turn).</a:t>
            </a:r>
            <a:r>
              <a:rPr lang="en-US" sz="1100" spc="266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Games also can last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27" dirty="0">
                <a:latin typeface="Trebuchet MS"/>
                <a:cs typeface="Trebuchet MS"/>
              </a:rPr>
              <a:t>long </a:t>
            </a:r>
            <a:r>
              <a:rPr lang="en-US" sz="1100" spc="-61" dirty="0">
                <a:latin typeface="Trebuchet MS"/>
                <a:cs typeface="Trebuchet MS"/>
              </a:rPr>
              <a:t>time, 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therefore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have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depth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up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17" dirty="0">
                <a:latin typeface="SimSun"/>
                <a:cs typeface="SimSun"/>
              </a:rPr>
              <a:t>100</a:t>
            </a:r>
            <a:r>
              <a:rPr lang="en-US" sz="1100" spc="-17" dirty="0">
                <a:latin typeface="Trebuchet MS"/>
                <a:cs typeface="Trebuchet MS"/>
              </a:rPr>
              <a:t>.</a:t>
            </a:r>
            <a:endParaRPr lang="en-US" sz="1100" dirty="0">
              <a:latin typeface="Trebuchet MS"/>
              <a:cs typeface="Trebuchet MS"/>
            </a:endParaRPr>
          </a:p>
          <a:p>
            <a:pPr marL="148172" indent="-140036">
              <a:lnSpc>
                <a:spcPts val="1265"/>
              </a:lnSpc>
              <a:buFont typeface="MS Gothic"/>
              <a:buChar char="•"/>
              <a:tabLst>
                <a:tab pos="148601" algn="l"/>
              </a:tabLst>
            </a:pPr>
            <a:r>
              <a:rPr lang="en-US" sz="1100" spc="94" dirty="0">
                <a:latin typeface="Trebuchet MS"/>
                <a:cs typeface="Trebuchet MS"/>
              </a:rPr>
              <a:t>A</a:t>
            </a:r>
            <a:r>
              <a:rPr lang="en-US" sz="1100" spc="105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note</a:t>
            </a:r>
            <a:r>
              <a:rPr lang="en-US" sz="1100" spc="105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about</a:t>
            </a:r>
            <a:r>
              <a:rPr lang="en-US" sz="1100" spc="101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terminology</a:t>
            </a:r>
            <a:r>
              <a:rPr lang="en-US" sz="1100" spc="101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specific</a:t>
            </a:r>
            <a:r>
              <a:rPr lang="en-US" sz="1100" spc="105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101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games:</a:t>
            </a:r>
            <a:r>
              <a:rPr lang="en-US" sz="1100" spc="287" dirty="0">
                <a:latin typeface="Trebuchet MS"/>
                <a:cs typeface="Trebuchet MS"/>
              </a:rPr>
              <a:t> </a:t>
            </a:r>
            <a:r>
              <a:rPr lang="en-US" sz="1100" spc="94" dirty="0">
                <a:latin typeface="Trebuchet MS"/>
                <a:cs typeface="Trebuchet MS"/>
              </a:rPr>
              <a:t>A</a:t>
            </a:r>
            <a:r>
              <a:rPr lang="en-US" sz="1100" spc="105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game</a:t>
            </a:r>
            <a:r>
              <a:rPr lang="en-US" sz="1100" spc="105" dirty="0">
                <a:latin typeface="Trebuchet MS"/>
                <a:cs typeface="Trebuchet MS"/>
              </a:rPr>
              <a:t> </a:t>
            </a:r>
            <a:r>
              <a:rPr lang="en-US" sz="1100" spc="-71" dirty="0">
                <a:latin typeface="Trebuchet MS"/>
                <a:cs typeface="Trebuchet MS"/>
              </a:rPr>
              <a:t>tree</a:t>
            </a:r>
            <a:r>
              <a:rPr lang="en-US" sz="1100" spc="105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101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depth</a:t>
            </a:r>
            <a:r>
              <a:rPr lang="en-US" sz="1100" spc="111" dirty="0">
                <a:latin typeface="Trebuchet MS"/>
                <a:cs typeface="Trebuchet MS"/>
              </a:rPr>
              <a:t> </a:t>
            </a:r>
            <a:r>
              <a:rPr lang="en-US" sz="1100" i="1" spc="17" dirty="0">
                <a:latin typeface="Calibri"/>
                <a:cs typeface="Calibri"/>
              </a:rPr>
              <a:t>d</a:t>
            </a:r>
            <a:r>
              <a:rPr lang="en-US" sz="1100" i="1" spc="185" dirty="0">
                <a:latin typeface="Calibri"/>
                <a:cs typeface="Calibri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corresponds</a:t>
            </a:r>
            <a:r>
              <a:rPr lang="en-US" sz="1100" spc="10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101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105" dirty="0">
                <a:latin typeface="Trebuchet MS"/>
                <a:cs typeface="Trebuchet MS"/>
              </a:rPr>
              <a:t> </a:t>
            </a:r>
            <a:r>
              <a:rPr lang="en-US" sz="1100" spc="-71" dirty="0">
                <a:latin typeface="Trebuchet MS"/>
                <a:cs typeface="Trebuchet MS"/>
              </a:rPr>
              <a:t>tree</a:t>
            </a:r>
            <a:r>
              <a:rPr lang="en-US" sz="1100" spc="101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where</a:t>
            </a:r>
            <a:r>
              <a:rPr lang="en-US" sz="1100" spc="105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each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>
              <a:lnSpc>
                <a:spcPct val="102000"/>
              </a:lnSpc>
            </a:pPr>
            <a:r>
              <a:rPr lang="en-US" sz="1100" spc="-61" dirty="0">
                <a:latin typeface="Trebuchet MS"/>
                <a:cs typeface="Trebuchet MS"/>
              </a:rPr>
              <a:t>player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has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moved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i="1" spc="17" dirty="0">
                <a:latin typeface="Calibri"/>
                <a:cs typeface="Calibri"/>
              </a:rPr>
              <a:t>d</a:t>
            </a:r>
            <a:r>
              <a:rPr lang="en-US" sz="1100" i="1" spc="154" dirty="0">
                <a:latin typeface="Calibri"/>
                <a:cs typeface="Calibri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times.</a:t>
            </a:r>
            <a:r>
              <a:rPr lang="en-US" sz="1100" spc="-13" dirty="0">
                <a:latin typeface="Trebuchet MS"/>
                <a:cs typeface="Trebuchet MS"/>
              </a:rPr>
              <a:t> </a:t>
            </a:r>
            <a:r>
              <a:rPr lang="en-US" sz="1100" spc="-7" dirty="0">
                <a:latin typeface="Trebuchet MS"/>
                <a:cs typeface="Trebuchet MS"/>
              </a:rPr>
              <a:t>Each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67" dirty="0">
                <a:latin typeface="Trebuchet MS"/>
                <a:cs typeface="Trebuchet MS"/>
              </a:rPr>
              <a:t>level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71" dirty="0">
                <a:latin typeface="Trebuchet MS"/>
                <a:cs typeface="Trebuchet MS"/>
              </a:rPr>
              <a:t>tree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called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77" dirty="0">
                <a:latin typeface="Trebuchet MS"/>
                <a:cs typeface="Trebuchet MS"/>
              </a:rPr>
              <a:t> </a:t>
            </a:r>
            <a:r>
              <a:rPr lang="en-US" sz="1100" b="1" spc="-44" dirty="0">
                <a:latin typeface="Trebuchet MS"/>
                <a:cs typeface="Trebuchet MS"/>
              </a:rPr>
              <a:t>ply</a:t>
            </a:r>
            <a:r>
              <a:rPr lang="en-US" sz="1100" spc="-44" dirty="0">
                <a:latin typeface="Trebuchet MS"/>
                <a:cs typeface="Trebuchet MS"/>
              </a:rPr>
              <a:t>.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dirty="0">
                <a:latin typeface="Trebuchet MS"/>
                <a:cs typeface="Trebuchet MS"/>
              </a:rPr>
              <a:t>The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number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plies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depth</a:t>
            </a:r>
            <a:r>
              <a:rPr lang="en-US" sz="1100" spc="74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times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number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players.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076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9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0997" marR="63380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first </a:t>
            </a:r>
            <a:r>
              <a:rPr lang="en-US" sz="1100" spc="-57" dirty="0">
                <a:latin typeface="Trebuchet MS"/>
                <a:cs typeface="Trebuchet MS"/>
              </a:rPr>
              <a:t>idea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47" dirty="0">
                <a:latin typeface="Trebuchet MS"/>
                <a:cs typeface="Trebuchet MS"/>
              </a:rPr>
              <a:t>how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4" dirty="0">
                <a:latin typeface="Trebuchet MS"/>
                <a:cs typeface="Trebuchet MS"/>
              </a:rPr>
              <a:t>speed</a:t>
            </a:r>
            <a:r>
              <a:rPr lang="en-US" sz="1100" spc="-5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up </a:t>
            </a:r>
            <a:r>
              <a:rPr lang="en-US" sz="1100" spc="-34" dirty="0">
                <a:latin typeface="Trebuchet MS"/>
                <a:cs typeface="Trebuchet MS"/>
              </a:rPr>
              <a:t>minimax is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1" dirty="0">
                <a:latin typeface="Trebuchet MS"/>
                <a:cs typeface="Trebuchet MS"/>
              </a:rPr>
              <a:t>search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only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223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tip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226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74" dirty="0">
                <a:latin typeface="Trebuchet MS"/>
                <a:cs typeface="Trebuchet MS"/>
              </a:rPr>
              <a:t>tree,</a:t>
            </a:r>
            <a:r>
              <a:rPr lang="en-US" sz="1100" spc="175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44" dirty="0">
                <a:latin typeface="Trebuchet MS"/>
                <a:cs typeface="Trebuchet MS"/>
              </a:rPr>
              <a:t>down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depth </a:t>
            </a:r>
            <a:r>
              <a:rPr lang="en-US" sz="1100" i="1" spc="-10" dirty="0" err="1">
                <a:latin typeface="Calibri"/>
                <a:cs typeface="Calibri"/>
              </a:rPr>
              <a:t>d</a:t>
            </a:r>
            <a:r>
              <a:rPr lang="en-US" sz="1200" spc="-15" baseline="-12077" dirty="0" err="1">
                <a:latin typeface="Trebuchet MS"/>
                <a:cs typeface="Trebuchet MS"/>
              </a:rPr>
              <a:t>max</a:t>
            </a:r>
            <a:r>
              <a:rPr lang="en-US" sz="1100" spc="-10" dirty="0">
                <a:latin typeface="Trebuchet MS"/>
                <a:cs typeface="Trebuchet MS"/>
              </a:rPr>
              <a:t>, </a:t>
            </a:r>
            <a:r>
              <a:rPr lang="en-US" sz="1100" spc="-37" dirty="0">
                <a:latin typeface="Trebuchet MS"/>
                <a:cs typeface="Trebuchet MS"/>
              </a:rPr>
              <a:t>which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0" dirty="0">
                <a:latin typeface="Trebuchet MS"/>
                <a:cs typeface="Trebuchet MS"/>
              </a:rPr>
              <a:t>much </a:t>
            </a:r>
            <a:r>
              <a:rPr lang="en-US" sz="1100" spc="-51" dirty="0">
                <a:latin typeface="Trebuchet MS"/>
                <a:cs typeface="Trebuchet MS"/>
              </a:rPr>
              <a:t>smaller </a:t>
            </a:r>
            <a:r>
              <a:rPr lang="en-US" sz="1100" spc="-30" dirty="0">
                <a:latin typeface="Trebuchet MS"/>
                <a:cs typeface="Trebuchet MS"/>
              </a:rPr>
              <a:t>than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total </a:t>
            </a:r>
            <a:r>
              <a:rPr lang="en-US" sz="1100" spc="-44" dirty="0">
                <a:latin typeface="Trebuchet MS"/>
                <a:cs typeface="Trebuchet MS"/>
              </a:rPr>
              <a:t>depth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71" dirty="0">
                <a:latin typeface="Trebuchet MS"/>
                <a:cs typeface="Trebuchet MS"/>
              </a:rPr>
              <a:t>tree</a:t>
            </a:r>
            <a:r>
              <a:rPr lang="en-US" sz="1100" spc="182" dirty="0">
                <a:latin typeface="Trebuchet MS"/>
                <a:cs typeface="Trebuchet MS"/>
              </a:rPr>
              <a:t> </a:t>
            </a:r>
            <a:r>
              <a:rPr lang="en-US" sz="1100" i="1" spc="246" dirty="0">
                <a:latin typeface="Calibri"/>
                <a:cs typeface="Calibri"/>
              </a:rPr>
              <a:t>D </a:t>
            </a:r>
            <a:r>
              <a:rPr lang="en-US" sz="1100" spc="-37" dirty="0">
                <a:latin typeface="Trebuchet MS"/>
                <a:cs typeface="Trebuchet MS"/>
              </a:rPr>
              <a:t>(for </a:t>
            </a:r>
            <a:r>
              <a:rPr lang="en-US" sz="1100" spc="-61" dirty="0">
                <a:latin typeface="Trebuchet MS"/>
                <a:cs typeface="Trebuchet MS"/>
              </a:rPr>
              <a:t>example,</a:t>
            </a:r>
            <a:r>
              <a:rPr lang="en-US" sz="1100" spc="202" dirty="0">
                <a:latin typeface="Trebuchet MS"/>
                <a:cs typeface="Trebuchet MS"/>
              </a:rPr>
              <a:t> </a:t>
            </a:r>
            <a:r>
              <a:rPr lang="en-US" sz="1100" i="1" spc="-3" dirty="0" err="1">
                <a:latin typeface="Calibri"/>
                <a:cs typeface="Calibri"/>
              </a:rPr>
              <a:t>d</a:t>
            </a:r>
            <a:r>
              <a:rPr lang="en-US" sz="1200" spc="-5" baseline="-12077" dirty="0" err="1">
                <a:latin typeface="Trebuchet MS"/>
                <a:cs typeface="Trebuchet MS"/>
              </a:rPr>
              <a:t>max</a:t>
            </a:r>
            <a:r>
              <a:rPr lang="en-US" sz="1200" spc="343" baseline="-12077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might </a:t>
            </a:r>
            <a:r>
              <a:rPr lang="en-US" sz="1100" spc="-54" dirty="0">
                <a:latin typeface="Trebuchet MS"/>
                <a:cs typeface="Trebuchet MS"/>
              </a:rPr>
              <a:t>be</a:t>
            </a:r>
            <a:r>
              <a:rPr lang="en-US" sz="1100" spc="216" dirty="0">
                <a:latin typeface="Trebuchet MS"/>
                <a:cs typeface="Trebuchet MS"/>
              </a:rPr>
              <a:t> </a:t>
            </a:r>
            <a:r>
              <a:rPr lang="en-US" sz="1100" spc="-17" dirty="0">
                <a:latin typeface="Trebuchet MS"/>
                <a:cs typeface="Trebuchet MS"/>
              </a:rPr>
              <a:t>4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30" dirty="0">
                <a:latin typeface="Trebuchet MS"/>
                <a:cs typeface="Trebuchet MS"/>
              </a:rPr>
              <a:t> </a:t>
            </a:r>
            <a:r>
              <a:rPr lang="en-US" sz="1100" i="1" spc="246" dirty="0">
                <a:latin typeface="Calibri"/>
                <a:cs typeface="Calibri"/>
              </a:rPr>
              <a:t>D</a:t>
            </a:r>
            <a:r>
              <a:rPr lang="en-US" sz="1100" i="1" spc="88" dirty="0">
                <a:latin typeface="Calibri"/>
                <a:cs typeface="Calibri"/>
              </a:rPr>
              <a:t> </a:t>
            </a:r>
            <a:r>
              <a:rPr lang="en-US" sz="1100" spc="287" dirty="0">
                <a:latin typeface="Trebuchet MS"/>
                <a:cs typeface="Trebuchet MS"/>
              </a:rPr>
              <a:t>=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50).</a:t>
            </a:r>
            <a:endParaRPr lang="en-US" sz="1100" dirty="0">
              <a:latin typeface="Trebuchet MS"/>
              <a:cs typeface="Trebuchet MS"/>
            </a:endParaRPr>
          </a:p>
          <a:p>
            <a:pPr marL="190997" marR="62952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spc="-7" dirty="0">
                <a:latin typeface="Trebuchet MS"/>
                <a:cs typeface="Trebuchet MS"/>
              </a:rPr>
              <a:t>We </a:t>
            </a:r>
            <a:r>
              <a:rPr lang="en-US" sz="1100" spc="-34" dirty="0">
                <a:latin typeface="Trebuchet MS"/>
                <a:cs typeface="Trebuchet MS"/>
              </a:rPr>
              <a:t>modify our minimax </a:t>
            </a:r>
            <a:r>
              <a:rPr lang="en-US" sz="1100" spc="-57" dirty="0">
                <a:latin typeface="Trebuchet MS"/>
                <a:cs typeface="Trebuchet MS"/>
              </a:rPr>
              <a:t>recurrence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from </a:t>
            </a:r>
            <a:r>
              <a:rPr lang="en-US" sz="1100" spc="-64" dirty="0">
                <a:latin typeface="Trebuchet MS"/>
                <a:cs typeface="Trebuchet MS"/>
              </a:rPr>
              <a:t>before</a:t>
            </a:r>
            <a:r>
              <a:rPr lang="en-US" sz="1100" spc="196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by </a:t>
            </a:r>
            <a:r>
              <a:rPr lang="en-US" sz="1100" spc="-30" dirty="0">
                <a:latin typeface="Trebuchet MS"/>
                <a:cs typeface="Trebuchet MS"/>
              </a:rPr>
              <a:t>adding an </a:t>
            </a:r>
            <a:r>
              <a:rPr lang="en-US" sz="1100" spc="-40" dirty="0">
                <a:latin typeface="Trebuchet MS"/>
                <a:cs typeface="Trebuchet MS"/>
              </a:rPr>
              <a:t>argument </a:t>
            </a:r>
            <a:r>
              <a:rPr lang="en-US" sz="1100" i="1" spc="-37" dirty="0">
                <a:latin typeface="Calibri"/>
                <a:cs typeface="Calibri"/>
              </a:rPr>
              <a:t>d</a:t>
            </a:r>
            <a:r>
              <a:rPr lang="en-US" sz="1100" spc="-37" dirty="0">
                <a:latin typeface="Trebuchet MS"/>
                <a:cs typeface="Trebuchet MS"/>
              </a:rPr>
              <a:t>, which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0" dirty="0">
                <a:latin typeface="Trebuchet MS"/>
                <a:cs typeface="Trebuchet MS"/>
              </a:rPr>
              <a:t>maximum </a:t>
            </a:r>
            <a:r>
              <a:rPr lang="en-US" sz="1100" spc="-44" dirty="0">
                <a:latin typeface="Trebuchet MS"/>
                <a:cs typeface="Trebuchet MS"/>
              </a:rPr>
              <a:t>depth </a:t>
            </a:r>
            <a:r>
              <a:rPr lang="en-US" sz="1100" spc="-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142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175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willing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1" dirty="0">
                <a:latin typeface="Trebuchet MS"/>
                <a:cs typeface="Trebuchet MS"/>
              </a:rPr>
              <a:t>descend </a:t>
            </a:r>
            <a:r>
              <a:rPr lang="en-US" sz="1100" spc="-40" dirty="0">
                <a:latin typeface="Trebuchet MS"/>
                <a:cs typeface="Trebuchet MS"/>
              </a:rPr>
              <a:t>from </a:t>
            </a:r>
            <a:r>
              <a:rPr lang="en-US" sz="1100" spc="-44" dirty="0">
                <a:latin typeface="Trebuchet MS"/>
                <a:cs typeface="Trebuchet MS"/>
              </a:rPr>
              <a:t>state </a:t>
            </a:r>
            <a:r>
              <a:rPr lang="en-US" sz="1100" i="1" dirty="0">
                <a:latin typeface="Calibri"/>
                <a:cs typeface="Calibri"/>
              </a:rPr>
              <a:t>s</a:t>
            </a:r>
            <a:r>
              <a:rPr lang="en-US" sz="1100" dirty="0">
                <a:latin typeface="Trebuchet MS"/>
                <a:cs typeface="Trebuchet MS"/>
              </a:rPr>
              <a:t>.</a:t>
            </a:r>
            <a:r>
              <a:rPr lang="en-US" sz="1100" spc="326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If </a:t>
            </a:r>
            <a:r>
              <a:rPr lang="en-US" sz="1100" i="1" spc="17" dirty="0">
                <a:latin typeface="Calibri"/>
                <a:cs typeface="Calibri"/>
              </a:rPr>
              <a:t>d </a:t>
            </a:r>
            <a:r>
              <a:rPr lang="en-US" sz="1100" spc="287" dirty="0">
                <a:latin typeface="Trebuchet MS"/>
                <a:cs typeface="Trebuchet MS"/>
              </a:rPr>
              <a:t>= </a:t>
            </a:r>
            <a:r>
              <a:rPr lang="en-US" sz="1100" spc="-57" dirty="0">
                <a:latin typeface="Trebuchet MS"/>
                <a:cs typeface="Trebuchet MS"/>
              </a:rPr>
              <a:t>0, </a:t>
            </a:r>
            <a:r>
              <a:rPr lang="en-US" sz="1100" spc="-44" dirty="0">
                <a:latin typeface="Trebuchet MS"/>
                <a:cs typeface="Trebuchet MS"/>
              </a:rPr>
              <a:t>then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35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don’t </a:t>
            </a:r>
            <a:r>
              <a:rPr lang="en-US" sz="1100" spc="-34" dirty="0">
                <a:latin typeface="Trebuchet MS"/>
                <a:cs typeface="Trebuchet MS"/>
              </a:rPr>
              <a:t>do </a:t>
            </a:r>
            <a:r>
              <a:rPr lang="en-US" sz="1100" spc="-30" dirty="0">
                <a:latin typeface="Trebuchet MS"/>
                <a:cs typeface="Trebuchet MS"/>
              </a:rPr>
              <a:t>any </a:t>
            </a:r>
            <a:r>
              <a:rPr lang="en-US" sz="1100" spc="-57" dirty="0">
                <a:latin typeface="Trebuchet MS"/>
                <a:cs typeface="Trebuchet MS"/>
              </a:rPr>
              <a:t>more search, </a:t>
            </a:r>
            <a:r>
              <a:rPr lang="en-US" sz="1100" spc="-30" dirty="0">
                <a:latin typeface="Trebuchet MS"/>
                <a:cs typeface="Trebuchet MS"/>
              </a:rPr>
              <a:t>but </a:t>
            </a:r>
            <a:r>
              <a:rPr lang="en-US" sz="1100" spc="-57" dirty="0">
                <a:latin typeface="Trebuchet MS"/>
                <a:cs typeface="Trebuchet MS"/>
              </a:rPr>
              <a:t>fall </a:t>
            </a:r>
            <a:r>
              <a:rPr lang="en-US" sz="1100" spc="-34" dirty="0">
                <a:latin typeface="Trebuchet MS"/>
                <a:cs typeface="Trebuchet MS"/>
              </a:rPr>
              <a:t>back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an </a:t>
            </a:r>
            <a:r>
              <a:rPr lang="en-US" sz="1100" b="1" spc="-20" dirty="0">
                <a:latin typeface="Trebuchet MS"/>
                <a:cs typeface="Trebuchet MS"/>
              </a:rPr>
              <a:t>evaluation </a:t>
            </a:r>
            <a:r>
              <a:rPr lang="en-US" sz="1100" b="1" spc="-17" dirty="0">
                <a:latin typeface="Trebuchet MS"/>
                <a:cs typeface="Trebuchet MS"/>
              </a:rPr>
              <a:t>function </a:t>
            </a:r>
            <a:r>
              <a:rPr lang="en-US" sz="1100" spc="3" dirty="0">
                <a:latin typeface="Trebuchet MS"/>
                <a:cs typeface="Trebuchet MS"/>
              </a:rPr>
              <a:t>Eval(</a:t>
            </a:r>
            <a:r>
              <a:rPr lang="en-US" sz="1100" i="1" spc="3" dirty="0">
                <a:latin typeface="Calibri"/>
                <a:cs typeface="Calibri"/>
              </a:rPr>
              <a:t>s</a:t>
            </a:r>
            <a:r>
              <a:rPr lang="en-US" sz="1100" spc="3" dirty="0">
                <a:latin typeface="Trebuchet MS"/>
                <a:cs typeface="Trebuchet MS"/>
              </a:rPr>
              <a:t>), </a:t>
            </a:r>
            <a:r>
              <a:rPr lang="en-US" sz="1100" spc="-37" dirty="0">
                <a:latin typeface="Trebuchet MS"/>
                <a:cs typeface="Trebuchet MS"/>
              </a:rPr>
              <a:t>which </a:t>
            </a:r>
            <a:r>
              <a:rPr lang="en-US" sz="1100" spc="-34" dirty="0">
                <a:latin typeface="Trebuchet MS"/>
                <a:cs typeface="Trebuchet MS"/>
              </a:rPr>
              <a:t>is supposed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7" dirty="0">
                <a:latin typeface="Trebuchet MS"/>
                <a:cs typeface="Trebuchet MS"/>
              </a:rPr>
              <a:t>approximate </a:t>
            </a:r>
            <a:r>
              <a:rPr lang="en-US" sz="1100" spc="-51" dirty="0">
                <a:latin typeface="Trebuchet MS"/>
                <a:cs typeface="Trebuchet MS"/>
              </a:rPr>
              <a:t>the value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i="1" spc="17" dirty="0" err="1">
                <a:latin typeface="Calibri"/>
                <a:cs typeface="Calibri"/>
              </a:rPr>
              <a:t>V</a:t>
            </a:r>
            <a:r>
              <a:rPr lang="en-US" sz="1200" spc="25" baseline="-12077" dirty="0" err="1">
                <a:latin typeface="Trebuchet MS"/>
                <a:cs typeface="Trebuchet MS"/>
              </a:rPr>
              <a:t>minmax</a:t>
            </a:r>
            <a:r>
              <a:rPr lang="en-US" sz="1100" spc="17" dirty="0">
                <a:latin typeface="Trebuchet MS"/>
                <a:cs typeface="Trebuchet MS"/>
              </a:rPr>
              <a:t>(</a:t>
            </a:r>
            <a:r>
              <a:rPr lang="en-US" sz="1100" i="1" spc="17" dirty="0">
                <a:latin typeface="Calibri"/>
                <a:cs typeface="Calibri"/>
              </a:rPr>
              <a:t>s</a:t>
            </a:r>
            <a:r>
              <a:rPr lang="en-US" sz="1100" spc="17" dirty="0">
                <a:latin typeface="Trebuchet MS"/>
                <a:cs typeface="Trebuchet MS"/>
              </a:rPr>
              <a:t>) </a:t>
            </a:r>
            <a:r>
              <a:rPr lang="en-US" sz="1100" spc="-30" dirty="0">
                <a:latin typeface="Trebuchet MS"/>
                <a:cs typeface="Trebuchet MS"/>
              </a:rPr>
              <a:t>(just </a:t>
            </a:r>
            <a:r>
              <a:rPr lang="en-US" sz="1100" spc="-61" dirty="0">
                <a:latin typeface="Trebuchet MS"/>
                <a:cs typeface="Trebuchet MS"/>
              </a:rPr>
              <a:t>like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heuristic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spc="57" dirty="0">
                <a:latin typeface="Calibri"/>
                <a:cs typeface="Calibri"/>
              </a:rPr>
              <a:t>h</a:t>
            </a:r>
            <a:r>
              <a:rPr lang="en-US" sz="1100" spc="57" dirty="0">
                <a:latin typeface="Trebuchet MS"/>
                <a:cs typeface="Trebuchet MS"/>
              </a:rPr>
              <a:t>(</a:t>
            </a:r>
            <a:r>
              <a:rPr lang="en-US" sz="1100" i="1" spc="57" dirty="0">
                <a:latin typeface="Calibri"/>
                <a:cs typeface="Calibri"/>
              </a:rPr>
              <a:t>s</a:t>
            </a:r>
            <a:r>
              <a:rPr lang="en-US" sz="1100" spc="57" dirty="0">
                <a:latin typeface="Trebuchet MS"/>
                <a:cs typeface="Trebuchet MS"/>
              </a:rPr>
              <a:t>)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approximated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7" dirty="0" err="1">
                <a:latin typeface="Trebuchet MS"/>
                <a:cs typeface="Trebuchet MS"/>
              </a:rPr>
              <a:t>FutureCost</a:t>
            </a:r>
            <a:r>
              <a:rPr lang="en-US" sz="1100" spc="-7" dirty="0">
                <a:latin typeface="Trebuchet MS"/>
                <a:cs typeface="Trebuchet MS"/>
              </a:rPr>
              <a:t>(</a:t>
            </a:r>
            <a:r>
              <a:rPr lang="en-US" sz="1100" i="1" spc="-7" dirty="0">
                <a:latin typeface="Calibri"/>
                <a:cs typeface="Calibri"/>
              </a:rPr>
              <a:t>s</a:t>
            </a:r>
            <a:r>
              <a:rPr lang="en-US" sz="1100" spc="-7" dirty="0">
                <a:latin typeface="Trebuchet MS"/>
                <a:cs typeface="Trebuchet MS"/>
              </a:rPr>
              <a:t>)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125" dirty="0">
                <a:latin typeface="Trebuchet MS"/>
                <a:cs typeface="Trebuchet MS"/>
              </a:rPr>
              <a:t>A*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search).</a:t>
            </a:r>
            <a:endParaRPr lang="en-US" sz="1100" dirty="0">
              <a:latin typeface="Trebuchet MS"/>
              <a:cs typeface="Trebuchet MS"/>
            </a:endParaRPr>
          </a:p>
          <a:p>
            <a:pPr marL="190997" marR="62952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spc="-30" dirty="0">
                <a:latin typeface="Trebuchet MS"/>
                <a:cs typeface="Trebuchet MS"/>
              </a:rPr>
              <a:t>If </a:t>
            </a:r>
            <a:r>
              <a:rPr lang="en-US" sz="1100" i="1" spc="17" dirty="0">
                <a:latin typeface="Calibri"/>
                <a:cs typeface="Calibri"/>
              </a:rPr>
              <a:t>d </a:t>
            </a:r>
            <a:r>
              <a:rPr lang="en-US" sz="1100" i="1" spc="317" dirty="0">
                <a:latin typeface="Calibri"/>
                <a:cs typeface="Calibri"/>
              </a:rPr>
              <a:t>&gt; </a:t>
            </a:r>
            <a:r>
              <a:rPr lang="en-US" sz="1100" spc="-54" dirty="0">
                <a:latin typeface="Trebuchet MS"/>
                <a:cs typeface="Trebuchet MS"/>
              </a:rPr>
              <a:t>0,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61" dirty="0">
                <a:latin typeface="Trebuchet MS"/>
                <a:cs typeface="Trebuchet MS"/>
              </a:rPr>
              <a:t>recurse, </a:t>
            </a:r>
            <a:r>
              <a:rPr lang="en-US" sz="1100" spc="-47" dirty="0">
                <a:latin typeface="Trebuchet MS"/>
                <a:cs typeface="Trebuchet MS"/>
              </a:rPr>
              <a:t>decrementing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61" dirty="0">
                <a:latin typeface="Trebuchet MS"/>
                <a:cs typeface="Trebuchet MS"/>
              </a:rPr>
              <a:t>allowable </a:t>
            </a:r>
            <a:r>
              <a:rPr lang="en-US" sz="1100" spc="-44" dirty="0">
                <a:latin typeface="Trebuchet MS"/>
                <a:cs typeface="Trebuchet MS"/>
              </a:rPr>
              <a:t>depth </a:t>
            </a:r>
            <a:r>
              <a:rPr lang="en-US" sz="1100" spc="-47" dirty="0">
                <a:latin typeface="Trebuchet MS"/>
                <a:cs typeface="Trebuchet MS"/>
              </a:rPr>
              <a:t>by </a:t>
            </a:r>
            <a:r>
              <a:rPr lang="en-US" sz="1100" spc="-51" dirty="0">
                <a:latin typeface="Trebuchet MS"/>
                <a:cs typeface="Trebuchet MS"/>
              </a:rPr>
              <a:t>one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34" dirty="0">
                <a:latin typeface="Trebuchet MS"/>
                <a:cs typeface="Trebuchet MS"/>
              </a:rPr>
              <a:t>only </a:t>
            </a:r>
            <a:r>
              <a:rPr lang="en-US" sz="1100" spc="-30" dirty="0">
                <a:latin typeface="Trebuchet MS"/>
                <a:cs typeface="Trebuchet MS"/>
              </a:rPr>
              <a:t>min </a:t>
            </a:r>
            <a:r>
              <a:rPr lang="en-US" sz="1100" spc="-44" dirty="0">
                <a:latin typeface="Trebuchet MS"/>
                <a:cs typeface="Trebuchet MS"/>
              </a:rPr>
              <a:t>nodes, </a:t>
            </a:r>
            <a:r>
              <a:rPr lang="en-US" sz="1100" spc="-27" dirty="0">
                <a:latin typeface="Trebuchet MS"/>
                <a:cs typeface="Trebuchet MS"/>
              </a:rPr>
              <a:t>not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max </a:t>
            </a:r>
            <a:r>
              <a:rPr lang="en-US" sz="1100" spc="-44" dirty="0">
                <a:latin typeface="Trebuchet MS"/>
                <a:cs typeface="Trebuchet MS"/>
              </a:rPr>
              <a:t>nodes.</a:t>
            </a:r>
            <a:r>
              <a:rPr lang="en-US" sz="1100" spc="236" dirty="0">
                <a:latin typeface="Trebuchet MS"/>
                <a:cs typeface="Trebuchet MS"/>
              </a:rPr>
              <a:t> </a:t>
            </a:r>
            <a:r>
              <a:rPr lang="en-US" sz="1100" spc="7" dirty="0">
                <a:latin typeface="Trebuchet MS"/>
                <a:cs typeface="Trebuchet MS"/>
              </a:rPr>
              <a:t>This </a:t>
            </a:r>
            <a:r>
              <a:rPr lang="en-US" sz="1100" spc="1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because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keeping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track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depth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rather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number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plies.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61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8127" marR="63380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208555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Now </a:t>
            </a:r>
            <a:r>
              <a:rPr lang="en-US" sz="1100" spc="-37" dirty="0">
                <a:latin typeface="Trebuchet MS"/>
                <a:cs typeface="Trebuchet MS"/>
              </a:rPr>
              <a:t>what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0" dirty="0">
                <a:latin typeface="Trebuchet MS"/>
                <a:cs typeface="Trebuchet MS"/>
              </a:rPr>
              <a:t>this </a:t>
            </a:r>
            <a:r>
              <a:rPr lang="en-US" sz="1100" spc="-37" dirty="0">
                <a:latin typeface="Trebuchet MS"/>
                <a:cs typeface="Trebuchet MS"/>
              </a:rPr>
              <a:t>mysterious </a:t>
            </a:r>
            <a:r>
              <a:rPr lang="en-US" sz="1100" spc="-40" dirty="0">
                <a:latin typeface="Trebuchet MS"/>
                <a:cs typeface="Trebuchet MS"/>
              </a:rPr>
              <a:t>evaluation </a:t>
            </a:r>
            <a:r>
              <a:rPr lang="en-US" sz="1100" spc="-37" dirty="0">
                <a:latin typeface="Trebuchet MS"/>
                <a:cs typeface="Trebuchet MS"/>
              </a:rPr>
              <a:t>function </a:t>
            </a:r>
            <a:r>
              <a:rPr lang="en-US" sz="1100" spc="17" dirty="0">
                <a:latin typeface="Trebuchet MS"/>
                <a:cs typeface="Trebuchet MS"/>
              </a:rPr>
              <a:t>Eval(</a:t>
            </a:r>
            <a:r>
              <a:rPr lang="en-US" sz="1100" i="1" spc="17" dirty="0">
                <a:latin typeface="Calibri"/>
                <a:cs typeface="Calibri"/>
              </a:rPr>
              <a:t>s</a:t>
            </a:r>
            <a:r>
              <a:rPr lang="en-US" sz="1100" spc="17" dirty="0">
                <a:latin typeface="Trebuchet MS"/>
                <a:cs typeface="Trebuchet MS"/>
              </a:rPr>
              <a:t>)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serves </a:t>
            </a:r>
            <a:r>
              <a:rPr lang="en-US" sz="1100" spc="-27" dirty="0">
                <a:latin typeface="Trebuchet MS"/>
                <a:cs typeface="Trebuchet MS"/>
              </a:rPr>
              <a:t>as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37" dirty="0">
                <a:latin typeface="Trebuchet MS"/>
                <a:cs typeface="Trebuchet MS"/>
              </a:rPr>
              <a:t>substitute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horrendously </a:t>
            </a:r>
            <a:r>
              <a:rPr lang="en-US" sz="1100" spc="-3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hard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i="1" spc="-3" dirty="0" err="1">
                <a:latin typeface="Calibri"/>
                <a:cs typeface="Calibri"/>
              </a:rPr>
              <a:t>V</a:t>
            </a:r>
            <a:r>
              <a:rPr lang="en-US" sz="1200" spc="-5" baseline="-12077" dirty="0" err="1">
                <a:latin typeface="Trebuchet MS"/>
                <a:cs typeface="Trebuchet MS"/>
              </a:rPr>
              <a:t>minmax</a:t>
            </a:r>
            <a:r>
              <a:rPr lang="en-US" sz="1200" spc="283" baseline="-1207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can’t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0" dirty="0">
                <a:latin typeface="Trebuchet MS"/>
                <a:cs typeface="Trebuchet MS"/>
              </a:rPr>
              <a:t>compute?</a:t>
            </a:r>
            <a:endParaRPr lang="en-US" sz="1100" dirty="0">
              <a:latin typeface="Trebuchet MS"/>
              <a:cs typeface="Trebuchet MS"/>
            </a:endParaRPr>
          </a:p>
          <a:p>
            <a:pPr marL="208127" marR="62095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208555" algn="l"/>
              </a:tabLst>
            </a:pPr>
            <a:r>
              <a:rPr lang="en-US" sz="1100" spc="-17" dirty="0">
                <a:latin typeface="Trebuchet MS"/>
                <a:cs typeface="Trebuchet MS"/>
              </a:rPr>
              <a:t>Just </a:t>
            </a:r>
            <a:r>
              <a:rPr lang="en-US" sz="1100" spc="-27" dirty="0">
                <a:latin typeface="Trebuchet MS"/>
                <a:cs typeface="Trebuchet MS"/>
              </a:rPr>
              <a:t>as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51" dirty="0">
                <a:latin typeface="Trebuchet MS"/>
                <a:cs typeface="Trebuchet MS"/>
              </a:rPr>
              <a:t>A*, </a:t>
            </a:r>
            <a:r>
              <a:rPr lang="en-US" sz="1100" spc="-61" dirty="0">
                <a:latin typeface="Trebuchet MS"/>
                <a:cs typeface="Trebuchet MS"/>
              </a:rPr>
              <a:t>there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27" dirty="0">
                <a:latin typeface="Trebuchet MS"/>
                <a:cs typeface="Trebuchet MS"/>
              </a:rPr>
              <a:t>no </a:t>
            </a:r>
            <a:r>
              <a:rPr lang="en-US" sz="1100" spc="-77" dirty="0">
                <a:latin typeface="Trebuchet MS"/>
                <a:cs typeface="Trebuchet MS"/>
              </a:rPr>
              <a:t>free </a:t>
            </a:r>
            <a:r>
              <a:rPr lang="en-US" sz="1100" spc="-44" dirty="0">
                <a:latin typeface="Trebuchet MS"/>
                <a:cs typeface="Trebuchet MS"/>
              </a:rPr>
              <a:t>lunch,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47" dirty="0">
                <a:latin typeface="Trebuchet MS"/>
                <a:cs typeface="Trebuchet MS"/>
              </a:rPr>
              <a:t>have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7" dirty="0">
                <a:latin typeface="Trebuchet MS"/>
                <a:cs typeface="Trebuchet MS"/>
              </a:rPr>
              <a:t>use </a:t>
            </a:r>
            <a:r>
              <a:rPr lang="en-US" sz="1100" spc="-34" dirty="0">
                <a:latin typeface="Trebuchet MS"/>
                <a:cs typeface="Trebuchet MS"/>
              </a:rPr>
              <a:t>domain </a:t>
            </a:r>
            <a:r>
              <a:rPr lang="en-US" sz="1100" spc="-47" dirty="0">
                <a:latin typeface="Trebuchet MS"/>
                <a:cs typeface="Trebuchet MS"/>
              </a:rPr>
              <a:t>knowledge </a:t>
            </a:r>
            <a:r>
              <a:rPr lang="en-US" sz="1100" spc="-27" dirty="0">
                <a:latin typeface="Trebuchet MS"/>
                <a:cs typeface="Trebuchet MS"/>
              </a:rPr>
              <a:t>about </a:t>
            </a:r>
            <a:r>
              <a:rPr lang="en-US" sz="1100" spc="-51" dirty="0">
                <a:latin typeface="Trebuchet MS"/>
                <a:cs typeface="Trebuchet MS"/>
              </a:rPr>
              <a:t>the game.</a:t>
            </a:r>
            <a:r>
              <a:rPr lang="en-US" sz="1100" spc="223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Let’s </a:t>
            </a:r>
            <a:r>
              <a:rPr lang="en-US" sz="1100" spc="-54" dirty="0">
                <a:latin typeface="Trebuchet MS"/>
                <a:cs typeface="Trebuchet MS"/>
              </a:rPr>
              <a:t>take </a:t>
            </a:r>
            <a:r>
              <a:rPr lang="en-US" sz="1100" spc="-51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chess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-61" dirty="0">
                <a:latin typeface="Trebuchet MS"/>
                <a:cs typeface="Trebuchet MS"/>
              </a:rPr>
              <a:t>example. </a:t>
            </a:r>
            <a:r>
              <a:rPr lang="en-US" sz="1100" spc="-24" dirty="0">
                <a:latin typeface="Trebuchet MS"/>
                <a:cs typeface="Trebuchet MS"/>
              </a:rPr>
              <a:t>While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44" dirty="0">
                <a:latin typeface="Trebuchet MS"/>
                <a:cs typeface="Trebuchet MS"/>
              </a:rPr>
              <a:t>don’t </a:t>
            </a:r>
            <a:r>
              <a:rPr lang="en-US" sz="1100" spc="-37" dirty="0">
                <a:latin typeface="Trebuchet MS"/>
                <a:cs typeface="Trebuchet MS"/>
              </a:rPr>
              <a:t>know </a:t>
            </a:r>
            <a:r>
              <a:rPr lang="en-US" sz="1100" spc="-44" dirty="0">
                <a:latin typeface="Trebuchet MS"/>
                <a:cs typeface="Trebuchet MS"/>
              </a:rPr>
              <a:t>who’s </a:t>
            </a:r>
            <a:r>
              <a:rPr lang="en-US" sz="1100" spc="-17" dirty="0">
                <a:latin typeface="Trebuchet MS"/>
                <a:cs typeface="Trebuchet MS"/>
              </a:rPr>
              <a:t>going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4" dirty="0">
                <a:latin typeface="Trebuchet MS"/>
                <a:cs typeface="Trebuchet MS"/>
              </a:rPr>
              <a:t>win, </a:t>
            </a:r>
            <a:r>
              <a:rPr lang="en-US" sz="1100" spc="-61" dirty="0">
                <a:latin typeface="Trebuchet MS"/>
                <a:cs typeface="Trebuchet MS"/>
              </a:rPr>
              <a:t>there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44" dirty="0">
                <a:latin typeface="Trebuchet MS"/>
                <a:cs typeface="Trebuchet MS"/>
              </a:rPr>
              <a:t>some </a:t>
            </a:r>
            <a:r>
              <a:rPr lang="en-US" sz="1100" spc="-54" dirty="0">
                <a:latin typeface="Trebuchet MS"/>
                <a:cs typeface="Trebuchet MS"/>
              </a:rPr>
              <a:t>features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71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likely </a:t>
            </a:r>
            <a:r>
              <a:rPr lang="en-US" sz="1100" spc="-44" dirty="0">
                <a:latin typeface="Trebuchet MS"/>
                <a:cs typeface="Trebuchet MS"/>
              </a:rPr>
              <a:t>indicators.</a:t>
            </a:r>
            <a:r>
              <a:rPr lang="en-US" sz="1100" spc="-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For </a:t>
            </a:r>
            <a:r>
              <a:rPr lang="en-US" sz="1100" spc="-61" dirty="0">
                <a:latin typeface="Trebuchet MS"/>
                <a:cs typeface="Trebuchet MS"/>
              </a:rPr>
              <a:t>example, </a:t>
            </a:r>
            <a:r>
              <a:rPr lang="en-US" sz="1100" spc="-24" dirty="0">
                <a:latin typeface="Trebuchet MS"/>
                <a:cs typeface="Trebuchet MS"/>
              </a:rPr>
              <a:t>having </a:t>
            </a:r>
            <a:r>
              <a:rPr lang="en-US" sz="1100" spc="-57" dirty="0">
                <a:latin typeface="Trebuchet MS"/>
                <a:cs typeface="Trebuchet MS"/>
              </a:rPr>
              <a:t>more pieces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7" dirty="0">
                <a:latin typeface="Trebuchet MS"/>
                <a:cs typeface="Trebuchet MS"/>
              </a:rPr>
              <a:t>good </a:t>
            </a:r>
            <a:r>
              <a:rPr lang="en-US" sz="1100" spc="-37" dirty="0">
                <a:latin typeface="Trebuchet MS"/>
                <a:cs typeface="Trebuchet MS"/>
              </a:rPr>
              <a:t>(material), </a:t>
            </a:r>
            <a:r>
              <a:rPr lang="en-US" sz="1100" spc="-34" dirty="0">
                <a:latin typeface="Trebuchet MS"/>
                <a:cs typeface="Trebuchet MS"/>
              </a:rPr>
              <a:t>being </a:t>
            </a:r>
            <a:r>
              <a:rPr lang="en-US" sz="1100" spc="-57" dirty="0">
                <a:latin typeface="Trebuchet MS"/>
                <a:cs typeface="Trebuchet MS"/>
              </a:rPr>
              <a:t>able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4" dirty="0">
                <a:latin typeface="Trebuchet MS"/>
                <a:cs typeface="Trebuchet MS"/>
              </a:rPr>
              <a:t>move them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7" dirty="0">
                <a:latin typeface="Trebuchet MS"/>
                <a:cs typeface="Trebuchet MS"/>
              </a:rPr>
              <a:t>good </a:t>
            </a:r>
            <a:r>
              <a:rPr lang="en-US" sz="1100" spc="-3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(mobility), </a:t>
            </a:r>
            <a:r>
              <a:rPr lang="en-US" sz="1100" spc="-47" dirty="0">
                <a:latin typeface="Trebuchet MS"/>
                <a:cs typeface="Trebuchet MS"/>
              </a:rPr>
              <a:t>keeping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17" dirty="0">
                <a:latin typeface="Trebuchet MS"/>
                <a:cs typeface="Trebuchet MS"/>
              </a:rPr>
              <a:t>king </a:t>
            </a:r>
            <a:r>
              <a:rPr lang="en-US" sz="1100" spc="-57" dirty="0">
                <a:latin typeface="Trebuchet MS"/>
                <a:cs typeface="Trebuchet MS"/>
              </a:rPr>
              <a:t>safe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24" dirty="0">
                <a:latin typeface="Trebuchet MS"/>
                <a:cs typeface="Trebuchet MS"/>
              </a:rPr>
              <a:t>good, </a:t>
            </a:r>
            <a:r>
              <a:rPr lang="en-US" sz="1100" spc="-34" dirty="0">
                <a:latin typeface="Trebuchet MS"/>
                <a:cs typeface="Trebuchet MS"/>
              </a:rPr>
              <a:t>and being </a:t>
            </a:r>
            <a:r>
              <a:rPr lang="en-US" sz="1100" spc="-57" dirty="0">
                <a:latin typeface="Trebuchet MS"/>
                <a:cs typeface="Trebuchet MS"/>
              </a:rPr>
              <a:t>able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37" dirty="0">
                <a:latin typeface="Trebuchet MS"/>
                <a:cs typeface="Trebuchet MS"/>
              </a:rPr>
              <a:t>control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57" dirty="0">
                <a:latin typeface="Trebuchet MS"/>
                <a:cs typeface="Trebuchet MS"/>
              </a:rPr>
              <a:t>center</a:t>
            </a:r>
            <a:r>
              <a:rPr lang="en-US" sz="1100" spc="212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board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7" dirty="0">
                <a:latin typeface="Trebuchet MS"/>
                <a:cs typeface="Trebuchet MS"/>
              </a:rPr>
              <a:t>also </a:t>
            </a:r>
            <a:r>
              <a:rPr lang="en-US" sz="1100" spc="-24" dirty="0">
                <a:latin typeface="Trebuchet MS"/>
                <a:cs typeface="Trebuchet MS"/>
              </a:rPr>
              <a:t>good. 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-7" dirty="0">
                <a:latin typeface="Trebuchet MS"/>
                <a:cs typeface="Trebuchet MS"/>
              </a:rPr>
              <a:t>We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then</a:t>
            </a:r>
            <a:r>
              <a:rPr lang="en-US" sz="1100" spc="2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construct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an</a:t>
            </a:r>
            <a:r>
              <a:rPr lang="en-US" sz="1100" spc="2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evaluation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function</a:t>
            </a:r>
            <a:r>
              <a:rPr lang="en-US" sz="1100" spc="2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which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2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weighted</a:t>
            </a:r>
            <a:r>
              <a:rPr lang="en-US" sz="1100" spc="2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combination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2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different</a:t>
            </a:r>
            <a:r>
              <a:rPr lang="en-US" sz="1100" spc="2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properties.</a:t>
            </a:r>
            <a:endParaRPr lang="en-US" sz="1100" dirty="0">
              <a:latin typeface="Trebuchet MS"/>
              <a:cs typeface="Trebuchet MS"/>
            </a:endParaRPr>
          </a:p>
          <a:p>
            <a:pPr marL="208127" marR="62524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208555" algn="l"/>
              </a:tabLst>
            </a:pPr>
            <a:r>
              <a:rPr lang="en-US" sz="1100" spc="-27" dirty="0">
                <a:latin typeface="Trebuchet MS"/>
                <a:cs typeface="Trebuchet MS"/>
              </a:rPr>
              <a:t>For</a:t>
            </a:r>
            <a:r>
              <a:rPr lang="en-US" sz="1100" spc="3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example,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i="1" spc="371" dirty="0">
                <a:latin typeface="Calibri"/>
                <a:cs typeface="Calibri"/>
              </a:rPr>
              <a:t>K</a:t>
            </a:r>
            <a:r>
              <a:rPr lang="en-US" sz="1100" i="1" spc="3" dirty="0">
                <a:latin typeface="Calibri"/>
                <a:cs typeface="Calibri"/>
              </a:rPr>
              <a:t> </a:t>
            </a:r>
            <a:r>
              <a:rPr lang="en-US" sz="1100" spc="314" dirty="0">
                <a:latin typeface="MS Gothic"/>
                <a:cs typeface="MS Gothic"/>
              </a:rPr>
              <a:t>−</a:t>
            </a:r>
            <a:r>
              <a:rPr lang="en-US" sz="1100" spc="-371" dirty="0">
                <a:latin typeface="MS Gothic"/>
                <a:cs typeface="MS Gothic"/>
              </a:rPr>
              <a:t> </a:t>
            </a:r>
            <a:r>
              <a:rPr lang="en-US" sz="1100" i="1" spc="-37" dirty="0">
                <a:latin typeface="Calibri"/>
                <a:cs typeface="Calibri"/>
              </a:rPr>
              <a:t>K</a:t>
            </a:r>
            <a:r>
              <a:rPr lang="en-US" sz="1200" spc="-55" baseline="28985" dirty="0">
                <a:latin typeface="MS Gothic"/>
                <a:cs typeface="MS Gothic"/>
              </a:rPr>
              <a:t>′</a:t>
            </a:r>
            <a:r>
              <a:rPr lang="en-US" sz="1200" baseline="28985" dirty="0">
                <a:latin typeface="MS Gothic"/>
                <a:cs typeface="MS Gothic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3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7" dirty="0">
                <a:latin typeface="Trebuchet MS"/>
                <a:cs typeface="Trebuchet MS"/>
              </a:rPr>
              <a:t> </a:t>
            </a:r>
            <a:r>
              <a:rPr lang="en-US" sz="1100" spc="-67" dirty="0">
                <a:latin typeface="Trebuchet MS"/>
                <a:cs typeface="Trebuchet MS"/>
              </a:rPr>
              <a:t>difference</a:t>
            </a:r>
            <a:r>
              <a:rPr lang="en-US" sz="1100" spc="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3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number</a:t>
            </a:r>
            <a:r>
              <a:rPr lang="en-US" sz="1100" spc="3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7" dirty="0">
                <a:latin typeface="Trebuchet MS"/>
                <a:cs typeface="Trebuchet MS"/>
              </a:rPr>
              <a:t> </a:t>
            </a:r>
            <a:r>
              <a:rPr lang="en-US" sz="1100" spc="-17" dirty="0">
                <a:latin typeface="Trebuchet MS"/>
                <a:cs typeface="Trebuchet MS"/>
              </a:rPr>
              <a:t>kings</a:t>
            </a:r>
            <a:r>
              <a:rPr lang="en-US" sz="1100" spc="3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3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agent</a:t>
            </a:r>
            <a:r>
              <a:rPr lang="en-US" sz="1100" spc="7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has</a:t>
            </a:r>
            <a:r>
              <a:rPr lang="en-US" sz="1100" spc="3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over</a:t>
            </a:r>
            <a:r>
              <a:rPr lang="en-US" sz="1100" spc="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3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number</a:t>
            </a:r>
            <a:r>
              <a:rPr lang="en-US" sz="1100" spc="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opponent </a:t>
            </a:r>
            <a:r>
              <a:rPr lang="en-US" sz="1100" spc="-27" dirty="0">
                <a:latin typeface="Trebuchet MS"/>
                <a:cs typeface="Trebuchet MS"/>
              </a:rPr>
              <a:t>has </a:t>
            </a:r>
            <a:r>
              <a:rPr lang="en-US" sz="1100" spc="-20" dirty="0">
                <a:latin typeface="Trebuchet MS"/>
                <a:cs typeface="Trebuchet MS"/>
              </a:rPr>
              <a:t>(losing </a:t>
            </a:r>
            <a:r>
              <a:rPr lang="en-US" sz="1100" spc="-17" dirty="0">
                <a:latin typeface="Trebuchet MS"/>
                <a:cs typeface="Trebuchet MS"/>
              </a:rPr>
              <a:t>kings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4" dirty="0">
                <a:latin typeface="Trebuchet MS"/>
                <a:cs typeface="Trebuchet MS"/>
              </a:rPr>
              <a:t>really </a:t>
            </a:r>
            <a:r>
              <a:rPr lang="en-US" sz="1100" spc="-37" dirty="0">
                <a:latin typeface="Trebuchet MS"/>
                <a:cs typeface="Trebuchet MS"/>
              </a:rPr>
              <a:t>bad </a:t>
            </a:r>
            <a:r>
              <a:rPr lang="en-US" sz="1100" spc="-47" dirty="0">
                <a:latin typeface="Trebuchet MS"/>
                <a:cs typeface="Trebuchet MS"/>
              </a:rPr>
              <a:t>since </a:t>
            </a:r>
            <a:r>
              <a:rPr lang="en-US" sz="1100" spc="-37" dirty="0">
                <a:latin typeface="Trebuchet MS"/>
                <a:cs typeface="Trebuchet MS"/>
              </a:rPr>
              <a:t>you </a:t>
            </a:r>
            <a:r>
              <a:rPr lang="en-US" sz="1100" spc="-51" dirty="0">
                <a:latin typeface="Trebuchet MS"/>
                <a:cs typeface="Trebuchet MS"/>
              </a:rPr>
              <a:t>lose </a:t>
            </a:r>
            <a:r>
              <a:rPr lang="en-US" sz="1100" spc="-40" dirty="0">
                <a:latin typeface="Trebuchet MS"/>
                <a:cs typeface="Trebuchet MS"/>
              </a:rPr>
              <a:t>then), </a:t>
            </a:r>
            <a:r>
              <a:rPr lang="en-US" sz="1100" i="1" spc="152" dirty="0">
                <a:latin typeface="Calibri"/>
                <a:cs typeface="Calibri"/>
              </a:rPr>
              <a:t>Q </a:t>
            </a:r>
            <a:r>
              <a:rPr lang="en-US" sz="1100" spc="314" dirty="0">
                <a:latin typeface="MS Gothic"/>
                <a:cs typeface="MS Gothic"/>
              </a:rPr>
              <a:t>− </a:t>
            </a:r>
            <a:r>
              <a:rPr lang="en-US" sz="1100" i="1" spc="-185" dirty="0">
                <a:latin typeface="Calibri"/>
                <a:cs typeface="Calibri"/>
              </a:rPr>
              <a:t>Q</a:t>
            </a:r>
            <a:r>
              <a:rPr lang="en-US" sz="1200" spc="-278" baseline="28985" dirty="0">
                <a:latin typeface="MS Gothic"/>
                <a:cs typeface="MS Gothic"/>
              </a:rPr>
              <a:t>′</a:t>
            </a:r>
            <a:r>
              <a:rPr lang="en-US" sz="1200" spc="-273" baseline="28985" dirty="0">
                <a:latin typeface="MS Gothic"/>
                <a:cs typeface="MS Gothic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67" dirty="0">
                <a:latin typeface="Trebuchet MS"/>
                <a:cs typeface="Trebuchet MS"/>
              </a:rPr>
              <a:t>difference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57" dirty="0">
                <a:latin typeface="Trebuchet MS"/>
                <a:cs typeface="Trebuchet MS"/>
              </a:rPr>
              <a:t>queens, </a:t>
            </a:r>
            <a:r>
              <a:rPr lang="en-US" sz="1100" i="1" spc="250" dirty="0">
                <a:latin typeface="Calibri"/>
                <a:cs typeface="Calibri"/>
              </a:rPr>
              <a:t>R </a:t>
            </a:r>
            <a:r>
              <a:rPr lang="en-US" sz="1100" spc="314" dirty="0">
                <a:latin typeface="MS Gothic"/>
                <a:cs typeface="MS Gothic"/>
              </a:rPr>
              <a:t>− </a:t>
            </a:r>
            <a:r>
              <a:rPr lang="en-US" sz="1100" i="1" spc="-135" dirty="0">
                <a:latin typeface="Calibri"/>
                <a:cs typeface="Calibri"/>
              </a:rPr>
              <a:t>R</a:t>
            </a:r>
            <a:r>
              <a:rPr lang="en-US" sz="1200" spc="-202" baseline="28985" dirty="0">
                <a:latin typeface="MS Gothic"/>
                <a:cs typeface="MS Gothic"/>
              </a:rPr>
              <a:t>′ </a:t>
            </a:r>
            <a:r>
              <a:rPr lang="en-US" sz="1200" spc="-197" baseline="28985" dirty="0">
                <a:latin typeface="MS Gothic"/>
                <a:cs typeface="MS Gothic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67" dirty="0">
                <a:latin typeface="Trebuchet MS"/>
                <a:cs typeface="Trebuchet MS"/>
              </a:rPr>
              <a:t>difference</a:t>
            </a:r>
            <a:r>
              <a:rPr lang="en-US" sz="1100" spc="-6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 rooks, </a:t>
            </a:r>
            <a:r>
              <a:rPr lang="en-US" sz="1100" i="1" spc="246" dirty="0">
                <a:latin typeface="Calibri"/>
                <a:cs typeface="Calibri"/>
              </a:rPr>
              <a:t>B </a:t>
            </a:r>
            <a:r>
              <a:rPr lang="en-US" sz="1100" spc="314" dirty="0">
                <a:latin typeface="MS Gothic"/>
                <a:cs typeface="MS Gothic"/>
              </a:rPr>
              <a:t>− </a:t>
            </a:r>
            <a:r>
              <a:rPr lang="en-US" sz="1100" i="1" spc="-111" dirty="0">
                <a:latin typeface="Calibri"/>
                <a:cs typeface="Calibri"/>
              </a:rPr>
              <a:t>B</a:t>
            </a:r>
            <a:r>
              <a:rPr lang="en-US" sz="1200" spc="-167" baseline="28985" dirty="0">
                <a:latin typeface="MS Gothic"/>
                <a:cs typeface="MS Gothic"/>
              </a:rPr>
              <a:t>′</a:t>
            </a:r>
            <a:r>
              <a:rPr lang="en-US" sz="1200" spc="-162" baseline="28985" dirty="0">
                <a:latin typeface="MS Gothic"/>
                <a:cs typeface="MS Gothic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67" dirty="0">
                <a:latin typeface="Trebuchet MS"/>
                <a:cs typeface="Trebuchet MS"/>
              </a:rPr>
              <a:t>difference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37" dirty="0">
                <a:latin typeface="Trebuchet MS"/>
                <a:cs typeface="Trebuchet MS"/>
              </a:rPr>
              <a:t>bishops, </a:t>
            </a:r>
            <a:r>
              <a:rPr lang="en-US" sz="1100" i="1" spc="185" dirty="0">
                <a:latin typeface="Calibri"/>
                <a:cs typeface="Calibri"/>
              </a:rPr>
              <a:t>N </a:t>
            </a:r>
            <a:r>
              <a:rPr lang="en-US" sz="1100" spc="314" dirty="0">
                <a:latin typeface="MS Gothic"/>
                <a:cs typeface="MS Gothic"/>
              </a:rPr>
              <a:t>− </a:t>
            </a:r>
            <a:r>
              <a:rPr lang="en-US" sz="1100" i="1" spc="185" dirty="0">
                <a:latin typeface="Calibri"/>
                <a:cs typeface="Calibri"/>
              </a:rPr>
              <a:t>N </a:t>
            </a:r>
            <a:r>
              <a:rPr lang="en-US" sz="1200" spc="-784" baseline="28985" dirty="0">
                <a:latin typeface="MS Gothic"/>
                <a:cs typeface="MS Gothic"/>
              </a:rPr>
              <a:t>′</a:t>
            </a:r>
            <a:r>
              <a:rPr lang="en-US" sz="1200" spc="156" baseline="28985" dirty="0">
                <a:latin typeface="MS Gothic"/>
                <a:cs typeface="MS Gothic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67" dirty="0">
                <a:latin typeface="Trebuchet MS"/>
                <a:cs typeface="Trebuchet MS"/>
              </a:rPr>
              <a:t>difference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30" dirty="0">
                <a:latin typeface="Trebuchet MS"/>
                <a:cs typeface="Trebuchet MS"/>
              </a:rPr>
              <a:t>knights,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i="1" spc="148" dirty="0">
                <a:latin typeface="Calibri"/>
                <a:cs typeface="Calibri"/>
              </a:rPr>
              <a:t>P</a:t>
            </a:r>
            <a:r>
              <a:rPr lang="en-US" sz="1100" i="1" dirty="0">
                <a:latin typeface="Calibri"/>
                <a:cs typeface="Calibri"/>
              </a:rPr>
              <a:t> </a:t>
            </a:r>
            <a:r>
              <a:rPr lang="en-US" sz="1100" i="1" spc="-91" dirty="0">
                <a:latin typeface="Calibri"/>
                <a:cs typeface="Calibri"/>
              </a:rPr>
              <a:t> </a:t>
            </a:r>
            <a:r>
              <a:rPr lang="en-US" sz="1100" spc="314" dirty="0">
                <a:latin typeface="MS Gothic"/>
                <a:cs typeface="MS Gothic"/>
              </a:rPr>
              <a:t>−</a:t>
            </a:r>
            <a:r>
              <a:rPr lang="en-US" sz="1100" spc="-297" dirty="0">
                <a:latin typeface="MS Gothic"/>
                <a:cs typeface="MS Gothic"/>
              </a:rPr>
              <a:t> </a:t>
            </a:r>
            <a:r>
              <a:rPr lang="en-US" sz="1100" i="1" spc="148" dirty="0">
                <a:latin typeface="Calibri"/>
                <a:cs typeface="Calibri"/>
              </a:rPr>
              <a:t>P</a:t>
            </a:r>
            <a:r>
              <a:rPr lang="en-US" sz="1100" i="1" spc="-91" dirty="0">
                <a:latin typeface="Calibri"/>
                <a:cs typeface="Calibri"/>
              </a:rPr>
              <a:t> </a:t>
            </a:r>
            <a:r>
              <a:rPr lang="en-US" sz="1200" spc="-784" baseline="28985" dirty="0">
                <a:latin typeface="MS Gothic"/>
                <a:cs typeface="MS Gothic"/>
              </a:rPr>
              <a:t>′</a:t>
            </a:r>
            <a:r>
              <a:rPr lang="en-US" sz="1200" spc="51" baseline="28985" dirty="0">
                <a:latin typeface="MS Gothic"/>
                <a:cs typeface="MS Gothic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di</a:t>
            </a:r>
            <a:r>
              <a:rPr lang="en-US" sz="1100" spc="-81" dirty="0">
                <a:latin typeface="Trebuchet MS"/>
                <a:cs typeface="Trebuchet MS"/>
              </a:rPr>
              <a:t>ff</a:t>
            </a:r>
            <a:r>
              <a:rPr lang="en-US" sz="1100" spc="-71" dirty="0">
                <a:latin typeface="Trebuchet MS"/>
                <a:cs typeface="Trebuchet MS"/>
              </a:rPr>
              <a:t>erence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</a:t>
            </a:r>
            <a:r>
              <a:rPr lang="en-US" sz="1100" spc="-67" dirty="0">
                <a:latin typeface="Trebuchet MS"/>
                <a:cs typeface="Trebuchet MS"/>
              </a:rPr>
              <a:t>a</a:t>
            </a:r>
            <a:r>
              <a:rPr lang="en-US" sz="1100" spc="-47" dirty="0">
                <a:latin typeface="Trebuchet MS"/>
                <a:cs typeface="Trebuchet MS"/>
              </a:rPr>
              <a:t>wns.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60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marR="4711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dirty="0">
                <a:latin typeface="Trebuchet MS"/>
                <a:cs typeface="Trebuchet MS"/>
              </a:rPr>
              <a:t>To </a:t>
            </a:r>
            <a:r>
              <a:rPr lang="en-US" sz="1100" spc="-47" dirty="0">
                <a:latin typeface="Trebuchet MS"/>
                <a:cs typeface="Trebuchet MS"/>
              </a:rPr>
              <a:t>summarize, </a:t>
            </a:r>
            <a:r>
              <a:rPr lang="en-US" sz="1100" spc="-30" dirty="0">
                <a:latin typeface="Trebuchet MS"/>
                <a:cs typeface="Trebuchet MS"/>
              </a:rPr>
              <a:t>this </a:t>
            </a:r>
            <a:r>
              <a:rPr lang="en-US" sz="1100" spc="-44" dirty="0">
                <a:latin typeface="Trebuchet MS"/>
                <a:cs typeface="Trebuchet MS"/>
              </a:rPr>
              <a:t>section </a:t>
            </a:r>
            <a:r>
              <a:rPr lang="en-US" sz="1100" spc="-27" dirty="0">
                <a:latin typeface="Trebuchet MS"/>
                <a:cs typeface="Trebuchet MS"/>
              </a:rPr>
              <a:t>has </a:t>
            </a:r>
            <a:r>
              <a:rPr lang="en-US" sz="1100" spc="-57" dirty="0">
                <a:latin typeface="Trebuchet MS"/>
                <a:cs typeface="Trebuchet MS"/>
              </a:rPr>
              <a:t>been </a:t>
            </a:r>
            <a:r>
              <a:rPr lang="en-US" sz="1100" spc="-27" dirty="0">
                <a:latin typeface="Trebuchet MS"/>
                <a:cs typeface="Trebuchet MS"/>
              </a:rPr>
              <a:t>about </a:t>
            </a:r>
            <a:r>
              <a:rPr lang="en-US" sz="1100" spc="-47" dirty="0">
                <a:latin typeface="Trebuchet MS"/>
                <a:cs typeface="Trebuchet MS"/>
              </a:rPr>
              <a:t>how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1" dirty="0">
                <a:latin typeface="Trebuchet MS"/>
                <a:cs typeface="Trebuchet MS"/>
              </a:rPr>
              <a:t>make </a:t>
            </a:r>
            <a:r>
              <a:rPr lang="en-US" sz="1100" spc="-47" dirty="0">
                <a:latin typeface="Trebuchet MS"/>
                <a:cs typeface="Trebuchet MS"/>
              </a:rPr>
              <a:t>naive </a:t>
            </a:r>
            <a:r>
              <a:rPr lang="en-US" sz="1100" spc="-44" dirty="0">
                <a:latin typeface="Trebuchet MS"/>
                <a:cs typeface="Trebuchet MS"/>
              </a:rPr>
              <a:t>exhaustive </a:t>
            </a:r>
            <a:r>
              <a:rPr lang="en-US" sz="1100" spc="-51" dirty="0">
                <a:latin typeface="Trebuchet MS"/>
                <a:cs typeface="Trebuchet MS"/>
              </a:rPr>
              <a:t>search over 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71" dirty="0">
                <a:latin typeface="Trebuchet MS"/>
                <a:cs typeface="Trebuchet MS"/>
              </a:rPr>
              <a:t>tree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compute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minimax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game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faster.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 indent="-140036" algn="just">
              <a:lnSpc>
                <a:spcPts val="1322"/>
              </a:lnSpc>
              <a:spcBef>
                <a:spcPts val="44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dirty="0">
                <a:latin typeface="Trebuchet MS"/>
                <a:cs typeface="Trebuchet MS"/>
              </a:rPr>
              <a:t>The</a:t>
            </a:r>
            <a:r>
              <a:rPr lang="en-US" sz="1100" spc="6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methods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so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far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have</a:t>
            </a:r>
            <a:r>
              <a:rPr lang="en-US" sz="1100" spc="6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been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focused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taking</a:t>
            </a:r>
            <a:r>
              <a:rPr lang="en-US" sz="1100" spc="6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shortcuts:</a:t>
            </a:r>
            <a:r>
              <a:rPr lang="en-US" sz="1100" spc="223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only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searching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up</a:t>
            </a:r>
            <a:r>
              <a:rPr lang="en-US" sz="1100" spc="6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depth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i="1" spc="17" dirty="0">
                <a:latin typeface="Calibri"/>
                <a:cs typeface="Calibri"/>
              </a:rPr>
              <a:t>d</a:t>
            </a:r>
            <a:r>
              <a:rPr lang="en-US" sz="1100" i="1" spc="152" dirty="0">
                <a:latin typeface="Calibri"/>
                <a:cs typeface="Calibri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relying</a:t>
            </a:r>
            <a:r>
              <a:rPr lang="en-US" sz="1100" spc="71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an </a:t>
            </a:r>
            <a:r>
              <a:rPr lang="en-US" sz="1100" b="1" spc="-20" dirty="0">
                <a:latin typeface="Trebuchet MS"/>
                <a:cs typeface="Trebuchet MS"/>
              </a:rPr>
              <a:t>evaluation </a:t>
            </a:r>
            <a:r>
              <a:rPr lang="en-US" sz="1100" b="1" spc="-27" dirty="0">
                <a:latin typeface="Trebuchet MS"/>
                <a:cs typeface="Trebuchet MS"/>
              </a:rPr>
              <a:t>function</a:t>
            </a:r>
            <a:r>
              <a:rPr lang="en-US" sz="1100" spc="-27" dirty="0">
                <a:latin typeface="Trebuchet MS"/>
                <a:cs typeface="Trebuchet MS"/>
              </a:rPr>
              <a:t>,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20" dirty="0">
                <a:latin typeface="Trebuchet MS"/>
                <a:cs typeface="Trebuchet MS"/>
              </a:rPr>
              <a:t>using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54" dirty="0">
                <a:latin typeface="Trebuchet MS"/>
                <a:cs typeface="Trebuchet MS"/>
              </a:rPr>
              <a:t>cheaper </a:t>
            </a:r>
            <a:r>
              <a:rPr lang="en-US" sz="1100" spc="-37" dirty="0">
                <a:latin typeface="Trebuchet MS"/>
                <a:cs typeface="Trebuchet MS"/>
              </a:rPr>
              <a:t>mechanism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-37" dirty="0">
                <a:latin typeface="Trebuchet MS"/>
                <a:cs typeface="Trebuchet MS"/>
              </a:rPr>
              <a:t>estimating </a:t>
            </a:r>
            <a:r>
              <a:rPr lang="en-US" sz="1100" spc="-51" dirty="0">
                <a:latin typeface="Trebuchet MS"/>
                <a:cs typeface="Trebuchet MS"/>
              </a:rPr>
              <a:t>the value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40" dirty="0">
                <a:latin typeface="Trebuchet MS"/>
                <a:cs typeface="Trebuchet MS"/>
              </a:rPr>
              <a:t>a node </a:t>
            </a:r>
            <a:r>
              <a:rPr lang="en-US" sz="1100" spc="-47" dirty="0">
                <a:latin typeface="Trebuchet MS"/>
                <a:cs typeface="Trebuchet MS"/>
              </a:rPr>
              <a:t>rather </a:t>
            </a:r>
            <a:r>
              <a:rPr lang="en-US" sz="1100" spc="-30" dirty="0">
                <a:latin typeface="Trebuchet MS"/>
                <a:cs typeface="Trebuchet MS"/>
              </a:rPr>
              <a:t>than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search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its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entire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subtree.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17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9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marR="3854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7" dirty="0">
                <a:latin typeface="Trebuchet MS"/>
                <a:cs typeface="Trebuchet MS"/>
              </a:rPr>
              <a:t>We </a:t>
            </a:r>
            <a:r>
              <a:rPr lang="en-US" sz="1100" spc="-40" dirty="0">
                <a:latin typeface="Trebuchet MS"/>
                <a:cs typeface="Trebuchet MS"/>
              </a:rPr>
              <a:t>continue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34" dirty="0">
                <a:latin typeface="Trebuchet MS"/>
                <a:cs typeface="Trebuchet MS"/>
              </a:rPr>
              <a:t>our </a:t>
            </a:r>
            <a:r>
              <a:rPr lang="en-US" sz="1100" spc="-40" dirty="0">
                <a:latin typeface="Trebuchet MS"/>
                <a:cs typeface="Trebuchet MS"/>
              </a:rPr>
              <a:t>quest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1" dirty="0">
                <a:latin typeface="Trebuchet MS"/>
                <a:cs typeface="Trebuchet MS"/>
              </a:rPr>
              <a:t>make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minimax </a:t>
            </a:r>
            <a:r>
              <a:rPr lang="en-US" sz="1100" spc="-30" dirty="0">
                <a:latin typeface="Trebuchet MS"/>
                <a:cs typeface="Trebuchet MS"/>
              </a:rPr>
              <a:t>run </a:t>
            </a:r>
            <a:r>
              <a:rPr lang="en-US" sz="1100" spc="-51" dirty="0">
                <a:latin typeface="Trebuchet MS"/>
                <a:cs typeface="Trebuchet MS"/>
              </a:rPr>
              <a:t>faster</a:t>
            </a:r>
            <a:r>
              <a:rPr lang="en-US" sz="1100" spc="-47" dirty="0">
                <a:latin typeface="Trebuchet MS"/>
                <a:cs typeface="Trebuchet MS"/>
              </a:rPr>
              <a:t> based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b="1" spc="-30" dirty="0">
                <a:latin typeface="Trebuchet MS"/>
                <a:cs typeface="Trebuchet MS"/>
              </a:rPr>
              <a:t>pruning</a:t>
            </a:r>
            <a:r>
              <a:rPr lang="en-US" sz="1100" spc="-30" dirty="0">
                <a:latin typeface="Trebuchet MS"/>
                <a:cs typeface="Trebuchet MS"/>
              </a:rPr>
              <a:t>.</a:t>
            </a:r>
            <a:r>
              <a:rPr lang="en-US" sz="1100" spc="263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Unlike </a:t>
            </a:r>
            <a:r>
              <a:rPr lang="en-US" sz="1100" spc="-40" dirty="0">
                <a:latin typeface="Trebuchet MS"/>
                <a:cs typeface="Trebuchet MS"/>
              </a:rPr>
              <a:t>evaluation functions, </a:t>
            </a:r>
            <a:r>
              <a:rPr lang="en-US" sz="1100" spc="-37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these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general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purpose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have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theoretical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guarantees.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64" dirty="0">
                <a:latin typeface="Trebuchet MS"/>
                <a:cs typeface="Trebuchet MS"/>
              </a:rPr>
              <a:t>core </a:t>
            </a:r>
            <a:r>
              <a:rPr lang="en-US" sz="1100" spc="-57" dirty="0">
                <a:latin typeface="Trebuchet MS"/>
                <a:cs typeface="Trebuchet MS"/>
              </a:rPr>
              <a:t>idea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0" dirty="0">
                <a:latin typeface="Trebuchet MS"/>
                <a:cs typeface="Trebuchet MS"/>
              </a:rPr>
              <a:t>pruning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47" dirty="0">
                <a:latin typeface="Trebuchet MS"/>
                <a:cs typeface="Trebuchet MS"/>
              </a:rPr>
              <a:t>based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branch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24" dirty="0">
                <a:latin typeface="Trebuchet MS"/>
                <a:cs typeface="Trebuchet MS"/>
              </a:rPr>
              <a:t>bound </a:t>
            </a:r>
            <a:r>
              <a:rPr lang="en-US" sz="1100" spc="-57" dirty="0">
                <a:latin typeface="Trebuchet MS"/>
                <a:cs typeface="Trebuchet MS"/>
              </a:rPr>
              <a:t>principle. </a:t>
            </a:r>
            <a:r>
              <a:rPr lang="en-US" sz="1100" spc="40" dirty="0">
                <a:latin typeface="Trebuchet MS"/>
                <a:cs typeface="Trebuchet MS"/>
              </a:rPr>
              <a:t>As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40" dirty="0">
                <a:latin typeface="Trebuchet MS"/>
                <a:cs typeface="Trebuchet MS"/>
              </a:rPr>
              <a:t>searching </a:t>
            </a:r>
            <a:r>
              <a:rPr lang="en-US" sz="1100" spc="-30" dirty="0">
                <a:latin typeface="Trebuchet MS"/>
                <a:cs typeface="Trebuchet MS"/>
              </a:rPr>
              <a:t>(branching),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88" dirty="0">
                <a:latin typeface="Trebuchet MS"/>
                <a:cs typeface="Trebuchet MS"/>
              </a:rPr>
              <a:t> </a:t>
            </a:r>
            <a:r>
              <a:rPr lang="en-US" sz="1100" spc="-71" dirty="0">
                <a:latin typeface="Trebuchet MS"/>
                <a:cs typeface="Trebuchet MS"/>
              </a:rPr>
              <a:t>keep lower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40" dirty="0">
                <a:latin typeface="Trebuchet MS"/>
                <a:cs typeface="Trebuchet MS"/>
              </a:rPr>
              <a:t>upper </a:t>
            </a:r>
            <a:r>
              <a:rPr lang="en-US" sz="1100" spc="-24" dirty="0">
                <a:latin typeface="Trebuchet MS"/>
                <a:cs typeface="Trebuchet MS"/>
              </a:rPr>
              <a:t>bounds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54" dirty="0">
                <a:latin typeface="Trebuchet MS"/>
                <a:cs typeface="Trebuchet MS"/>
              </a:rPr>
              <a:t>each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84" dirty="0">
                <a:latin typeface="Trebuchet MS"/>
                <a:cs typeface="Trebuchet MS"/>
              </a:rPr>
              <a:t>we’re </a:t>
            </a:r>
            <a:r>
              <a:rPr lang="en-US" sz="1100" spc="-27" dirty="0">
                <a:latin typeface="Trebuchet MS"/>
                <a:cs typeface="Trebuchet MS"/>
              </a:rPr>
              <a:t>trying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7" dirty="0">
                <a:latin typeface="Trebuchet MS"/>
                <a:cs typeface="Trebuchet MS"/>
              </a:rPr>
              <a:t>compute.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If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35" dirty="0">
                <a:latin typeface="Trebuchet MS"/>
                <a:cs typeface="Trebuchet MS"/>
              </a:rPr>
              <a:t> </a:t>
            </a:r>
            <a:r>
              <a:rPr lang="en-US" sz="1100" spc="-67" dirty="0">
                <a:latin typeface="Trebuchet MS"/>
                <a:cs typeface="Trebuchet MS"/>
              </a:rPr>
              <a:t>ever </a:t>
            </a:r>
            <a:r>
              <a:rPr lang="en-US" sz="1100" spc="-40" dirty="0">
                <a:latin typeface="Trebuchet MS"/>
                <a:cs typeface="Trebuchet MS"/>
              </a:rPr>
              <a:t>get </a:t>
            </a:r>
            <a:r>
              <a:rPr lang="en-US" sz="1100" spc="-34" dirty="0">
                <a:latin typeface="Trebuchet MS"/>
                <a:cs typeface="Trebuchet MS"/>
              </a:rPr>
              <a:t>into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34" dirty="0">
                <a:latin typeface="Trebuchet MS"/>
                <a:cs typeface="Trebuchet MS"/>
              </a:rPr>
              <a:t>situation </a:t>
            </a:r>
            <a:r>
              <a:rPr lang="en-US" sz="1100" spc="-64" dirty="0">
                <a:latin typeface="Trebuchet MS"/>
                <a:cs typeface="Trebuchet MS"/>
              </a:rPr>
              <a:t>where </a:t>
            </a:r>
            <a:r>
              <a:rPr lang="en-US" sz="1100" spc="-61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24" dirty="0">
                <a:latin typeface="Trebuchet MS"/>
                <a:cs typeface="Trebuchet MS"/>
              </a:rPr>
              <a:t>choosing </a:t>
            </a:r>
            <a:r>
              <a:rPr lang="en-US" sz="1100" spc="-67" dirty="0">
                <a:latin typeface="Trebuchet MS"/>
                <a:cs typeface="Trebuchet MS"/>
              </a:rPr>
              <a:t>between </a:t>
            </a:r>
            <a:r>
              <a:rPr lang="en-US" sz="1100" spc="-61" dirty="0">
                <a:latin typeface="Trebuchet MS"/>
                <a:cs typeface="Trebuchet MS"/>
              </a:rPr>
              <a:t>two </a:t>
            </a:r>
            <a:r>
              <a:rPr lang="en-US" sz="1100" spc="-30" dirty="0">
                <a:latin typeface="Trebuchet MS"/>
                <a:cs typeface="Trebuchet MS"/>
              </a:rPr>
              <a:t>options </a:t>
            </a:r>
            <a:r>
              <a:rPr lang="en-US" sz="1100" spc="94" dirty="0">
                <a:latin typeface="Trebuchet MS"/>
                <a:cs typeface="Trebuchet MS"/>
              </a:rPr>
              <a:t>A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121" dirty="0">
                <a:latin typeface="Trebuchet MS"/>
                <a:cs typeface="Trebuchet MS"/>
              </a:rPr>
              <a:t>B </a:t>
            </a:r>
            <a:r>
              <a:rPr lang="en-US" sz="1100" spc="-44" dirty="0">
                <a:latin typeface="Trebuchet MS"/>
                <a:cs typeface="Trebuchet MS"/>
              </a:rPr>
              <a:t>whose intervals don’t </a:t>
            </a:r>
            <a:r>
              <a:rPr lang="en-US" sz="1100" spc="-47" dirty="0">
                <a:latin typeface="Trebuchet MS"/>
                <a:cs typeface="Trebuchet MS"/>
              </a:rPr>
              <a:t>overlap </a:t>
            </a:r>
            <a:r>
              <a:rPr lang="en-US" sz="1100" spc="-54" dirty="0">
                <a:latin typeface="Trebuchet MS"/>
                <a:cs typeface="Trebuchet MS"/>
              </a:rPr>
              <a:t>or </a:t>
            </a:r>
            <a:r>
              <a:rPr lang="en-US" sz="1100" spc="-44" dirty="0">
                <a:latin typeface="Trebuchet MS"/>
                <a:cs typeface="Trebuchet MS"/>
              </a:rPr>
              <a:t>just </a:t>
            </a:r>
            <a:r>
              <a:rPr lang="en-US" sz="1100" spc="-64" dirty="0">
                <a:latin typeface="Trebuchet MS"/>
                <a:cs typeface="Trebuchet MS"/>
              </a:rPr>
              <a:t>meet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40" dirty="0">
                <a:latin typeface="Trebuchet MS"/>
                <a:cs typeface="Trebuchet MS"/>
              </a:rPr>
              <a:t>a single </a:t>
            </a:r>
            <a:r>
              <a:rPr lang="en-US" sz="1100" spc="-27" dirty="0">
                <a:latin typeface="Trebuchet MS"/>
                <a:cs typeface="Trebuchet MS"/>
              </a:rPr>
              <a:t>point </a:t>
            </a:r>
            <a:r>
              <a:rPr lang="en-US" sz="1100" spc="-24" dirty="0">
                <a:latin typeface="Trebuchet MS"/>
                <a:cs typeface="Trebuchet MS"/>
              </a:rPr>
              <a:t> </a:t>
            </a:r>
            <a:r>
              <a:rPr lang="en-US" sz="1100" spc="-13" dirty="0">
                <a:latin typeface="Trebuchet MS"/>
                <a:cs typeface="Trebuchet MS"/>
              </a:rPr>
              <a:t>(in </a:t>
            </a:r>
            <a:r>
              <a:rPr lang="en-US" sz="1100" spc="-47" dirty="0">
                <a:latin typeface="Trebuchet MS"/>
                <a:cs typeface="Trebuchet MS"/>
              </a:rPr>
              <a:t>other </a:t>
            </a:r>
            <a:r>
              <a:rPr lang="en-US" sz="1100" spc="-57" dirty="0">
                <a:latin typeface="Trebuchet MS"/>
                <a:cs typeface="Trebuchet MS"/>
              </a:rPr>
              <a:t>words, </a:t>
            </a:r>
            <a:r>
              <a:rPr lang="en-US" sz="1100" spc="-47" dirty="0">
                <a:latin typeface="Trebuchet MS"/>
                <a:cs typeface="Trebuchet MS"/>
              </a:rPr>
              <a:t>they </a:t>
            </a:r>
            <a:r>
              <a:rPr lang="en-US" sz="1100" spc="-34" dirty="0">
                <a:latin typeface="Trebuchet MS"/>
                <a:cs typeface="Trebuchet MS"/>
              </a:rPr>
              <a:t>do </a:t>
            </a:r>
            <a:r>
              <a:rPr lang="en-US" sz="1100" spc="-27" dirty="0">
                <a:latin typeface="Trebuchet MS"/>
                <a:cs typeface="Trebuchet MS"/>
              </a:rPr>
              <a:t>not </a:t>
            </a:r>
            <a:r>
              <a:rPr lang="en-US" sz="1100" b="1" spc="-27" dirty="0">
                <a:latin typeface="Trebuchet MS"/>
                <a:cs typeface="Trebuchet MS"/>
              </a:rPr>
              <a:t>overlap </a:t>
            </a:r>
            <a:r>
              <a:rPr lang="en-US" sz="1100" b="1" spc="-24" dirty="0">
                <a:latin typeface="Trebuchet MS"/>
                <a:cs typeface="Trebuchet MS"/>
              </a:rPr>
              <a:t>non-trivially</a:t>
            </a:r>
            <a:r>
              <a:rPr lang="en-US" sz="1100" spc="-24" dirty="0">
                <a:latin typeface="Trebuchet MS"/>
                <a:cs typeface="Trebuchet MS"/>
              </a:rPr>
              <a:t>), </a:t>
            </a:r>
            <a:r>
              <a:rPr lang="en-US" sz="1100" spc="-44" dirty="0">
                <a:latin typeface="Trebuchet MS"/>
                <a:cs typeface="Trebuchet MS"/>
              </a:rPr>
              <a:t>then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35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 choose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interval </a:t>
            </a:r>
            <a:r>
              <a:rPr lang="en-US" sz="1100" spc="-30" dirty="0">
                <a:latin typeface="Trebuchet MS"/>
                <a:cs typeface="Trebuchet MS"/>
              </a:rPr>
              <a:t>containing </a:t>
            </a:r>
            <a:r>
              <a:rPr lang="en-US" sz="1100" spc="-54" dirty="0">
                <a:latin typeface="Trebuchet MS"/>
                <a:cs typeface="Trebuchet MS"/>
              </a:rPr>
              <a:t>larger </a:t>
            </a:r>
            <a:r>
              <a:rPr lang="en-US" sz="1100" spc="-51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values </a:t>
            </a:r>
            <a:r>
              <a:rPr lang="en-US" sz="1100" spc="74" dirty="0">
                <a:latin typeface="Trebuchet MS"/>
                <a:cs typeface="Trebuchet MS"/>
              </a:rPr>
              <a:t>(B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the example). </a:t>
            </a: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significance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0" dirty="0">
                <a:latin typeface="Trebuchet MS"/>
                <a:cs typeface="Trebuchet MS"/>
              </a:rPr>
              <a:t>this </a:t>
            </a:r>
            <a:r>
              <a:rPr lang="en-US" sz="1100" spc="-37" dirty="0">
                <a:latin typeface="Trebuchet MS"/>
                <a:cs typeface="Trebuchet MS"/>
              </a:rPr>
              <a:t>observation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44" dirty="0">
                <a:latin typeface="Trebuchet MS"/>
                <a:cs typeface="Trebuchet MS"/>
              </a:rPr>
              <a:t>don’t </a:t>
            </a:r>
            <a:r>
              <a:rPr lang="en-US" sz="1100" spc="-47" dirty="0">
                <a:latin typeface="Trebuchet MS"/>
                <a:cs typeface="Trebuchet MS"/>
              </a:rPr>
              <a:t>have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34" dirty="0">
                <a:latin typeface="Trebuchet MS"/>
                <a:cs typeface="Trebuchet MS"/>
              </a:rPr>
              <a:t>do </a:t>
            </a:r>
            <a:r>
              <a:rPr lang="en-US" sz="1100" spc="-51" dirty="0">
                <a:latin typeface="Trebuchet MS"/>
                <a:cs typeface="Trebuchet MS"/>
              </a:rPr>
              <a:t>extra work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figure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out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precise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dirty="0">
                <a:latin typeface="Trebuchet MS"/>
                <a:cs typeface="Trebuchet MS"/>
              </a:rPr>
              <a:t>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80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indent="-140036">
              <a:spcBef>
                <a:spcPts val="681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In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context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minimax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search,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note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root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node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max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over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its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children.</a:t>
            </a:r>
            <a:endParaRPr lang="en-US" sz="1100" dirty="0">
              <a:latin typeface="Trebuchet MS"/>
              <a:cs typeface="Trebuchet MS"/>
            </a:endParaRPr>
          </a:p>
          <a:p>
            <a:pPr marL="148172" indent="-140036">
              <a:spcBef>
                <a:spcPts val="617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24" dirty="0">
                <a:latin typeface="Trebuchet MS"/>
                <a:cs typeface="Trebuchet MS"/>
              </a:rPr>
              <a:t>Once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see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left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child,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know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root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must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be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least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3.</a:t>
            </a:r>
            <a:endParaRPr lang="en-US" sz="1100" dirty="0">
              <a:latin typeface="Trebuchet MS"/>
              <a:cs typeface="Trebuchet MS"/>
            </a:endParaRPr>
          </a:p>
          <a:p>
            <a:pPr marL="148172" indent="-140036">
              <a:spcBef>
                <a:spcPts val="577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24" dirty="0">
                <a:latin typeface="Trebuchet MS"/>
                <a:cs typeface="Trebuchet MS"/>
              </a:rPr>
              <a:t>Once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get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17" dirty="0">
                <a:latin typeface="Trebuchet MS"/>
                <a:cs typeface="Trebuchet MS"/>
              </a:rPr>
              <a:t>2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right,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know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right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child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has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be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most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2.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 indent="-140036">
              <a:lnSpc>
                <a:spcPct val="102000"/>
              </a:lnSpc>
              <a:spcBef>
                <a:spcPts val="212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27" dirty="0">
                <a:latin typeface="Trebuchet MS"/>
                <a:cs typeface="Trebuchet MS"/>
              </a:rPr>
              <a:t>Since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those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two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intervals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non-overlapping,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6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prune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rest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right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subtree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not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explore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it.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47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691" marR="71945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217120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57" dirty="0">
                <a:latin typeface="Trebuchet MS"/>
                <a:cs typeface="Trebuchet MS"/>
              </a:rPr>
              <a:t>general,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let’s</a:t>
            </a:r>
            <a:r>
              <a:rPr lang="en-US" sz="1100" spc="202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think about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4" dirty="0">
                <a:latin typeface="Trebuchet MS"/>
                <a:cs typeface="Trebuchet MS"/>
              </a:rPr>
              <a:t>minimax </a:t>
            </a:r>
            <a:r>
              <a:rPr lang="en-US" sz="1100" spc="-44" dirty="0">
                <a:latin typeface="Trebuchet MS"/>
                <a:cs typeface="Trebuchet MS"/>
              </a:rPr>
              <a:t>values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74" dirty="0">
                <a:latin typeface="Trebuchet MS"/>
                <a:cs typeface="Trebuchet MS"/>
              </a:rPr>
              <a:t>tree.</a:t>
            </a:r>
            <a:r>
              <a:rPr lang="en-US" sz="1100" spc="179" dirty="0">
                <a:latin typeface="Trebuchet MS"/>
                <a:cs typeface="Trebuchet MS"/>
              </a:rPr>
              <a:t> </a:t>
            </a: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40" dirty="0">
                <a:latin typeface="Trebuchet MS"/>
                <a:cs typeface="Trebuchet MS"/>
              </a:rPr>
              <a:t>a node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equal</a:t>
            </a:r>
            <a:r>
              <a:rPr lang="en-US" sz="1100" spc="226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utility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51" dirty="0">
                <a:latin typeface="Trebuchet MS"/>
                <a:cs typeface="Trebuchet MS"/>
              </a:rPr>
              <a:t>least one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4" dirty="0">
                <a:latin typeface="Trebuchet MS"/>
                <a:cs typeface="Trebuchet MS"/>
              </a:rPr>
              <a:t>its </a:t>
            </a:r>
            <a:r>
              <a:rPr lang="en-US" sz="1100" spc="-67" dirty="0">
                <a:latin typeface="Trebuchet MS"/>
                <a:cs typeface="Trebuchet MS"/>
              </a:rPr>
              <a:t>leaf </a:t>
            </a:r>
            <a:r>
              <a:rPr lang="en-US" sz="1100" spc="-34" dirty="0">
                <a:latin typeface="Trebuchet MS"/>
                <a:cs typeface="Trebuchet MS"/>
              </a:rPr>
              <a:t>nodes </a:t>
            </a:r>
            <a:r>
              <a:rPr lang="en-US" sz="1100" spc="-37" dirty="0">
                <a:latin typeface="Trebuchet MS"/>
                <a:cs typeface="Trebuchet MS"/>
              </a:rPr>
              <a:t>(because </a:t>
            </a:r>
            <a:r>
              <a:rPr lang="en-US" sz="1100" spc="-51" dirty="0">
                <a:latin typeface="Trebuchet MS"/>
                <a:cs typeface="Trebuchet MS"/>
              </a:rPr>
              <a:t>all the </a:t>
            </a:r>
            <a:r>
              <a:rPr lang="en-US" sz="1100" spc="-44" dirty="0">
                <a:latin typeface="Trebuchet MS"/>
                <a:cs typeface="Trebuchet MS"/>
              </a:rPr>
              <a:t>values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44" dirty="0">
                <a:latin typeface="Trebuchet MS"/>
                <a:cs typeface="Trebuchet MS"/>
              </a:rPr>
              <a:t>just </a:t>
            </a:r>
            <a:r>
              <a:rPr lang="en-US" sz="1100" spc="-40" dirty="0">
                <a:latin typeface="Trebuchet MS"/>
                <a:cs typeface="Trebuchet MS"/>
              </a:rPr>
              <a:t>propagated from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57" dirty="0">
                <a:latin typeface="Trebuchet MS"/>
                <a:cs typeface="Trebuchet MS"/>
              </a:rPr>
              <a:t>leaves </a:t>
            </a:r>
            <a:r>
              <a:rPr lang="en-US" sz="1100" spc="-40" dirty="0">
                <a:latin typeface="Trebuchet MS"/>
                <a:cs typeface="Trebuchet MS"/>
              </a:rPr>
              <a:t>with </a:t>
            </a:r>
            <a:r>
              <a:rPr lang="en-US" sz="1100" spc="-30" dirty="0">
                <a:latin typeface="Trebuchet MS"/>
                <a:cs typeface="Trebuchet MS"/>
              </a:rPr>
              <a:t>min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 max </a:t>
            </a:r>
            <a:r>
              <a:rPr lang="en-US" sz="1100" spc="-51" dirty="0">
                <a:latin typeface="Trebuchet MS"/>
                <a:cs typeface="Trebuchet MS"/>
              </a:rPr>
              <a:t>applied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0" dirty="0">
                <a:latin typeface="Trebuchet MS"/>
                <a:cs typeface="Trebuchet MS"/>
              </a:rPr>
              <a:t>them).</a:t>
            </a:r>
            <a:r>
              <a:rPr lang="en-US" sz="1100" spc="243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Call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223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first </a:t>
            </a:r>
            <a:r>
              <a:rPr lang="en-US" sz="1100" spc="-34" dirty="0">
                <a:latin typeface="Trebuchet MS"/>
                <a:cs typeface="Trebuchet MS"/>
              </a:rPr>
              <a:t>path </a:t>
            </a:r>
            <a:r>
              <a:rPr lang="en-US" sz="1100" spc="-37" dirty="0">
                <a:latin typeface="Trebuchet MS"/>
                <a:cs typeface="Trebuchet MS"/>
              </a:rPr>
              <a:t>(ordering </a:t>
            </a:r>
            <a:r>
              <a:rPr lang="en-US" sz="1100" spc="-47" dirty="0">
                <a:latin typeface="Trebuchet MS"/>
                <a:cs typeface="Trebuchet MS"/>
              </a:rPr>
              <a:t>by children </a:t>
            </a:r>
            <a:r>
              <a:rPr lang="en-US" sz="1100" spc="-34" dirty="0">
                <a:latin typeface="Trebuchet MS"/>
                <a:cs typeface="Trebuchet MS"/>
              </a:rPr>
              <a:t>left-to-right)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leads</a:t>
            </a:r>
            <a:r>
              <a:rPr lang="en-US" sz="1100" spc="226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223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first </a:t>
            </a:r>
            <a:r>
              <a:rPr lang="en-US" sz="1100" spc="-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such </a:t>
            </a:r>
            <a:r>
              <a:rPr lang="en-US" sz="1100" spc="-67" dirty="0">
                <a:latin typeface="Trebuchet MS"/>
                <a:cs typeface="Trebuchet MS"/>
              </a:rPr>
              <a:t>leaf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b="1" spc="-10" dirty="0">
                <a:latin typeface="Trebuchet MS"/>
                <a:cs typeface="Trebuchet MS"/>
              </a:rPr>
              <a:t>optimal </a:t>
            </a:r>
            <a:r>
              <a:rPr lang="en-US" sz="1100" b="1" spc="-24" dirty="0">
                <a:latin typeface="Trebuchet MS"/>
                <a:cs typeface="Trebuchet MS"/>
              </a:rPr>
              <a:t>path</a:t>
            </a:r>
            <a:r>
              <a:rPr lang="en-US" sz="1100" spc="-24" dirty="0">
                <a:latin typeface="Trebuchet MS"/>
                <a:cs typeface="Trebuchet MS"/>
              </a:rPr>
              <a:t>. </a:t>
            </a:r>
            <a:r>
              <a:rPr lang="en-US" sz="1100" spc="37" dirty="0">
                <a:latin typeface="Trebuchet MS"/>
                <a:cs typeface="Trebuchet MS"/>
              </a:rPr>
              <a:t>An </a:t>
            </a:r>
            <a:r>
              <a:rPr lang="en-US" sz="1100" spc="-34" dirty="0">
                <a:latin typeface="Trebuchet MS"/>
                <a:cs typeface="Trebuchet MS"/>
              </a:rPr>
              <a:t>important </a:t>
            </a:r>
            <a:r>
              <a:rPr lang="en-US" sz="1100" spc="-37" dirty="0">
                <a:latin typeface="Trebuchet MS"/>
                <a:cs typeface="Trebuchet MS"/>
              </a:rPr>
              <a:t>observation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values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all </a:t>
            </a:r>
            <a:r>
              <a:rPr lang="en-US" sz="1100" spc="-34" dirty="0">
                <a:latin typeface="Trebuchet MS"/>
                <a:cs typeface="Trebuchet MS"/>
              </a:rPr>
              <a:t>nodes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optimal </a:t>
            </a:r>
            <a:r>
              <a:rPr lang="en-US" sz="1100" spc="-34" dirty="0">
                <a:latin typeface="Trebuchet MS"/>
                <a:cs typeface="Trebuchet MS"/>
              </a:rPr>
              <a:t> path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same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(equal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minimax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root).</a:t>
            </a:r>
            <a:endParaRPr lang="en-US" sz="1100" dirty="0">
              <a:latin typeface="Trebuchet MS"/>
              <a:cs typeface="Trebuchet MS"/>
            </a:endParaRPr>
          </a:p>
          <a:p>
            <a:pPr marL="216691" marR="72373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217120" algn="l"/>
              </a:tabLst>
            </a:pPr>
            <a:r>
              <a:rPr lang="en-US" sz="1100" spc="-27" dirty="0">
                <a:latin typeface="Trebuchet MS"/>
                <a:cs typeface="Trebuchet MS"/>
              </a:rPr>
              <a:t>Since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84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interested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computing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8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8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root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node,</a:t>
            </a:r>
            <a:r>
              <a:rPr lang="en-US" sz="1100" spc="94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if</a:t>
            </a:r>
            <a:r>
              <a:rPr lang="en-US" sz="1100" spc="84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8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certify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8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8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node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84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not</a:t>
            </a:r>
            <a:r>
              <a:rPr lang="en-US" sz="1100" spc="81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optimal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path,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then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prune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it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its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subtree.</a:t>
            </a:r>
            <a:endParaRPr lang="en-US" sz="1100" dirty="0">
              <a:latin typeface="Trebuchet MS"/>
              <a:cs typeface="Trebuchet MS"/>
            </a:endParaRPr>
          </a:p>
          <a:p>
            <a:pPr marL="216691" marR="74086" indent="-140036" algn="just">
              <a:lnSpc>
                <a:spcPts val="1322"/>
              </a:lnSpc>
              <a:spcBef>
                <a:spcPts val="44"/>
              </a:spcBef>
              <a:buFont typeface="MS Gothic"/>
              <a:buChar char="•"/>
              <a:tabLst>
                <a:tab pos="217120" algn="l"/>
              </a:tabLst>
            </a:pPr>
            <a:r>
              <a:rPr lang="en-US" sz="1100" dirty="0">
                <a:latin typeface="Trebuchet MS"/>
                <a:cs typeface="Trebuchet MS"/>
              </a:rPr>
              <a:t>To </a:t>
            </a:r>
            <a:r>
              <a:rPr lang="en-US" sz="1100" spc="-34" dirty="0">
                <a:latin typeface="Trebuchet MS"/>
                <a:cs typeface="Trebuchet MS"/>
              </a:rPr>
              <a:t>do </a:t>
            </a:r>
            <a:r>
              <a:rPr lang="en-US" sz="1100" spc="-44" dirty="0">
                <a:latin typeface="Trebuchet MS"/>
                <a:cs typeface="Trebuchet MS"/>
              </a:rPr>
              <a:t>this, </a:t>
            </a:r>
            <a:r>
              <a:rPr lang="en-US" sz="1100" spc="-27" dirty="0">
                <a:latin typeface="Trebuchet MS"/>
                <a:cs typeface="Trebuchet MS"/>
              </a:rPr>
              <a:t>during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depth-first exhaustive </a:t>
            </a:r>
            <a:r>
              <a:rPr lang="en-US" sz="1100" spc="-51" dirty="0">
                <a:latin typeface="Trebuchet MS"/>
                <a:cs typeface="Trebuchet MS"/>
              </a:rPr>
              <a:t>search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74" dirty="0">
                <a:latin typeface="Trebuchet MS"/>
                <a:cs typeface="Trebuchet MS"/>
              </a:rPr>
              <a:t>tree,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27" dirty="0">
                <a:latin typeface="Trebuchet MS"/>
                <a:cs typeface="Trebuchet MS"/>
              </a:rPr>
              <a:t>think about </a:t>
            </a:r>
            <a:r>
              <a:rPr lang="en-US" sz="1100" spc="-30" dirty="0">
                <a:latin typeface="Trebuchet MS"/>
                <a:cs typeface="Trebuchet MS"/>
              </a:rPr>
              <a:t>maintaining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71" dirty="0">
                <a:latin typeface="Trebuchet MS"/>
                <a:cs typeface="Trebuchet MS"/>
              </a:rPr>
              <a:t>lower </a:t>
            </a:r>
            <a:r>
              <a:rPr lang="en-US" sz="1100" spc="-67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bound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171" dirty="0">
                <a:latin typeface="Trebuchet MS"/>
                <a:cs typeface="Trebuchet MS"/>
              </a:rPr>
              <a:t>(</a:t>
            </a:r>
            <a:r>
              <a:rPr lang="en-US" sz="1100" spc="171" dirty="0">
                <a:latin typeface="MS Gothic"/>
                <a:cs typeface="MS Gothic"/>
              </a:rPr>
              <a:t>≥</a:t>
            </a:r>
            <a:r>
              <a:rPr lang="en-US" sz="1100" spc="-236" dirty="0">
                <a:latin typeface="MS Gothic"/>
                <a:cs typeface="MS Gothic"/>
              </a:rPr>
              <a:t> </a:t>
            </a:r>
            <a:r>
              <a:rPr lang="en-US" sz="1100" i="1" spc="64" dirty="0">
                <a:latin typeface="Trebuchet MS"/>
                <a:cs typeface="Trebuchet MS"/>
              </a:rPr>
              <a:t>a</a:t>
            </a:r>
            <a:r>
              <a:rPr lang="en-US" sz="1200" i="1" spc="96" baseline="-12077" dirty="0">
                <a:latin typeface="Trebuchet MS"/>
                <a:cs typeface="Trebuchet MS"/>
              </a:rPr>
              <a:t>s</a:t>
            </a:r>
            <a:r>
              <a:rPr lang="en-US" sz="1100" spc="64" dirty="0">
                <a:latin typeface="Trebuchet MS"/>
                <a:cs typeface="Trebuchet MS"/>
              </a:rPr>
              <a:t>)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for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all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max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nodes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spc="77" dirty="0">
                <a:latin typeface="Trebuchet MS"/>
                <a:cs typeface="Trebuchet MS"/>
              </a:rPr>
              <a:t>s</a:t>
            </a:r>
            <a:r>
              <a:rPr lang="en-US" sz="1100" i="1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an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upper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bound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171" dirty="0">
                <a:latin typeface="Trebuchet MS"/>
                <a:cs typeface="Trebuchet MS"/>
              </a:rPr>
              <a:t>(</a:t>
            </a:r>
            <a:r>
              <a:rPr lang="en-US" sz="1100" spc="171" dirty="0">
                <a:latin typeface="MS Gothic"/>
                <a:cs typeface="MS Gothic"/>
              </a:rPr>
              <a:t>≤</a:t>
            </a:r>
            <a:r>
              <a:rPr lang="en-US" sz="1100" spc="-236" dirty="0">
                <a:latin typeface="MS Gothic"/>
                <a:cs typeface="MS Gothic"/>
              </a:rPr>
              <a:t> </a:t>
            </a:r>
            <a:r>
              <a:rPr lang="en-US" sz="1100" i="1" spc="17" dirty="0">
                <a:latin typeface="Trebuchet MS"/>
                <a:cs typeface="Trebuchet MS"/>
              </a:rPr>
              <a:t>b</a:t>
            </a:r>
            <a:r>
              <a:rPr lang="en-US" sz="1200" i="1" spc="25" baseline="-12077" dirty="0">
                <a:latin typeface="Trebuchet MS"/>
                <a:cs typeface="Trebuchet MS"/>
              </a:rPr>
              <a:t>s</a:t>
            </a:r>
            <a:r>
              <a:rPr lang="en-US" sz="1100" spc="17" dirty="0">
                <a:latin typeface="Trebuchet MS"/>
                <a:cs typeface="Trebuchet MS"/>
              </a:rPr>
              <a:t>)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for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all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min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nodes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spc="-7" dirty="0">
                <a:latin typeface="Trebuchet MS"/>
                <a:cs typeface="Trebuchet MS"/>
              </a:rPr>
              <a:t>s</a:t>
            </a:r>
            <a:r>
              <a:rPr lang="en-US" sz="1100" spc="-7" dirty="0">
                <a:latin typeface="Trebuchet MS"/>
                <a:cs typeface="Trebuchet MS"/>
              </a:rPr>
              <a:t>.</a:t>
            </a:r>
            <a:endParaRPr lang="en-US" sz="1100" dirty="0">
              <a:latin typeface="Trebuchet MS"/>
              <a:cs typeface="Trebuchet MS"/>
            </a:endParaRPr>
          </a:p>
          <a:p>
            <a:pPr marL="216691" marR="71945" indent="-140036" algn="just">
              <a:lnSpc>
                <a:spcPct val="102000"/>
              </a:lnSpc>
              <a:spcBef>
                <a:spcPts val="7"/>
              </a:spcBef>
              <a:buFont typeface="MS Gothic"/>
              <a:buChar char="•"/>
              <a:tabLst>
                <a:tab pos="217120" algn="l"/>
              </a:tabLst>
            </a:pPr>
            <a:r>
              <a:rPr lang="en-US" sz="1100" spc="-30" dirty="0">
                <a:latin typeface="Trebuchet MS"/>
                <a:cs typeface="Trebuchet MS"/>
              </a:rPr>
              <a:t>If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interval 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current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37" dirty="0">
                <a:latin typeface="Trebuchet MS"/>
                <a:cs typeface="Trebuchet MS"/>
              </a:rPr>
              <a:t>does </a:t>
            </a:r>
            <a:r>
              <a:rPr lang="en-US" sz="1100" spc="-27" dirty="0">
                <a:latin typeface="Trebuchet MS"/>
                <a:cs typeface="Trebuchet MS"/>
              </a:rPr>
              <a:t>not </a:t>
            </a:r>
            <a:r>
              <a:rPr lang="en-US" sz="1100" spc="-37" dirty="0">
                <a:latin typeface="Trebuchet MS"/>
                <a:cs typeface="Trebuchet MS"/>
              </a:rPr>
              <a:t>non-trivially </a:t>
            </a:r>
            <a:r>
              <a:rPr lang="en-US" sz="1100" spc="-47" dirty="0">
                <a:latin typeface="Trebuchet MS"/>
                <a:cs typeface="Trebuchet MS"/>
              </a:rPr>
              <a:t>overlap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interval of </a:t>
            </a:r>
            <a:r>
              <a:rPr lang="en-US" sz="1100" spc="-61" dirty="0">
                <a:latin typeface="Trebuchet MS"/>
                <a:cs typeface="Trebuchet MS"/>
              </a:rPr>
              <a:t>every </a:t>
            </a:r>
            <a:r>
              <a:rPr lang="en-US" sz="1100" spc="-51" dirty="0">
                <a:latin typeface="Trebuchet MS"/>
                <a:cs typeface="Trebuchet MS"/>
              </a:rPr>
              <a:t>one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4" dirty="0">
                <a:latin typeface="Trebuchet MS"/>
                <a:cs typeface="Trebuchet MS"/>
              </a:rPr>
              <a:t>its </a:t>
            </a:r>
            <a:r>
              <a:rPr lang="en-US" sz="1100" spc="-47" dirty="0">
                <a:latin typeface="Trebuchet MS"/>
                <a:cs typeface="Trebuchet MS"/>
              </a:rPr>
              <a:t>ancestors, </a:t>
            </a:r>
            <a:r>
              <a:rPr lang="en-US" sz="1100" spc="-44" dirty="0">
                <a:latin typeface="Trebuchet MS"/>
                <a:cs typeface="Trebuchet MS"/>
              </a:rPr>
              <a:t> then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37" dirty="0">
                <a:latin typeface="Trebuchet MS"/>
                <a:cs typeface="Trebuchet MS"/>
              </a:rPr>
              <a:t>can </a:t>
            </a:r>
            <a:r>
              <a:rPr lang="en-US" sz="1100" spc="-51" dirty="0">
                <a:latin typeface="Trebuchet MS"/>
                <a:cs typeface="Trebuchet MS"/>
              </a:rPr>
              <a:t>prune </a:t>
            </a:r>
            <a:r>
              <a:rPr lang="en-US" sz="1100" spc="-54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current </a:t>
            </a:r>
            <a:r>
              <a:rPr lang="en-US" sz="1100" spc="-51" dirty="0">
                <a:latin typeface="Trebuchet MS"/>
                <a:cs typeface="Trebuchet MS"/>
              </a:rPr>
              <a:t>node. </a:t>
            </a: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61" dirty="0">
                <a:latin typeface="Trebuchet MS"/>
                <a:cs typeface="Trebuchet MS"/>
              </a:rPr>
              <a:t>example, </a:t>
            </a:r>
            <a:r>
              <a:rPr lang="en-US" sz="1100" spc="-81" dirty="0">
                <a:latin typeface="Trebuchet MS"/>
                <a:cs typeface="Trebuchet MS"/>
              </a:rPr>
              <a:t>we’ve </a:t>
            </a:r>
            <a:r>
              <a:rPr lang="en-US" sz="1100" spc="-54" dirty="0">
                <a:latin typeface="Trebuchet MS"/>
                <a:cs typeface="Trebuchet MS"/>
              </a:rPr>
              <a:t>determined the </a:t>
            </a:r>
            <a:r>
              <a:rPr lang="en-US" sz="1100" spc="-37" dirty="0">
                <a:latin typeface="Trebuchet MS"/>
                <a:cs typeface="Trebuchet MS"/>
              </a:rPr>
              <a:t>root’s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24" dirty="0">
                <a:latin typeface="Trebuchet MS"/>
                <a:cs typeface="Trebuchet MS"/>
              </a:rPr>
              <a:t>must </a:t>
            </a:r>
            <a:r>
              <a:rPr lang="en-US" sz="1100" spc="-54" dirty="0">
                <a:latin typeface="Trebuchet MS"/>
                <a:cs typeface="Trebuchet MS"/>
              </a:rPr>
              <a:t>be </a:t>
            </a:r>
            <a:r>
              <a:rPr lang="en-US" sz="1100" spc="314" dirty="0">
                <a:latin typeface="MS Gothic"/>
                <a:cs typeface="MS Gothic"/>
              </a:rPr>
              <a:t>≥ </a:t>
            </a:r>
            <a:r>
              <a:rPr lang="en-US" sz="1100" spc="-40" dirty="0">
                <a:latin typeface="SimSun"/>
                <a:cs typeface="SimSun"/>
              </a:rPr>
              <a:t>6</a:t>
            </a:r>
            <a:r>
              <a:rPr lang="en-US" sz="1100" spc="-40" dirty="0">
                <a:latin typeface="Trebuchet MS"/>
                <a:cs typeface="Trebuchet MS"/>
              </a:rPr>
              <a:t>. </a:t>
            </a:r>
            <a:r>
              <a:rPr lang="en-US" sz="1100" spc="-24" dirty="0">
                <a:latin typeface="Trebuchet MS"/>
                <a:cs typeface="Trebuchet MS"/>
              </a:rPr>
              <a:t>Once 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35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get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40" dirty="0">
                <a:latin typeface="Trebuchet MS"/>
                <a:cs typeface="Trebuchet MS"/>
              </a:rPr>
              <a:t>ply </a:t>
            </a:r>
            <a:r>
              <a:rPr lang="en-US" sz="1100" spc="-17" dirty="0">
                <a:latin typeface="Trebuchet MS"/>
                <a:cs typeface="Trebuchet MS"/>
              </a:rPr>
              <a:t>4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57" dirty="0">
                <a:latin typeface="Trebuchet MS"/>
                <a:cs typeface="Trebuchet MS"/>
              </a:rPr>
              <a:t>determine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314" dirty="0">
                <a:latin typeface="MS Gothic"/>
                <a:cs typeface="MS Gothic"/>
              </a:rPr>
              <a:t>≤ </a:t>
            </a:r>
            <a:r>
              <a:rPr lang="en-US" sz="1100" spc="-40" dirty="0">
                <a:latin typeface="SimSun"/>
                <a:cs typeface="SimSun"/>
              </a:rPr>
              <a:t>5</a:t>
            </a:r>
            <a:r>
              <a:rPr lang="en-US" sz="1100" spc="-40" dirty="0">
                <a:latin typeface="Trebuchet MS"/>
                <a:cs typeface="Trebuchet MS"/>
              </a:rPr>
              <a:t>,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38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 </a:t>
            </a:r>
            <a:r>
              <a:rPr lang="en-US" sz="1100" spc="-51" dirty="0">
                <a:latin typeface="Trebuchet MS"/>
                <a:cs typeface="Trebuchet MS"/>
              </a:rPr>
              <a:t>prune the rest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4" dirty="0">
                <a:latin typeface="Trebuchet MS"/>
                <a:cs typeface="Trebuchet MS"/>
              </a:rPr>
              <a:t>its </a:t>
            </a:r>
            <a:r>
              <a:rPr lang="en-US" sz="1100" spc="-47" dirty="0">
                <a:latin typeface="Trebuchet MS"/>
                <a:cs typeface="Trebuchet MS"/>
              </a:rPr>
              <a:t>children since 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it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7" dirty="0">
                <a:latin typeface="Trebuchet MS"/>
                <a:cs typeface="Trebuchet MS"/>
              </a:rPr>
              <a:t>impossible </a:t>
            </a:r>
            <a:r>
              <a:rPr lang="en-US" sz="1100" spc="-30" dirty="0">
                <a:latin typeface="Trebuchet MS"/>
                <a:cs typeface="Trebuchet MS"/>
              </a:rPr>
              <a:t>that this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54" dirty="0">
                <a:latin typeface="Trebuchet MS"/>
                <a:cs typeface="Trebuchet MS"/>
              </a:rPr>
              <a:t>will be </a:t>
            </a:r>
            <a:r>
              <a:rPr lang="en-US" sz="1100" spc="-27" dirty="0">
                <a:latin typeface="Trebuchet MS"/>
                <a:cs typeface="Trebuchet MS"/>
              </a:rPr>
              <a:t>on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optimal </a:t>
            </a:r>
            <a:r>
              <a:rPr lang="en-US" sz="1100" spc="-34" dirty="0">
                <a:latin typeface="Trebuchet MS"/>
                <a:cs typeface="Trebuchet MS"/>
              </a:rPr>
              <a:t>path </a:t>
            </a:r>
            <a:r>
              <a:rPr lang="en-US" sz="1100" spc="175" dirty="0">
                <a:latin typeface="Trebuchet MS"/>
                <a:cs typeface="Trebuchet MS"/>
              </a:rPr>
              <a:t>(</a:t>
            </a:r>
            <a:r>
              <a:rPr lang="en-US" sz="1100" spc="175" dirty="0">
                <a:latin typeface="MS Gothic"/>
                <a:cs typeface="MS Gothic"/>
              </a:rPr>
              <a:t>≤ </a:t>
            </a:r>
            <a:r>
              <a:rPr lang="en-US" sz="1100" spc="10" dirty="0">
                <a:latin typeface="SimSun"/>
                <a:cs typeface="SimSun"/>
              </a:rPr>
              <a:t>5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314" dirty="0">
                <a:latin typeface="MS Gothic"/>
                <a:cs typeface="MS Gothic"/>
              </a:rPr>
              <a:t>≥ </a:t>
            </a:r>
            <a:r>
              <a:rPr lang="en-US" sz="1100" spc="10" dirty="0">
                <a:latin typeface="SimSun"/>
                <a:cs typeface="SimSun"/>
              </a:rPr>
              <a:t>6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40" dirty="0">
                <a:latin typeface="Trebuchet MS"/>
                <a:cs typeface="Trebuchet MS"/>
              </a:rPr>
              <a:t>incompatible).</a:t>
            </a:r>
            <a:r>
              <a:rPr lang="en-US" sz="1100" spc="-3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Remember </a:t>
            </a:r>
            <a:r>
              <a:rPr lang="en-US" sz="1100" spc="-3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all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nodes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optimal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path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have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same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value.</a:t>
            </a:r>
            <a:endParaRPr lang="en-US" sz="1100" dirty="0">
              <a:latin typeface="Trebuchet MS"/>
              <a:cs typeface="Trebuchet MS"/>
            </a:endParaRPr>
          </a:p>
          <a:p>
            <a:pPr marL="216691" marR="71945" indent="-140036" algn="just">
              <a:lnSpc>
                <a:spcPts val="1322"/>
              </a:lnSpc>
              <a:spcBef>
                <a:spcPts val="44"/>
              </a:spcBef>
              <a:buFont typeface="MS Gothic"/>
              <a:buChar char="•"/>
              <a:tabLst>
                <a:tab pos="217120" algn="l"/>
              </a:tabLst>
            </a:pPr>
            <a:r>
              <a:rPr lang="en-US" sz="1100" spc="-40" dirty="0">
                <a:latin typeface="Trebuchet MS"/>
                <a:cs typeface="Trebuchet MS"/>
              </a:rPr>
              <a:t>Implementation </a:t>
            </a:r>
            <a:r>
              <a:rPr lang="en-US" sz="1100" spc="-57" dirty="0">
                <a:latin typeface="Trebuchet MS"/>
                <a:cs typeface="Trebuchet MS"/>
              </a:rPr>
              <a:t>note: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-54" dirty="0">
                <a:latin typeface="Trebuchet MS"/>
                <a:cs typeface="Trebuchet MS"/>
              </a:rPr>
              <a:t>each </a:t>
            </a:r>
            <a:r>
              <a:rPr lang="en-US" sz="1100" spc="-34" dirty="0">
                <a:latin typeface="Trebuchet MS"/>
                <a:cs typeface="Trebuchet MS"/>
              </a:rPr>
              <a:t>max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i="1" spc="-7" dirty="0">
                <a:latin typeface="Trebuchet MS"/>
                <a:cs typeface="Trebuchet MS"/>
              </a:rPr>
              <a:t>s</a:t>
            </a:r>
            <a:r>
              <a:rPr lang="en-US" sz="1100" spc="-7" dirty="0">
                <a:latin typeface="Trebuchet MS"/>
                <a:cs typeface="Trebuchet MS"/>
              </a:rPr>
              <a:t>, </a:t>
            </a:r>
            <a:r>
              <a:rPr lang="en-US" sz="1100" spc="-47" dirty="0">
                <a:latin typeface="Trebuchet MS"/>
                <a:cs typeface="Trebuchet MS"/>
              </a:rPr>
              <a:t>rather </a:t>
            </a:r>
            <a:r>
              <a:rPr lang="en-US" sz="1100" spc="-30" dirty="0">
                <a:latin typeface="Trebuchet MS"/>
                <a:cs typeface="Trebuchet MS"/>
              </a:rPr>
              <a:t>than </a:t>
            </a:r>
            <a:r>
              <a:rPr lang="en-US" sz="1100" spc="-47" dirty="0">
                <a:latin typeface="Trebuchet MS"/>
                <a:cs typeface="Trebuchet MS"/>
              </a:rPr>
              <a:t>keeping </a:t>
            </a:r>
            <a:r>
              <a:rPr lang="en-US" sz="1100" i="1" spc="24" dirty="0">
                <a:latin typeface="Trebuchet MS"/>
                <a:cs typeface="Trebuchet MS"/>
              </a:rPr>
              <a:t>a</a:t>
            </a:r>
            <a:r>
              <a:rPr lang="en-US" sz="1200" i="1" spc="35" baseline="-12077" dirty="0">
                <a:latin typeface="Trebuchet MS"/>
                <a:cs typeface="Trebuchet MS"/>
              </a:rPr>
              <a:t>s</a:t>
            </a:r>
            <a:r>
              <a:rPr lang="en-US" sz="1100" spc="24" dirty="0">
                <a:latin typeface="Trebuchet MS"/>
                <a:cs typeface="Trebuchet MS"/>
              </a:rPr>
              <a:t>,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71" dirty="0">
                <a:latin typeface="Trebuchet MS"/>
                <a:cs typeface="Trebuchet MS"/>
              </a:rPr>
              <a:t>keep </a:t>
            </a:r>
            <a:r>
              <a:rPr lang="en-US" sz="1100" i="1" spc="57" dirty="0">
                <a:latin typeface="Trebuchet MS"/>
                <a:cs typeface="Trebuchet MS"/>
              </a:rPr>
              <a:t>α</a:t>
            </a:r>
            <a:r>
              <a:rPr lang="en-US" sz="1200" i="1" spc="86" baseline="-12077" dirty="0">
                <a:latin typeface="Trebuchet MS"/>
                <a:cs typeface="Trebuchet MS"/>
              </a:rPr>
              <a:t>s</a:t>
            </a:r>
            <a:r>
              <a:rPr lang="en-US" sz="1100" spc="57" dirty="0">
                <a:latin typeface="Trebuchet MS"/>
                <a:cs typeface="Trebuchet MS"/>
              </a:rPr>
              <a:t>, </a:t>
            </a:r>
            <a:r>
              <a:rPr lang="en-US" sz="1100" spc="-37" dirty="0">
                <a:latin typeface="Trebuchet MS"/>
                <a:cs typeface="Trebuchet MS"/>
              </a:rPr>
              <a:t>which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0" dirty="0">
                <a:latin typeface="Trebuchet MS"/>
                <a:cs typeface="Trebuchet MS"/>
              </a:rPr>
              <a:t>maximum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3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i="1" spc="71" dirty="0">
                <a:latin typeface="Trebuchet MS"/>
                <a:cs typeface="Trebuchet MS"/>
              </a:rPr>
              <a:t>a</a:t>
            </a:r>
            <a:r>
              <a:rPr lang="en-US" sz="1200" i="1" spc="106" baseline="-12077" dirty="0">
                <a:latin typeface="Trebuchet MS"/>
                <a:cs typeface="Trebuchet MS"/>
              </a:rPr>
              <a:t>s</a:t>
            </a:r>
            <a:r>
              <a:rPr lang="en-US" sz="900" i="1" spc="106" baseline="6944" dirty="0">
                <a:latin typeface="Verdana"/>
                <a:cs typeface="Verdana"/>
              </a:rPr>
              <a:t>'</a:t>
            </a:r>
            <a:r>
              <a:rPr lang="en-US" sz="900" i="1" spc="419" baseline="6944" dirty="0">
                <a:latin typeface="Verdana"/>
                <a:cs typeface="Verdana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over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i="1" spc="77" dirty="0">
                <a:latin typeface="Trebuchet MS"/>
                <a:cs typeface="Trebuchet MS"/>
              </a:rPr>
              <a:t>s</a:t>
            </a:r>
            <a:r>
              <a:rPr lang="en-US" sz="1100" i="1" spc="3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3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all</a:t>
            </a:r>
            <a:r>
              <a:rPr lang="en-US" sz="1100" spc="3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its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max</a:t>
            </a:r>
            <a:r>
              <a:rPr lang="en-US" sz="1100" spc="3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node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ancestors.</a:t>
            </a:r>
            <a:r>
              <a:rPr lang="en-US" sz="1100" spc="169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Similarly,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for</a:t>
            </a:r>
            <a:r>
              <a:rPr lang="en-US" sz="1100" spc="34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each</a:t>
            </a:r>
            <a:r>
              <a:rPr lang="en-US" sz="1100" spc="3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min</a:t>
            </a:r>
            <a:r>
              <a:rPr lang="en-US" sz="1100" spc="3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node</a:t>
            </a:r>
            <a:r>
              <a:rPr lang="en-US" sz="1100" spc="30" dirty="0">
                <a:latin typeface="Trebuchet MS"/>
                <a:cs typeface="Trebuchet MS"/>
              </a:rPr>
              <a:t> </a:t>
            </a:r>
            <a:r>
              <a:rPr lang="en-US" sz="1100" i="1" spc="-7" dirty="0">
                <a:latin typeface="Trebuchet MS"/>
                <a:cs typeface="Trebuchet MS"/>
              </a:rPr>
              <a:t>s</a:t>
            </a:r>
            <a:r>
              <a:rPr lang="en-US" sz="1100" spc="-7" dirty="0">
                <a:latin typeface="Trebuchet MS"/>
                <a:cs typeface="Trebuchet MS"/>
              </a:rPr>
              <a:t>,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rather</a:t>
            </a:r>
            <a:r>
              <a:rPr lang="en-US" sz="1100" spc="3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than</a:t>
            </a:r>
            <a:r>
              <a:rPr lang="en-US" sz="1100" spc="3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keeping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i="1" spc="-24" dirty="0">
                <a:latin typeface="Trebuchet MS"/>
                <a:cs typeface="Trebuchet MS"/>
              </a:rPr>
              <a:t>b</a:t>
            </a:r>
            <a:r>
              <a:rPr lang="en-US" sz="1200" i="1" spc="-35" baseline="-12077" dirty="0">
                <a:latin typeface="Trebuchet MS"/>
                <a:cs typeface="Trebuchet MS"/>
              </a:rPr>
              <a:t>s</a:t>
            </a:r>
            <a:r>
              <a:rPr lang="en-US" sz="1100" spc="-24" dirty="0">
                <a:latin typeface="Trebuchet MS"/>
                <a:cs typeface="Trebuchet MS"/>
              </a:rPr>
              <a:t>,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35" dirty="0">
                <a:latin typeface="Trebuchet MS"/>
                <a:cs typeface="Trebuchet MS"/>
              </a:rPr>
              <a:t> </a:t>
            </a:r>
            <a:r>
              <a:rPr lang="en-US" sz="1100" spc="-71" dirty="0">
                <a:latin typeface="Trebuchet MS"/>
                <a:cs typeface="Trebuchet MS"/>
              </a:rPr>
              <a:t>keep </a:t>
            </a:r>
            <a:r>
              <a:rPr lang="en-US" sz="1100" i="1" spc="24" dirty="0">
                <a:latin typeface="Trebuchet MS"/>
                <a:cs typeface="Trebuchet MS"/>
              </a:rPr>
              <a:t>β</a:t>
            </a:r>
            <a:r>
              <a:rPr lang="en-US" sz="1200" i="1" spc="35" baseline="-12077" dirty="0">
                <a:latin typeface="Trebuchet MS"/>
                <a:cs typeface="Trebuchet MS"/>
              </a:rPr>
              <a:t>s</a:t>
            </a:r>
            <a:r>
              <a:rPr lang="en-US" sz="1100" spc="24" dirty="0">
                <a:latin typeface="Trebuchet MS"/>
                <a:cs typeface="Trebuchet MS"/>
              </a:rPr>
              <a:t>, </a:t>
            </a:r>
            <a:r>
              <a:rPr lang="en-US" sz="1100" spc="-37" dirty="0">
                <a:latin typeface="Trebuchet MS"/>
                <a:cs typeface="Trebuchet MS"/>
              </a:rPr>
              <a:t>which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4" dirty="0">
                <a:latin typeface="Trebuchet MS"/>
                <a:cs typeface="Trebuchet MS"/>
              </a:rPr>
              <a:t>the </a:t>
            </a:r>
            <a:r>
              <a:rPr lang="en-US" sz="1100" spc="-30" dirty="0">
                <a:latin typeface="Trebuchet MS"/>
                <a:cs typeface="Trebuchet MS"/>
              </a:rPr>
              <a:t>minimum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i="1" spc="20" dirty="0" err="1">
                <a:latin typeface="Trebuchet MS"/>
                <a:cs typeface="Trebuchet MS"/>
              </a:rPr>
              <a:t>b</a:t>
            </a:r>
            <a:r>
              <a:rPr lang="en-US" sz="1200" i="1" spc="30" baseline="-12077" dirty="0" err="1">
                <a:latin typeface="Trebuchet MS"/>
                <a:cs typeface="Trebuchet MS"/>
              </a:rPr>
              <a:t>s</a:t>
            </a:r>
            <a:r>
              <a:rPr lang="en-US" sz="900" i="1" spc="30" baseline="6944" dirty="0" err="1">
                <a:latin typeface="Verdana"/>
                <a:cs typeface="Verdana"/>
              </a:rPr>
              <a:t>'</a:t>
            </a:r>
            <a:r>
              <a:rPr lang="en-US" sz="900" i="1" spc="30" baseline="6944" dirty="0">
                <a:latin typeface="Verdana"/>
                <a:cs typeface="Verdana"/>
              </a:rPr>
              <a:t>  </a:t>
            </a:r>
            <a:r>
              <a:rPr lang="en-US" sz="1100" spc="-51" dirty="0">
                <a:latin typeface="Trebuchet MS"/>
                <a:cs typeface="Trebuchet MS"/>
              </a:rPr>
              <a:t>over </a:t>
            </a:r>
            <a:r>
              <a:rPr lang="en-US" sz="1100" i="1" spc="77" dirty="0">
                <a:latin typeface="Trebuchet MS"/>
                <a:cs typeface="Trebuchet MS"/>
              </a:rPr>
              <a:t>s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54" dirty="0">
                <a:latin typeface="Trebuchet MS"/>
                <a:cs typeface="Trebuchet MS"/>
              </a:rPr>
              <a:t>all </a:t>
            </a:r>
            <a:r>
              <a:rPr lang="en-US" sz="1100" spc="-34" dirty="0">
                <a:latin typeface="Trebuchet MS"/>
                <a:cs typeface="Trebuchet MS"/>
              </a:rPr>
              <a:t>its </a:t>
            </a:r>
            <a:r>
              <a:rPr lang="en-US" sz="1100" spc="-30" dirty="0">
                <a:latin typeface="Trebuchet MS"/>
                <a:cs typeface="Trebuchet MS"/>
              </a:rPr>
              <a:t>min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47" dirty="0">
                <a:latin typeface="Trebuchet MS"/>
                <a:cs typeface="Trebuchet MS"/>
              </a:rPr>
              <a:t>ancestors.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7" dirty="0">
                <a:latin typeface="Trebuchet MS"/>
                <a:cs typeface="Trebuchet MS"/>
              </a:rPr>
              <a:t>That </a:t>
            </a:r>
            <a:r>
              <a:rPr lang="en-US" sz="1100" spc="-91" dirty="0">
                <a:latin typeface="Trebuchet MS"/>
                <a:cs typeface="Trebuchet MS"/>
              </a:rPr>
              <a:t>way,</a:t>
            </a:r>
            <a:r>
              <a:rPr lang="en-US" sz="1100" spc="145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30" dirty="0">
                <a:latin typeface="Trebuchet MS"/>
                <a:cs typeface="Trebuchet MS"/>
              </a:rPr>
              <a:t>any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given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node,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check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interval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overlap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constant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time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regardless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how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67" dirty="0">
                <a:latin typeface="Trebuchet MS"/>
                <a:cs typeface="Trebuchet MS"/>
              </a:rPr>
              <a:t>deep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tree.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42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indent="-140036">
              <a:spcBef>
                <a:spcPts val="297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In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worst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case,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don’t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get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any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savings.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5139" indent="-140036" algn="just">
              <a:lnSpc>
                <a:spcPct val="102000"/>
              </a:lnSpc>
              <a:spcBef>
                <a:spcPts val="209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30" dirty="0">
                <a:latin typeface="Trebuchet MS"/>
                <a:cs typeface="Trebuchet MS"/>
              </a:rPr>
              <a:t>If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use</a:t>
            </a:r>
            <a:r>
              <a:rPr lang="en-US" sz="1100" spc="2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the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best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possible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ordering,</a:t>
            </a:r>
            <a:r>
              <a:rPr lang="en-US" sz="1100" spc="24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then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save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half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exponent,</a:t>
            </a:r>
            <a:r>
              <a:rPr lang="en-US" sz="1100" spc="2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which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27" dirty="0">
                <a:latin typeface="Trebuchet MS"/>
                <a:cs typeface="Trebuchet MS"/>
              </a:rPr>
              <a:t> </a:t>
            </a:r>
            <a:r>
              <a:rPr lang="en-US" sz="1100" i="1" spc="-47" dirty="0">
                <a:latin typeface="Trebuchet MS"/>
                <a:cs typeface="Trebuchet MS"/>
              </a:rPr>
              <a:t>significant</a:t>
            </a:r>
            <a:r>
              <a:rPr lang="en-US" sz="1100" spc="-47" dirty="0">
                <a:latin typeface="Trebuchet MS"/>
                <a:cs typeface="Trebuchet MS"/>
              </a:rPr>
              <a:t>.</a:t>
            </a:r>
            <a:r>
              <a:rPr lang="en-US" sz="1100" spc="158" dirty="0">
                <a:latin typeface="Trebuchet MS"/>
                <a:cs typeface="Trebuchet MS"/>
              </a:rPr>
              <a:t> </a:t>
            </a:r>
            <a:r>
              <a:rPr lang="en-US" sz="1100" spc="7" dirty="0">
                <a:latin typeface="Trebuchet MS"/>
                <a:cs typeface="Trebuchet MS"/>
              </a:rPr>
              <a:t>This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means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that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if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could </a:t>
            </a:r>
            <a:r>
              <a:rPr lang="en-US" sz="1100" spc="-51" dirty="0">
                <a:latin typeface="Trebuchet MS"/>
                <a:cs typeface="Trebuchet MS"/>
              </a:rPr>
              <a:t>search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4" dirty="0">
                <a:latin typeface="Trebuchet MS"/>
                <a:cs typeface="Trebuchet MS"/>
              </a:rPr>
              <a:t>depth </a:t>
            </a:r>
            <a:r>
              <a:rPr lang="en-US" sz="1100" spc="10" dirty="0">
                <a:latin typeface="SimSun"/>
                <a:cs typeface="SimSun"/>
              </a:rPr>
              <a:t>10 </a:t>
            </a:r>
            <a:r>
              <a:rPr lang="en-US" sz="1100" spc="-67" dirty="0">
                <a:latin typeface="Trebuchet MS"/>
                <a:cs typeface="Trebuchet MS"/>
              </a:rPr>
              <a:t>before,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145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 </a:t>
            </a:r>
            <a:r>
              <a:rPr lang="en-US" sz="1100" spc="-47" dirty="0">
                <a:latin typeface="Trebuchet MS"/>
                <a:cs typeface="Trebuchet MS"/>
              </a:rPr>
              <a:t>now </a:t>
            </a:r>
            <a:r>
              <a:rPr lang="en-US" sz="1100" spc="-51" dirty="0">
                <a:latin typeface="Trebuchet MS"/>
                <a:cs typeface="Trebuchet MS"/>
              </a:rPr>
              <a:t>search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4" dirty="0">
                <a:latin typeface="Trebuchet MS"/>
                <a:cs typeface="Trebuchet MS"/>
              </a:rPr>
              <a:t>depth </a:t>
            </a:r>
            <a:r>
              <a:rPr lang="en-US" sz="1100" spc="-24" dirty="0">
                <a:latin typeface="SimSun"/>
                <a:cs typeface="SimSun"/>
              </a:rPr>
              <a:t>20</a:t>
            </a:r>
            <a:r>
              <a:rPr lang="en-US" sz="1100" spc="-24" dirty="0">
                <a:latin typeface="Trebuchet MS"/>
                <a:cs typeface="Trebuchet MS"/>
              </a:rPr>
              <a:t>, </a:t>
            </a:r>
            <a:r>
              <a:rPr lang="en-US" sz="1100" spc="-40" dirty="0">
                <a:latin typeface="Trebuchet MS"/>
                <a:cs typeface="Trebuchet MS"/>
              </a:rPr>
              <a:t>which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7" dirty="0">
                <a:latin typeface="Trebuchet MS"/>
                <a:cs typeface="Trebuchet MS"/>
              </a:rPr>
              <a:t>truly </a:t>
            </a:r>
            <a:r>
              <a:rPr lang="en-US" sz="1100" spc="-57" dirty="0">
                <a:latin typeface="Trebuchet MS"/>
                <a:cs typeface="Trebuchet MS"/>
              </a:rPr>
              <a:t>remarkable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given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2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time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increases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exponentially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with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depth.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 indent="-140036" algn="just">
              <a:lnSpc>
                <a:spcPts val="1322"/>
              </a:lnSpc>
              <a:spcBef>
                <a:spcPts val="44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57" dirty="0">
                <a:latin typeface="Trebuchet MS"/>
                <a:cs typeface="Trebuchet MS"/>
              </a:rPr>
              <a:t>practice,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44" dirty="0">
                <a:latin typeface="Trebuchet MS"/>
                <a:cs typeface="Trebuchet MS"/>
              </a:rPr>
              <a:t>course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44" dirty="0">
                <a:latin typeface="Trebuchet MS"/>
                <a:cs typeface="Trebuchet MS"/>
              </a:rPr>
              <a:t>don’t </a:t>
            </a:r>
            <a:r>
              <a:rPr lang="en-US" sz="1100" spc="-37" dirty="0">
                <a:latin typeface="Trebuchet MS"/>
                <a:cs typeface="Trebuchet MS"/>
              </a:rPr>
              <a:t>know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best </a:t>
            </a:r>
            <a:r>
              <a:rPr lang="en-US" sz="1100" spc="-51" dirty="0">
                <a:latin typeface="Trebuchet MS"/>
                <a:cs typeface="Trebuchet MS"/>
              </a:rPr>
              <a:t>ordering. </a:t>
            </a:r>
            <a:r>
              <a:rPr lang="en-US" sz="1100" spc="20" dirty="0">
                <a:latin typeface="Trebuchet MS"/>
                <a:cs typeface="Trebuchet MS"/>
              </a:rPr>
              <a:t>But </a:t>
            </a:r>
            <a:r>
              <a:rPr lang="en-US" sz="1100" spc="-54" dirty="0">
                <a:latin typeface="Trebuchet MS"/>
                <a:cs typeface="Trebuchet MS"/>
              </a:rPr>
              <a:t>interestingly, </a:t>
            </a:r>
            <a:r>
              <a:rPr lang="en-US" sz="1100" spc="-57" dirty="0">
                <a:latin typeface="Trebuchet MS"/>
                <a:cs typeface="Trebuchet MS"/>
              </a:rPr>
              <a:t>if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44" dirty="0">
                <a:latin typeface="Trebuchet MS"/>
                <a:cs typeface="Trebuchet MS"/>
              </a:rPr>
              <a:t>just </a:t>
            </a:r>
            <a:r>
              <a:rPr lang="en-US" sz="1100" spc="-47" dirty="0">
                <a:latin typeface="Trebuchet MS"/>
                <a:cs typeface="Trebuchet MS"/>
              </a:rPr>
              <a:t>use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34" dirty="0">
                <a:latin typeface="Trebuchet MS"/>
                <a:cs typeface="Trebuchet MS"/>
              </a:rPr>
              <a:t>random </a:t>
            </a:r>
            <a:r>
              <a:rPr lang="en-US" sz="1100" spc="-51" dirty="0">
                <a:latin typeface="Trebuchet MS"/>
                <a:cs typeface="Trebuchet MS"/>
              </a:rPr>
              <a:t>ordering,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allows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0" dirty="0">
                <a:latin typeface="Trebuchet MS"/>
                <a:cs typeface="Trebuchet MS"/>
              </a:rPr>
              <a:t>us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search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17" dirty="0">
                <a:latin typeface="Trebuchet MS"/>
                <a:cs typeface="Trebuchet MS"/>
              </a:rPr>
              <a:t>33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percent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7" dirty="0">
                <a:latin typeface="Trebuchet MS"/>
                <a:cs typeface="Trebuchet MS"/>
              </a:rPr>
              <a:t>deeper.</a:t>
            </a:r>
            <a:endParaRPr lang="en-US" sz="1100" dirty="0">
              <a:latin typeface="Trebuchet MS"/>
              <a:cs typeface="Trebuchet MS"/>
            </a:endParaRPr>
          </a:p>
          <a:p>
            <a:pPr marL="148172" indent="-140036">
              <a:lnSpc>
                <a:spcPts val="1268"/>
              </a:lnSpc>
              <a:buFont typeface="MS Gothic"/>
              <a:buChar char="•"/>
              <a:tabLst>
                <a:tab pos="148601" algn="l"/>
              </a:tabLst>
            </a:pPr>
            <a:r>
              <a:rPr lang="en-US" sz="1100" spc="-7" dirty="0">
                <a:latin typeface="Trebuchet MS"/>
                <a:cs typeface="Trebuchet MS"/>
              </a:rPr>
              <a:t>We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could</a:t>
            </a:r>
            <a:r>
              <a:rPr lang="en-US" sz="1100" spc="-13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also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use</a:t>
            </a:r>
            <a:r>
              <a:rPr lang="en-US" sz="1100" spc="-13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heuristic</a:t>
            </a:r>
            <a:r>
              <a:rPr lang="en-US" sz="1100" spc="-13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ordering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based</a:t>
            </a:r>
            <a:r>
              <a:rPr lang="en-US" sz="1100" spc="-13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-13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simple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evaluation</a:t>
            </a:r>
            <a:r>
              <a:rPr lang="en-US" sz="1100" spc="-13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function.</a:t>
            </a:r>
            <a:r>
              <a:rPr lang="en-US" sz="1100" spc="148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Intuitively,</a:t>
            </a:r>
            <a:r>
              <a:rPr lang="en-US" sz="1100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want</a:t>
            </a:r>
            <a:r>
              <a:rPr lang="en-US" sz="1100" spc="-13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-13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search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5995">
              <a:lnSpc>
                <a:spcPct val="102000"/>
              </a:lnSpc>
            </a:pPr>
            <a:r>
              <a:rPr lang="en-US" sz="1100" spc="-47" dirty="0">
                <a:latin typeface="Trebuchet MS"/>
                <a:cs typeface="Trebuchet MS"/>
              </a:rPr>
              <a:t>children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that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17" dirty="0">
                <a:latin typeface="Trebuchet MS"/>
                <a:cs typeface="Trebuchet MS"/>
              </a:rPr>
              <a:t>going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give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20" dirty="0">
                <a:latin typeface="Trebuchet MS"/>
                <a:cs typeface="Trebuchet MS"/>
              </a:rPr>
              <a:t>us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largest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71" dirty="0">
                <a:latin typeface="Trebuchet MS"/>
                <a:cs typeface="Trebuchet MS"/>
              </a:rPr>
              <a:t>lower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bound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for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max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nodes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1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smallest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upper</a:t>
            </a:r>
            <a:r>
              <a:rPr lang="en-US" sz="1100" spc="13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bound</a:t>
            </a:r>
            <a:r>
              <a:rPr lang="en-US" sz="1100" spc="1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-31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min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nodes.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53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8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9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8172" indent="-140036">
              <a:spcBef>
                <a:spcPts val="297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spc="-30" dirty="0">
                <a:latin typeface="Trebuchet MS"/>
                <a:cs typeface="Trebuchet MS"/>
              </a:rPr>
              <a:t>There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two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important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characteristics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games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which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make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them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hard.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 indent="-140036" algn="just">
              <a:lnSpc>
                <a:spcPct val="102000"/>
              </a:lnSpc>
              <a:spcBef>
                <a:spcPts val="209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first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utility </a:t>
            </a:r>
            <a:r>
              <a:rPr lang="en-US" sz="1100" spc="-34" dirty="0">
                <a:latin typeface="Trebuchet MS"/>
                <a:cs typeface="Trebuchet MS"/>
              </a:rPr>
              <a:t>is only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54" dirty="0">
                <a:latin typeface="Trebuchet MS"/>
                <a:cs typeface="Trebuchet MS"/>
              </a:rPr>
              <a:t>end state.</a:t>
            </a:r>
            <a:r>
              <a:rPr lang="en-US" sz="1100" spc="-51" dirty="0">
                <a:latin typeface="Trebuchet MS"/>
                <a:cs typeface="Trebuchet MS"/>
              </a:rPr>
              <a:t> </a:t>
            </a: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47" dirty="0">
                <a:latin typeface="Trebuchet MS"/>
                <a:cs typeface="Trebuchet MS"/>
              </a:rPr>
              <a:t>typical </a:t>
            </a:r>
            <a:r>
              <a:rPr lang="en-US" sz="1100" spc="-51" dirty="0">
                <a:latin typeface="Trebuchet MS"/>
                <a:cs typeface="Trebuchet MS"/>
              </a:rPr>
              <a:t>search </a:t>
            </a:r>
            <a:r>
              <a:rPr lang="en-US" sz="1100" spc="-47" dirty="0">
                <a:latin typeface="Trebuchet MS"/>
                <a:cs typeface="Trebuchet MS"/>
              </a:rPr>
              <a:t>problems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101" dirty="0">
                <a:latin typeface="Trebuchet MS"/>
                <a:cs typeface="Trebuchet MS"/>
              </a:rPr>
              <a:t>MDPs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24" dirty="0">
                <a:latin typeface="Trebuchet MS"/>
                <a:cs typeface="Trebuchet MS"/>
              </a:rPr>
              <a:t>might 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encounter,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there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-71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costs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57" dirty="0">
                <a:latin typeface="Trebuchet MS"/>
                <a:cs typeface="Trebuchet MS"/>
              </a:rPr>
              <a:t>rewards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associated </a:t>
            </a:r>
            <a:r>
              <a:rPr lang="en-US" sz="1100" spc="-40" dirty="0">
                <a:latin typeface="Trebuchet MS"/>
                <a:cs typeface="Trebuchet MS"/>
              </a:rPr>
              <a:t>with </a:t>
            </a:r>
            <a:r>
              <a:rPr lang="en-US" sz="1100" spc="-54" dirty="0">
                <a:latin typeface="Trebuchet MS"/>
                <a:cs typeface="Trebuchet MS"/>
              </a:rPr>
              <a:t>each</a:t>
            </a:r>
            <a:r>
              <a:rPr lang="en-US" sz="1100" spc="216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edge.</a:t>
            </a:r>
            <a:r>
              <a:rPr lang="en-US" sz="1100" spc="459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These </a:t>
            </a:r>
            <a:r>
              <a:rPr lang="en-US" sz="1100" spc="-54" dirty="0">
                <a:latin typeface="Trebuchet MS"/>
                <a:cs typeface="Trebuchet MS"/>
              </a:rPr>
              <a:t>intermediate</a:t>
            </a:r>
            <a:r>
              <a:rPr lang="en-US" sz="1100" spc="219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quantities </a:t>
            </a:r>
            <a:r>
              <a:rPr lang="en-US" sz="1100" spc="-51" dirty="0">
                <a:latin typeface="Trebuchet MS"/>
                <a:cs typeface="Trebuchet MS"/>
              </a:rPr>
              <a:t>make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 problem </a:t>
            </a:r>
            <a:r>
              <a:rPr lang="en-US" sz="1100" spc="-61" dirty="0">
                <a:latin typeface="Trebuchet MS"/>
                <a:cs typeface="Trebuchet MS"/>
              </a:rPr>
              <a:t>easier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4" dirty="0">
                <a:latin typeface="Trebuchet MS"/>
                <a:cs typeface="Trebuchet MS"/>
              </a:rPr>
              <a:t>solve.</a:t>
            </a:r>
            <a:r>
              <a:rPr lang="en-US" sz="1100" spc="-51" dirty="0">
                <a:latin typeface="Trebuchet MS"/>
                <a:cs typeface="Trebuchet MS"/>
              </a:rPr>
              <a:t> </a:t>
            </a: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44" dirty="0">
                <a:latin typeface="Trebuchet MS"/>
                <a:cs typeface="Trebuchet MS"/>
              </a:rPr>
              <a:t>games, </a:t>
            </a:r>
            <a:r>
              <a:rPr lang="en-US" sz="1100" spc="-61" dirty="0">
                <a:latin typeface="Trebuchet MS"/>
                <a:cs typeface="Trebuchet MS"/>
              </a:rPr>
              <a:t>even</a:t>
            </a:r>
            <a:r>
              <a:rPr lang="en-US" sz="1100" spc="202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if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there</a:t>
            </a:r>
            <a:r>
              <a:rPr lang="en-US" sz="1100" spc="206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175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cues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47" dirty="0">
                <a:latin typeface="Trebuchet MS"/>
                <a:cs typeface="Trebuchet MS"/>
              </a:rPr>
              <a:t>indicate how </a:t>
            </a:r>
            <a:r>
              <a:rPr lang="en-US" sz="1100" spc="-77" dirty="0">
                <a:latin typeface="Trebuchet MS"/>
                <a:cs typeface="Trebuchet MS"/>
              </a:rPr>
              <a:t>well</a:t>
            </a:r>
            <a:r>
              <a:rPr lang="en-US" sz="1100" spc="17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one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27" dirty="0">
                <a:latin typeface="Trebuchet MS"/>
                <a:cs typeface="Trebuchet MS"/>
              </a:rPr>
              <a:t>doing (number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64" dirty="0">
                <a:latin typeface="Trebuchet MS"/>
                <a:cs typeface="Trebuchet MS"/>
              </a:rPr>
              <a:t>pieces, </a:t>
            </a:r>
            <a:r>
              <a:rPr lang="en-US" sz="1100" spc="-47" dirty="0">
                <a:latin typeface="Trebuchet MS"/>
                <a:cs typeface="Trebuchet MS"/>
              </a:rPr>
              <a:t>score), technically </a:t>
            </a:r>
            <a:r>
              <a:rPr lang="en-US" sz="1100" spc="-51" dirty="0">
                <a:latin typeface="Trebuchet MS"/>
                <a:cs typeface="Trebuchet MS"/>
              </a:rPr>
              <a:t>all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40" dirty="0">
                <a:latin typeface="Trebuchet MS"/>
                <a:cs typeface="Trebuchet MS"/>
              </a:rPr>
              <a:t>matters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37" dirty="0">
                <a:latin typeface="Trebuchet MS"/>
                <a:cs typeface="Trebuchet MS"/>
              </a:rPr>
              <a:t>what </a:t>
            </a:r>
            <a:r>
              <a:rPr lang="en-US" sz="1100" spc="-34" dirty="0">
                <a:latin typeface="Trebuchet MS"/>
                <a:cs typeface="Trebuchet MS"/>
              </a:rPr>
              <a:t>happens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64" dirty="0">
                <a:latin typeface="Trebuchet MS"/>
                <a:cs typeface="Trebuchet MS"/>
              </a:rPr>
              <a:t>end. </a:t>
            </a: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chess, </a:t>
            </a:r>
            <a:r>
              <a:rPr lang="en-US" sz="1100" spc="-40" dirty="0">
                <a:latin typeface="Trebuchet MS"/>
                <a:cs typeface="Trebuchet MS"/>
              </a:rPr>
              <a:t>it </a:t>
            </a:r>
            <a:r>
              <a:rPr lang="en-US" sz="1100" spc="-44" dirty="0">
                <a:latin typeface="Trebuchet MS"/>
                <a:cs typeface="Trebuchet MS"/>
              </a:rPr>
              <a:t>doesn’t </a:t>
            </a:r>
            <a:r>
              <a:rPr lang="en-US" sz="1100" spc="-47" dirty="0">
                <a:latin typeface="Trebuchet MS"/>
                <a:cs typeface="Trebuchet MS"/>
              </a:rPr>
              <a:t>matter how 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many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pieces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you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capture,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your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goal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just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checkmate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opponent’s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king.</a:t>
            </a:r>
            <a:endParaRPr lang="en-US" sz="1100" dirty="0">
              <a:latin typeface="Trebuchet MS"/>
              <a:cs typeface="Trebuchet MS"/>
            </a:endParaRPr>
          </a:p>
          <a:p>
            <a:pPr marL="148172" marR="3426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48601" algn="l"/>
              </a:tabLst>
            </a:pP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second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recognition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61" dirty="0">
                <a:latin typeface="Trebuchet MS"/>
                <a:cs typeface="Trebuchet MS"/>
              </a:rPr>
              <a:t>there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47" dirty="0">
                <a:latin typeface="Trebuchet MS"/>
                <a:cs typeface="Trebuchet MS"/>
              </a:rPr>
              <a:t>other </a:t>
            </a:r>
            <a:r>
              <a:rPr lang="en-US" sz="1100" spc="-54" dirty="0">
                <a:latin typeface="Trebuchet MS"/>
                <a:cs typeface="Trebuchet MS"/>
              </a:rPr>
              <a:t>people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54" dirty="0">
                <a:latin typeface="Trebuchet MS"/>
                <a:cs typeface="Trebuchet MS"/>
              </a:rPr>
              <a:t>world! </a:t>
            </a: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search problems, </a:t>
            </a:r>
            <a:r>
              <a:rPr lang="en-US" sz="1100" spc="-37" dirty="0">
                <a:latin typeface="Trebuchet MS"/>
                <a:cs typeface="Trebuchet MS"/>
              </a:rPr>
              <a:t>you </a:t>
            </a:r>
            <a:r>
              <a:rPr lang="en-US" sz="1100" spc="-30" dirty="0">
                <a:latin typeface="Trebuchet MS"/>
                <a:cs typeface="Trebuchet MS"/>
              </a:rPr>
              <a:t>(the </a:t>
            </a:r>
            <a:r>
              <a:rPr lang="en-US" sz="1100" spc="-27" dirty="0">
                <a:latin typeface="Trebuchet MS"/>
                <a:cs typeface="Trebuchet MS"/>
              </a:rPr>
              <a:t>agent) </a:t>
            </a:r>
            <a:r>
              <a:rPr lang="en-US" sz="1100" spc="-2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controlled </a:t>
            </a:r>
            <a:r>
              <a:rPr lang="en-US" sz="1100" spc="-51" dirty="0">
                <a:latin typeface="Trebuchet MS"/>
                <a:cs typeface="Trebuchet MS"/>
              </a:rPr>
              <a:t>all </a:t>
            </a:r>
            <a:r>
              <a:rPr lang="en-US" sz="1100" spc="-40" dirty="0">
                <a:latin typeface="Trebuchet MS"/>
                <a:cs typeface="Trebuchet MS"/>
              </a:rPr>
              <a:t>actions. </a:t>
            </a: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64" dirty="0">
                <a:latin typeface="Trebuchet MS"/>
                <a:cs typeface="Trebuchet MS"/>
              </a:rPr>
              <a:t>MDPs,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51" dirty="0">
                <a:latin typeface="Trebuchet MS"/>
                <a:cs typeface="Trebuchet MS"/>
              </a:rPr>
              <a:t>already </a:t>
            </a:r>
            <a:r>
              <a:rPr lang="en-US" sz="1100" spc="-44" dirty="0">
                <a:latin typeface="Trebuchet MS"/>
                <a:cs typeface="Trebuchet MS"/>
              </a:rPr>
              <a:t>hinted </a:t>
            </a:r>
            <a:r>
              <a:rPr lang="en-US" sz="1100" spc="-37" dirty="0">
                <a:latin typeface="Trebuchet MS"/>
                <a:cs typeface="Trebuchet MS"/>
              </a:rPr>
              <a:t>at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0" dirty="0">
                <a:latin typeface="Trebuchet MS"/>
                <a:cs typeface="Trebuchet MS"/>
              </a:rPr>
              <a:t>loss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7" dirty="0">
                <a:latin typeface="Trebuchet MS"/>
                <a:cs typeface="Trebuchet MS"/>
              </a:rPr>
              <a:t>control </a:t>
            </a:r>
            <a:r>
              <a:rPr lang="en-US" sz="1100" spc="-64" dirty="0">
                <a:latin typeface="Trebuchet MS"/>
                <a:cs typeface="Trebuchet MS"/>
              </a:rPr>
              <a:t>where </a:t>
            </a:r>
            <a:r>
              <a:rPr lang="en-US" sz="1100" spc="-44" dirty="0">
                <a:latin typeface="Trebuchet MS"/>
                <a:cs typeface="Trebuchet MS"/>
              </a:rPr>
              <a:t>nature </a:t>
            </a:r>
            <a:r>
              <a:rPr lang="en-US" sz="1100" spc="-47" dirty="0">
                <a:latin typeface="Trebuchet MS"/>
                <a:cs typeface="Trebuchet MS"/>
              </a:rPr>
              <a:t>controlled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chance </a:t>
            </a:r>
            <a:r>
              <a:rPr lang="en-US" sz="1100" spc="-44" dirty="0">
                <a:latin typeface="Trebuchet MS"/>
                <a:cs typeface="Trebuchet MS"/>
              </a:rPr>
              <a:t> nodes, </a:t>
            </a:r>
            <a:r>
              <a:rPr lang="en-US" sz="1100" spc="-30" dirty="0">
                <a:latin typeface="Trebuchet MS"/>
                <a:cs typeface="Trebuchet MS"/>
              </a:rPr>
              <a:t>but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37" dirty="0">
                <a:latin typeface="Trebuchet MS"/>
                <a:cs typeface="Trebuchet MS"/>
              </a:rPr>
              <a:t>assumed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47" dirty="0">
                <a:latin typeface="Trebuchet MS"/>
                <a:cs typeface="Trebuchet MS"/>
              </a:rPr>
              <a:t>knew </a:t>
            </a:r>
            <a:r>
              <a:rPr lang="en-US" sz="1100" spc="-37" dirty="0">
                <a:latin typeface="Trebuchet MS"/>
                <a:cs typeface="Trebuchet MS"/>
              </a:rPr>
              <a:t>what </a:t>
            </a:r>
            <a:r>
              <a:rPr lang="en-US" sz="1100" spc="-34" dirty="0">
                <a:latin typeface="Trebuchet MS"/>
                <a:cs typeface="Trebuchet MS"/>
              </a:rPr>
              <a:t>distribution </a:t>
            </a:r>
            <a:r>
              <a:rPr lang="en-US" sz="1100" spc="-44" dirty="0">
                <a:latin typeface="Trebuchet MS"/>
                <a:cs typeface="Trebuchet MS"/>
              </a:rPr>
              <a:t>nature </a:t>
            </a:r>
            <a:r>
              <a:rPr lang="en-US" sz="1100" spc="-47" dirty="0">
                <a:latin typeface="Trebuchet MS"/>
                <a:cs typeface="Trebuchet MS"/>
              </a:rPr>
              <a:t>was </a:t>
            </a:r>
            <a:r>
              <a:rPr lang="en-US" sz="1100" spc="-24" dirty="0">
                <a:latin typeface="Trebuchet MS"/>
                <a:cs typeface="Trebuchet MS"/>
              </a:rPr>
              <a:t>using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0" dirty="0">
                <a:latin typeface="Trebuchet MS"/>
                <a:cs typeface="Trebuchet MS"/>
              </a:rPr>
              <a:t>transition. </a:t>
            </a:r>
            <a:r>
              <a:rPr lang="en-US" sz="1100" spc="-30" dirty="0">
                <a:latin typeface="Trebuchet MS"/>
                <a:cs typeface="Trebuchet MS"/>
              </a:rPr>
              <a:t>Now,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47" dirty="0">
                <a:latin typeface="Trebuchet MS"/>
                <a:cs typeface="Trebuchet MS"/>
              </a:rPr>
              <a:t>have </a:t>
            </a:r>
            <a:r>
              <a:rPr lang="en-US" sz="1100" spc="-44" dirty="0">
                <a:latin typeface="Trebuchet MS"/>
                <a:cs typeface="Trebuchet MS"/>
              </a:rPr>
              <a:t>another </a:t>
            </a:r>
            <a:r>
              <a:rPr lang="en-US" sz="1100" spc="-4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player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controls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certain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states,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who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probably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out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get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us.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86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9562" marR="71517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99990" algn="l"/>
              </a:tabLst>
            </a:pPr>
            <a:r>
              <a:rPr lang="en-US" sz="1100" spc="-34" dirty="0">
                <a:latin typeface="Trebuchet MS"/>
                <a:cs typeface="Trebuchet MS"/>
              </a:rPr>
              <a:t>Following our </a:t>
            </a:r>
            <a:r>
              <a:rPr lang="en-US" sz="1100" spc="-47" dirty="0">
                <a:latin typeface="Trebuchet MS"/>
                <a:cs typeface="Trebuchet MS"/>
              </a:rPr>
              <a:t>presentation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64" dirty="0">
                <a:latin typeface="Trebuchet MS"/>
                <a:cs typeface="Trebuchet MS"/>
              </a:rPr>
              <a:t>MDPs,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135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revisit</a:t>
            </a:r>
            <a:r>
              <a:rPr lang="en-US" sz="1100" spc="236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226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notion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b="1" spc="-30" dirty="0">
                <a:latin typeface="Trebuchet MS"/>
                <a:cs typeface="Trebuchet MS"/>
              </a:rPr>
              <a:t>policy</a:t>
            </a:r>
            <a:r>
              <a:rPr lang="en-US" sz="1100" spc="-30" dirty="0">
                <a:latin typeface="Trebuchet MS"/>
                <a:cs typeface="Trebuchet MS"/>
              </a:rPr>
              <a:t>.</a:t>
            </a:r>
            <a:r>
              <a:rPr lang="en-US" sz="1100" spc="266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Instead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having </a:t>
            </a:r>
            <a:r>
              <a:rPr lang="en-US" sz="1100" spc="-40" dirty="0">
                <a:latin typeface="Trebuchet MS"/>
                <a:cs typeface="Trebuchet MS"/>
              </a:rPr>
              <a:t>a single </a:t>
            </a:r>
            <a:r>
              <a:rPr lang="en-US" sz="1100" spc="-37" dirty="0">
                <a:latin typeface="Trebuchet MS"/>
                <a:cs typeface="Trebuchet MS"/>
              </a:rPr>
              <a:t>policy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i="1" spc="-13" dirty="0">
                <a:latin typeface="Calibri"/>
                <a:cs typeface="Calibri"/>
              </a:rPr>
              <a:t>π</a:t>
            </a:r>
            <a:r>
              <a:rPr lang="en-US" sz="1100" spc="-13" dirty="0">
                <a:latin typeface="Trebuchet MS"/>
                <a:cs typeface="Trebuchet MS"/>
              </a:rPr>
              <a:t>,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47" dirty="0">
                <a:latin typeface="Trebuchet MS"/>
                <a:cs typeface="Trebuchet MS"/>
              </a:rPr>
              <a:t>have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37" dirty="0">
                <a:latin typeface="Trebuchet MS"/>
                <a:cs typeface="Trebuchet MS"/>
              </a:rPr>
              <a:t>policy </a:t>
            </a:r>
            <a:r>
              <a:rPr lang="en-US" sz="1100" i="1" spc="24" dirty="0">
                <a:latin typeface="Calibri"/>
                <a:cs typeface="Calibri"/>
              </a:rPr>
              <a:t>π</a:t>
            </a:r>
            <a:r>
              <a:rPr lang="en-US" sz="1200" i="1" spc="35" baseline="-12077" dirty="0">
                <a:latin typeface="Trebuchet MS"/>
                <a:cs typeface="Trebuchet MS"/>
              </a:rPr>
              <a:t>p</a:t>
            </a:r>
            <a:r>
              <a:rPr lang="en-US" sz="1200" i="1" spc="40" baseline="-1207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-54" dirty="0">
                <a:latin typeface="Trebuchet MS"/>
                <a:cs typeface="Trebuchet MS"/>
              </a:rPr>
              <a:t>each </a:t>
            </a:r>
            <a:r>
              <a:rPr lang="en-US" sz="1100" spc="-61" dirty="0">
                <a:latin typeface="Trebuchet MS"/>
                <a:cs typeface="Trebuchet MS"/>
              </a:rPr>
              <a:t>player </a:t>
            </a:r>
            <a:r>
              <a:rPr lang="en-US" sz="1100" i="1" spc="-3" dirty="0">
                <a:latin typeface="Calibri"/>
                <a:cs typeface="Calibri"/>
              </a:rPr>
              <a:t>p </a:t>
            </a:r>
            <a:r>
              <a:rPr lang="en-US" sz="1100" spc="-347" dirty="0">
                <a:latin typeface="MS Gothic"/>
                <a:cs typeface="MS Gothic"/>
              </a:rPr>
              <a:t>∈</a:t>
            </a:r>
            <a:r>
              <a:rPr lang="en-US" sz="1100" spc="-343" dirty="0">
                <a:latin typeface="MS Gothic"/>
                <a:cs typeface="MS Gothic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Players.</a:t>
            </a:r>
            <a:r>
              <a:rPr lang="en-US" sz="1100" spc="236" dirty="0">
                <a:latin typeface="Trebuchet MS"/>
                <a:cs typeface="Trebuchet MS"/>
              </a:rPr>
              <a:t> </a:t>
            </a:r>
            <a:r>
              <a:rPr lang="en-US" sz="1100" spc="-7" dirty="0">
                <a:latin typeface="Trebuchet MS"/>
                <a:cs typeface="Trebuchet MS"/>
              </a:rPr>
              <a:t>We </a:t>
            </a:r>
            <a:r>
              <a:rPr lang="en-US" sz="1100" spc="-57" dirty="0">
                <a:latin typeface="Trebuchet MS"/>
                <a:cs typeface="Trebuchet MS"/>
              </a:rPr>
              <a:t>require </a:t>
            </a:r>
            <a:r>
              <a:rPr lang="en-US" sz="1100" spc="-34" dirty="0">
                <a:latin typeface="Trebuchet MS"/>
                <a:cs typeface="Trebuchet MS"/>
              </a:rPr>
              <a:t>that </a:t>
            </a:r>
            <a:r>
              <a:rPr lang="en-US" sz="1100" i="1" spc="24" dirty="0">
                <a:latin typeface="Calibri"/>
                <a:cs typeface="Calibri"/>
              </a:rPr>
              <a:t>π</a:t>
            </a:r>
            <a:r>
              <a:rPr lang="en-US" sz="1200" i="1" spc="35" baseline="-12077" dirty="0">
                <a:latin typeface="Trebuchet MS"/>
                <a:cs typeface="Trebuchet MS"/>
              </a:rPr>
              <a:t>p  </a:t>
            </a:r>
            <a:r>
              <a:rPr lang="en-US" sz="1100" spc="-34" dirty="0">
                <a:latin typeface="Trebuchet MS"/>
                <a:cs typeface="Trebuchet MS"/>
              </a:rPr>
              <a:t>only </a:t>
            </a:r>
            <a:r>
              <a:rPr lang="en-US" sz="1100" spc="-54" dirty="0">
                <a:latin typeface="Trebuchet MS"/>
                <a:cs typeface="Trebuchet MS"/>
              </a:rPr>
              <a:t>be </a:t>
            </a:r>
            <a:r>
              <a:rPr lang="en-US" sz="1100" spc="-61" dirty="0">
                <a:latin typeface="Trebuchet MS"/>
                <a:cs typeface="Trebuchet MS"/>
              </a:rPr>
              <a:t>defined </a:t>
            </a:r>
            <a:r>
              <a:rPr lang="en-US" sz="1100" spc="-51" dirty="0">
                <a:latin typeface="Trebuchet MS"/>
                <a:cs typeface="Trebuchet MS"/>
              </a:rPr>
              <a:t>when </a:t>
            </a:r>
            <a:r>
              <a:rPr lang="en-US" sz="1100" spc="-47" dirty="0">
                <a:latin typeface="Trebuchet MS"/>
                <a:cs typeface="Trebuchet MS"/>
              </a:rPr>
              <a:t>it’s </a:t>
            </a:r>
            <a:r>
              <a:rPr lang="en-US" sz="1100" i="1" spc="-37" dirty="0">
                <a:latin typeface="Calibri"/>
                <a:cs typeface="Calibri"/>
              </a:rPr>
              <a:t>p</a:t>
            </a:r>
            <a:r>
              <a:rPr lang="en-US" sz="1100" spc="-37" dirty="0">
                <a:latin typeface="Trebuchet MS"/>
                <a:cs typeface="Trebuchet MS"/>
              </a:rPr>
              <a:t>’s </a:t>
            </a:r>
            <a:r>
              <a:rPr lang="en-US" sz="1100" spc="-44" dirty="0">
                <a:latin typeface="Trebuchet MS"/>
                <a:cs typeface="Trebuchet MS"/>
              </a:rPr>
              <a:t>turn; </a:t>
            </a:r>
            <a:r>
              <a:rPr lang="en-US" sz="1100" spc="-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is,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for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states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spc="94" dirty="0">
                <a:latin typeface="Calibri"/>
                <a:cs typeface="Calibri"/>
              </a:rPr>
              <a:t>s</a:t>
            </a:r>
            <a:r>
              <a:rPr lang="en-US" sz="1100" i="1" spc="125" dirty="0">
                <a:latin typeface="Calibri"/>
                <a:cs typeface="Calibri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such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10" dirty="0">
                <a:latin typeface="Trebuchet MS"/>
                <a:cs typeface="Trebuchet MS"/>
              </a:rPr>
              <a:t>Player(</a:t>
            </a:r>
            <a:r>
              <a:rPr lang="en-US" sz="1100" i="1" spc="-10" dirty="0">
                <a:latin typeface="Calibri"/>
                <a:cs typeface="Calibri"/>
              </a:rPr>
              <a:t>s</a:t>
            </a:r>
            <a:r>
              <a:rPr lang="en-US" sz="1100" spc="-10" dirty="0">
                <a:latin typeface="Trebuchet MS"/>
                <a:cs typeface="Trebuchet MS"/>
              </a:rPr>
              <a:t>)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spc="287" dirty="0">
                <a:latin typeface="Trebuchet MS"/>
                <a:cs typeface="Trebuchet MS"/>
              </a:rPr>
              <a:t>=</a:t>
            </a:r>
            <a:r>
              <a:rPr lang="en-US" sz="1100" spc="-20" dirty="0">
                <a:latin typeface="Trebuchet MS"/>
                <a:cs typeface="Trebuchet MS"/>
              </a:rPr>
              <a:t> </a:t>
            </a:r>
            <a:r>
              <a:rPr lang="en-US" sz="1100" i="1" spc="-47" dirty="0">
                <a:latin typeface="Calibri"/>
                <a:cs typeface="Calibri"/>
              </a:rPr>
              <a:t>p</a:t>
            </a:r>
            <a:r>
              <a:rPr lang="en-US" sz="1100" spc="-47" dirty="0">
                <a:latin typeface="Trebuchet MS"/>
                <a:cs typeface="Trebuchet MS"/>
              </a:rPr>
              <a:t>.</a:t>
            </a:r>
            <a:endParaRPr lang="en-US" sz="1100" dirty="0">
              <a:latin typeface="Trebuchet MS"/>
              <a:cs typeface="Trebuchet MS"/>
            </a:endParaRPr>
          </a:p>
          <a:p>
            <a:pPr marL="199562" marR="71089" indent="-140036" algn="just">
              <a:lnSpc>
                <a:spcPct val="102000"/>
              </a:lnSpc>
              <a:spcBef>
                <a:spcPts val="118"/>
              </a:spcBef>
              <a:buFont typeface="MS Gothic"/>
              <a:buChar char="•"/>
              <a:tabLst>
                <a:tab pos="199990" algn="l"/>
              </a:tabLst>
            </a:pPr>
            <a:r>
              <a:rPr lang="en-US" sz="1100" spc="-13" dirty="0">
                <a:latin typeface="Trebuchet MS"/>
                <a:cs typeface="Trebuchet MS"/>
              </a:rPr>
              <a:t>It </a:t>
            </a:r>
            <a:r>
              <a:rPr lang="en-US" sz="1100" spc="-54" dirty="0">
                <a:latin typeface="Trebuchet MS"/>
                <a:cs typeface="Trebuchet MS"/>
              </a:rPr>
              <a:t>will be </a:t>
            </a:r>
            <a:r>
              <a:rPr lang="en-US" sz="1100" spc="-44" dirty="0">
                <a:latin typeface="Trebuchet MS"/>
                <a:cs typeface="Trebuchet MS"/>
              </a:rPr>
              <a:t>convenient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4" dirty="0">
                <a:latin typeface="Trebuchet MS"/>
                <a:cs typeface="Trebuchet MS"/>
              </a:rPr>
              <a:t>allow </a:t>
            </a:r>
            <a:r>
              <a:rPr lang="en-US" sz="1100" spc="-44" dirty="0">
                <a:latin typeface="Trebuchet MS"/>
                <a:cs typeface="Trebuchet MS"/>
              </a:rPr>
              <a:t>policies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4" dirty="0">
                <a:latin typeface="Trebuchet MS"/>
                <a:cs typeface="Trebuchet MS"/>
              </a:rPr>
              <a:t>be </a:t>
            </a:r>
            <a:r>
              <a:rPr lang="en-US" sz="1100" spc="-37" dirty="0">
                <a:latin typeface="Trebuchet MS"/>
                <a:cs typeface="Trebuchet MS"/>
              </a:rPr>
              <a:t>stochastic.</a:t>
            </a:r>
            <a:r>
              <a:rPr lang="en-US" sz="1100" spc="-34" dirty="0">
                <a:latin typeface="Trebuchet MS"/>
                <a:cs typeface="Trebuchet MS"/>
              </a:rPr>
              <a:t> </a:t>
            </a:r>
            <a:r>
              <a:rPr lang="en-US" sz="1100" spc="-10" dirty="0">
                <a:latin typeface="Trebuchet MS"/>
                <a:cs typeface="Trebuchet MS"/>
              </a:rPr>
              <a:t>In </a:t>
            </a:r>
            <a:r>
              <a:rPr lang="en-US" sz="1100" spc="-30" dirty="0">
                <a:latin typeface="Trebuchet MS"/>
                <a:cs typeface="Trebuchet MS"/>
              </a:rPr>
              <a:t>this </a:t>
            </a:r>
            <a:r>
              <a:rPr lang="en-US" sz="1100" spc="-61" dirty="0">
                <a:latin typeface="Trebuchet MS"/>
                <a:cs typeface="Trebuchet MS"/>
              </a:rPr>
              <a:t>case,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54" dirty="0">
                <a:latin typeface="Trebuchet MS"/>
                <a:cs typeface="Trebuchet MS"/>
              </a:rPr>
              <a:t>will </a:t>
            </a:r>
            <a:r>
              <a:rPr lang="en-US" sz="1100" spc="-47" dirty="0">
                <a:latin typeface="Trebuchet MS"/>
                <a:cs typeface="Trebuchet MS"/>
              </a:rPr>
              <a:t>use </a:t>
            </a:r>
            <a:r>
              <a:rPr lang="en-US" sz="1100" i="1" spc="51" dirty="0">
                <a:latin typeface="Calibri"/>
                <a:cs typeface="Calibri"/>
              </a:rPr>
              <a:t>π</a:t>
            </a:r>
            <a:r>
              <a:rPr lang="en-US" sz="1200" i="1" spc="76" baseline="-12077" dirty="0">
                <a:latin typeface="Trebuchet MS"/>
                <a:cs typeface="Trebuchet MS"/>
              </a:rPr>
              <a:t>p</a:t>
            </a:r>
            <a:r>
              <a:rPr lang="en-US" sz="1100" spc="51" dirty="0">
                <a:latin typeface="Trebuchet MS"/>
                <a:cs typeface="Trebuchet MS"/>
              </a:rPr>
              <a:t>(</a:t>
            </a:r>
            <a:r>
              <a:rPr lang="en-US" sz="1100" i="1" spc="51" dirty="0">
                <a:latin typeface="Calibri"/>
                <a:cs typeface="Calibri"/>
              </a:rPr>
              <a:t>s, </a:t>
            </a:r>
            <a:r>
              <a:rPr lang="en-US" sz="1100" i="1" spc="27" dirty="0">
                <a:latin typeface="Calibri"/>
                <a:cs typeface="Calibri"/>
              </a:rPr>
              <a:t>a</a:t>
            </a:r>
            <a:r>
              <a:rPr lang="en-US" sz="1100" spc="27" dirty="0">
                <a:latin typeface="Trebuchet MS"/>
                <a:cs typeface="Trebuchet MS"/>
              </a:rPr>
              <a:t>)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54" dirty="0">
                <a:latin typeface="Trebuchet MS"/>
                <a:cs typeface="Trebuchet MS"/>
              </a:rPr>
              <a:t>denote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probability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player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spc="-3" dirty="0">
                <a:latin typeface="Calibri"/>
                <a:cs typeface="Calibri"/>
              </a:rPr>
              <a:t>p</a:t>
            </a:r>
            <a:r>
              <a:rPr lang="en-US" sz="1100" i="1" spc="125" dirty="0">
                <a:latin typeface="Calibri"/>
                <a:cs typeface="Calibri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choosing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action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spc="24" dirty="0">
                <a:latin typeface="Calibri"/>
                <a:cs typeface="Calibri"/>
              </a:rPr>
              <a:t>a</a:t>
            </a:r>
            <a:r>
              <a:rPr lang="en-US" sz="1100" i="1" spc="121" dirty="0">
                <a:latin typeface="Calibri"/>
                <a:cs typeface="Calibri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state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dirty="0">
                <a:latin typeface="Calibri"/>
                <a:cs typeface="Calibri"/>
              </a:rPr>
              <a:t>s</a:t>
            </a:r>
            <a:r>
              <a:rPr lang="en-US" sz="1100" dirty="0">
                <a:latin typeface="Trebuchet MS"/>
                <a:cs typeface="Trebuchet MS"/>
              </a:rPr>
              <a:t>.</a:t>
            </a:r>
          </a:p>
          <a:p>
            <a:pPr marL="199562" marR="71089" indent="-140036" algn="just">
              <a:lnSpc>
                <a:spcPts val="1322"/>
              </a:lnSpc>
              <a:spcBef>
                <a:spcPts val="44"/>
              </a:spcBef>
              <a:buFont typeface="MS Gothic"/>
              <a:buChar char="•"/>
              <a:tabLst>
                <a:tab pos="199990" algn="l"/>
              </a:tabLst>
            </a:pPr>
            <a:r>
              <a:rPr lang="en-US" sz="1100" spc="-7" dirty="0">
                <a:latin typeface="Trebuchet MS"/>
                <a:cs typeface="Trebuchet MS"/>
              </a:rPr>
              <a:t>We </a:t>
            </a:r>
            <a:r>
              <a:rPr lang="en-US" sz="1100" spc="-37" dirty="0">
                <a:latin typeface="Trebuchet MS"/>
                <a:cs typeface="Trebuchet MS"/>
              </a:rPr>
              <a:t>can </a:t>
            </a:r>
            <a:r>
              <a:rPr lang="en-US" sz="1100" spc="-27" dirty="0">
                <a:latin typeface="Trebuchet MS"/>
                <a:cs typeface="Trebuchet MS"/>
              </a:rPr>
              <a:t>think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0" dirty="0">
                <a:latin typeface="Trebuchet MS"/>
                <a:cs typeface="Trebuchet MS"/>
              </a:rPr>
              <a:t>an </a:t>
            </a:r>
            <a:r>
              <a:rPr lang="en-US" sz="1100" spc="142" dirty="0">
                <a:latin typeface="Trebuchet MS"/>
                <a:cs typeface="Trebuchet MS"/>
              </a:rPr>
              <a:t>MDP </a:t>
            </a:r>
            <a:r>
              <a:rPr lang="en-US" sz="1100" spc="-27" dirty="0">
                <a:latin typeface="Trebuchet MS"/>
                <a:cs typeface="Trebuchet MS"/>
              </a:rPr>
              <a:t>as </a:t>
            </a:r>
            <a:r>
              <a:rPr lang="en-US" sz="1100" spc="-40" dirty="0">
                <a:latin typeface="Trebuchet MS"/>
                <a:cs typeface="Trebuchet MS"/>
              </a:rPr>
              <a:t>a game </a:t>
            </a:r>
            <a:r>
              <a:rPr lang="en-US" sz="1100" spc="-67" dirty="0">
                <a:latin typeface="Trebuchet MS"/>
                <a:cs typeface="Trebuchet MS"/>
              </a:rPr>
              <a:t>between </a:t>
            </a:r>
            <a:r>
              <a:rPr lang="en-US" sz="1100" spc="-54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agent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51" dirty="0">
                <a:latin typeface="Trebuchet MS"/>
                <a:cs typeface="Trebuchet MS"/>
              </a:rPr>
              <a:t>nature. </a:t>
            </a: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states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51" dirty="0">
                <a:latin typeface="Trebuchet MS"/>
                <a:cs typeface="Trebuchet MS"/>
              </a:rPr>
              <a:t>all </a:t>
            </a:r>
            <a:r>
              <a:rPr lang="en-US" sz="1100" spc="142" dirty="0">
                <a:latin typeface="Trebuchet MS"/>
                <a:cs typeface="Trebuchet MS"/>
              </a:rPr>
              <a:t>MDP </a:t>
            </a:r>
            <a:r>
              <a:rPr lang="en-US" sz="1100" spc="145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states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i="1" spc="94" dirty="0">
                <a:latin typeface="Calibri"/>
                <a:cs typeface="Calibri"/>
              </a:rPr>
              <a:t>s</a:t>
            </a:r>
            <a:r>
              <a:rPr lang="en-US" sz="1100" i="1" spc="27" dirty="0">
                <a:latin typeface="Calibri"/>
                <a:cs typeface="Calibri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all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chance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nodes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54" dirty="0">
                <a:latin typeface="Trebuchet MS"/>
                <a:cs typeface="Trebuchet MS"/>
              </a:rPr>
              <a:t>(</a:t>
            </a:r>
            <a:r>
              <a:rPr lang="en-US" sz="1100" i="1" spc="54" dirty="0">
                <a:latin typeface="Calibri"/>
                <a:cs typeface="Calibri"/>
              </a:rPr>
              <a:t>s,</a:t>
            </a:r>
            <a:r>
              <a:rPr lang="en-US" sz="1100" i="1" spc="-61" dirty="0">
                <a:latin typeface="Calibri"/>
                <a:cs typeface="Calibri"/>
              </a:rPr>
              <a:t> </a:t>
            </a:r>
            <a:r>
              <a:rPr lang="en-US" sz="1100" i="1" spc="-13" dirty="0">
                <a:latin typeface="Calibri"/>
                <a:cs typeface="Calibri"/>
              </a:rPr>
              <a:t>a</a:t>
            </a:r>
            <a:r>
              <a:rPr lang="en-US" sz="1100" spc="-13" dirty="0">
                <a:latin typeface="Trebuchet MS"/>
                <a:cs typeface="Trebuchet MS"/>
              </a:rPr>
              <a:t>).</a:t>
            </a:r>
            <a:r>
              <a:rPr lang="en-US" sz="1100" spc="135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It’s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agent’s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turn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on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142" dirty="0">
                <a:latin typeface="Trebuchet MS"/>
                <a:cs typeface="Trebuchet MS"/>
              </a:rPr>
              <a:t>MDP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states</a:t>
            </a:r>
            <a:r>
              <a:rPr lang="en-US" sz="1100" spc="-51" dirty="0">
                <a:latin typeface="Trebuchet MS"/>
                <a:cs typeface="Trebuchet MS"/>
              </a:rPr>
              <a:t> </a:t>
            </a:r>
            <a:r>
              <a:rPr lang="en-US" sz="1100" i="1" dirty="0">
                <a:latin typeface="Calibri"/>
                <a:cs typeface="Calibri"/>
              </a:rPr>
              <a:t>s</a:t>
            </a:r>
            <a:r>
              <a:rPr lang="en-US" sz="1100" dirty="0">
                <a:latin typeface="Trebuchet MS"/>
                <a:cs typeface="Trebuchet MS"/>
              </a:rPr>
              <a:t>,</a:t>
            </a:r>
            <a:r>
              <a:rPr lang="en-US" sz="1100" spc="-34" dirty="0">
                <a:latin typeface="Trebuchet MS"/>
                <a:cs typeface="Trebuchet MS"/>
              </a:rPr>
              <a:t> and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5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agent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acts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according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6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67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9562" marR="46250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99990" algn="l"/>
              </a:tabLst>
            </a:pPr>
            <a:r>
              <a:rPr lang="en-US" sz="1100" spc="-40" dirty="0">
                <a:latin typeface="Trebuchet MS"/>
                <a:cs typeface="Trebuchet MS"/>
              </a:rPr>
              <a:t>Given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two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policies</a:t>
            </a:r>
            <a:r>
              <a:rPr lang="en-US" sz="1100" spc="199" dirty="0">
                <a:latin typeface="Trebuchet MS"/>
                <a:cs typeface="Trebuchet MS"/>
              </a:rPr>
              <a:t> </a:t>
            </a:r>
            <a:r>
              <a:rPr lang="en-US" sz="1100" i="1" spc="-7" dirty="0">
                <a:latin typeface="Calibri"/>
                <a:cs typeface="Calibri"/>
              </a:rPr>
              <a:t>π</a:t>
            </a:r>
            <a:r>
              <a:rPr lang="en-US" sz="1200" spc="-10" baseline="-12077" dirty="0">
                <a:latin typeface="Trebuchet MS"/>
                <a:cs typeface="Trebuchet MS"/>
              </a:rPr>
              <a:t>agent</a:t>
            </a:r>
            <a:r>
              <a:rPr lang="en-US" sz="1200" spc="171" baseline="-1207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i="1" spc="-7" dirty="0">
                <a:latin typeface="Calibri"/>
                <a:cs typeface="Calibri"/>
              </a:rPr>
              <a:t>π</a:t>
            </a:r>
            <a:r>
              <a:rPr lang="en-US" sz="1200" spc="-10" baseline="-12077" dirty="0" err="1">
                <a:latin typeface="Trebuchet MS"/>
                <a:cs typeface="Trebuchet MS"/>
              </a:rPr>
              <a:t>opp</a:t>
            </a:r>
            <a:r>
              <a:rPr lang="en-US" sz="1100" spc="-7" dirty="0">
                <a:latin typeface="Trebuchet MS"/>
                <a:cs typeface="Trebuchet MS"/>
              </a:rPr>
              <a:t>,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what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196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27" dirty="0">
                <a:latin typeface="Trebuchet MS"/>
                <a:cs typeface="Trebuchet MS"/>
              </a:rPr>
              <a:t>(agent’s)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expected</a:t>
            </a:r>
            <a:r>
              <a:rPr lang="en-US" sz="1100" spc="192" dirty="0">
                <a:latin typeface="Trebuchet MS"/>
                <a:cs typeface="Trebuchet MS"/>
              </a:rPr>
              <a:t> </a:t>
            </a:r>
            <a:r>
              <a:rPr lang="en-US" sz="1100" spc="-20" dirty="0">
                <a:latin typeface="Trebuchet MS"/>
                <a:cs typeface="Trebuchet MS"/>
              </a:rPr>
              <a:t>utility?</a:t>
            </a:r>
            <a:r>
              <a:rPr lang="en-US" sz="1100" dirty="0">
                <a:latin typeface="Trebuchet MS"/>
                <a:cs typeface="Trebuchet MS"/>
              </a:rPr>
              <a:t> </a:t>
            </a:r>
            <a:r>
              <a:rPr lang="en-US" sz="1100" spc="7" dirty="0">
                <a:latin typeface="Trebuchet MS"/>
                <a:cs typeface="Trebuchet MS"/>
              </a:rPr>
              <a:t>That</a:t>
            </a:r>
            <a:r>
              <a:rPr lang="en-US" sz="1100" spc="192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is,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if</a:t>
            </a:r>
            <a:r>
              <a:rPr lang="en-US" sz="1100" spc="192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agent</a:t>
            </a:r>
            <a:r>
              <a:rPr lang="en-US" sz="1100" spc="189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and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opponent </a:t>
            </a:r>
            <a:r>
              <a:rPr lang="en-US" sz="1100" spc="-84" dirty="0">
                <a:latin typeface="Trebuchet MS"/>
                <a:cs typeface="Trebuchet MS"/>
              </a:rPr>
              <a:t>were</a:t>
            </a:r>
            <a:r>
              <a:rPr lang="en-US" sz="1100" spc="-81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spc="-47" dirty="0">
                <a:latin typeface="Trebuchet MS"/>
                <a:cs typeface="Trebuchet MS"/>
              </a:rPr>
              <a:t>play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their</a:t>
            </a:r>
            <a:r>
              <a:rPr lang="en-US" sz="1100" spc="223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(possibly stochastic) </a:t>
            </a:r>
            <a:r>
              <a:rPr lang="en-US" sz="1100" spc="-44" dirty="0">
                <a:latin typeface="Trebuchet MS"/>
                <a:cs typeface="Trebuchet MS"/>
              </a:rPr>
              <a:t>policies</a:t>
            </a:r>
            <a:r>
              <a:rPr lang="en-US" sz="1100" spc="236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246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large</a:t>
            </a:r>
            <a:r>
              <a:rPr lang="en-US" sz="1100" spc="216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number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233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times,</a:t>
            </a:r>
            <a:r>
              <a:rPr lang="en-US" sz="1100" spc="216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what </a:t>
            </a:r>
            <a:r>
              <a:rPr lang="en-US" sz="1100" spc="-47" dirty="0">
                <a:latin typeface="Trebuchet MS"/>
                <a:cs typeface="Trebuchet MS"/>
              </a:rPr>
              <a:t>would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be </a:t>
            </a:r>
            <a:r>
              <a:rPr lang="en-US" sz="1100" spc="-51" dirty="0">
                <a:latin typeface="Trebuchet MS"/>
                <a:cs typeface="Trebuchet MS"/>
              </a:rPr>
              <a:t> the average </a:t>
            </a:r>
            <a:r>
              <a:rPr lang="en-US" sz="1100" spc="-20" dirty="0">
                <a:latin typeface="Trebuchet MS"/>
                <a:cs typeface="Trebuchet MS"/>
              </a:rPr>
              <a:t>utility?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Remember, since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37" dirty="0">
                <a:latin typeface="Trebuchet MS"/>
                <a:cs typeface="Trebuchet MS"/>
              </a:rPr>
              <a:t>working </a:t>
            </a:r>
            <a:r>
              <a:rPr lang="en-US" sz="1100" spc="-40" dirty="0">
                <a:latin typeface="Trebuchet MS"/>
                <a:cs typeface="Trebuchet MS"/>
              </a:rPr>
              <a:t>with </a:t>
            </a:r>
            <a:r>
              <a:rPr lang="en-US" sz="1100" spc="-37" dirty="0">
                <a:latin typeface="Trebuchet MS"/>
                <a:cs typeface="Trebuchet MS"/>
              </a:rPr>
              <a:t>zero-sum </a:t>
            </a:r>
            <a:r>
              <a:rPr lang="en-US" sz="1100" spc="-44" dirty="0">
                <a:latin typeface="Trebuchet MS"/>
                <a:cs typeface="Trebuchet MS"/>
              </a:rPr>
              <a:t>games,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opponent’s </a:t>
            </a:r>
            <a:r>
              <a:rPr lang="en-US" sz="1100" spc="-44" dirty="0">
                <a:latin typeface="Trebuchet MS"/>
                <a:cs typeface="Trebuchet MS"/>
              </a:rPr>
              <a:t>utility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negative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agent’s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61" dirty="0">
                <a:latin typeface="Trebuchet MS"/>
                <a:cs typeface="Trebuchet MS"/>
              </a:rPr>
              <a:t>utility.</a:t>
            </a:r>
            <a:endParaRPr lang="en-US" sz="1100" dirty="0">
              <a:latin typeface="Trebuchet MS"/>
              <a:cs typeface="Trebuchet MS"/>
            </a:endParaRPr>
          </a:p>
          <a:p>
            <a:pPr marL="199562" marR="47963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99990" algn="l"/>
              </a:tabLst>
            </a:pPr>
            <a:r>
              <a:rPr lang="en-US" sz="1100" spc="-40" dirty="0">
                <a:latin typeface="Trebuchet MS"/>
                <a:cs typeface="Trebuchet MS"/>
              </a:rPr>
              <a:t>Given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74" dirty="0">
                <a:latin typeface="Trebuchet MS"/>
                <a:cs typeface="Trebuchet MS"/>
              </a:rPr>
              <a:t>tree,</a:t>
            </a:r>
            <a:r>
              <a:rPr lang="en-US" sz="1100" spc="-71" dirty="0">
                <a:latin typeface="Trebuchet MS"/>
                <a:cs typeface="Trebuchet MS"/>
              </a:rPr>
              <a:t> </a:t>
            </a:r>
            <a:r>
              <a:rPr lang="en-US" sz="1100" spc="-94" dirty="0">
                <a:latin typeface="Trebuchet MS"/>
                <a:cs typeface="Trebuchet MS"/>
              </a:rPr>
              <a:t>we</a:t>
            </a:r>
            <a:r>
              <a:rPr lang="en-US" sz="1100" spc="-91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can </a:t>
            </a:r>
            <a:r>
              <a:rPr lang="en-US" sz="1100" spc="-47" dirty="0">
                <a:latin typeface="Trebuchet MS"/>
                <a:cs typeface="Trebuchet MS"/>
              </a:rPr>
              <a:t>recursively</a:t>
            </a:r>
            <a:r>
              <a:rPr lang="en-US" sz="1100" spc="-44" dirty="0">
                <a:latin typeface="Trebuchet MS"/>
                <a:cs typeface="Trebuchet MS"/>
              </a:rPr>
              <a:t> compute</a:t>
            </a:r>
            <a:r>
              <a:rPr lang="en-US" sz="1100" spc="-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223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(expected</a:t>
            </a:r>
            <a:r>
              <a:rPr lang="en-US" sz="1100" spc="229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utility)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233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each</a:t>
            </a:r>
            <a:r>
              <a:rPr lang="en-US" sz="1100" spc="216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node </a:t>
            </a:r>
            <a:r>
              <a:rPr lang="en-US" sz="1100" spc="-34" dirty="0">
                <a:latin typeface="Trebuchet MS"/>
                <a:cs typeface="Trebuchet MS"/>
              </a:rPr>
              <a:t>in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226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tree.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dirty="0">
                <a:latin typeface="Trebuchet MS"/>
                <a:cs typeface="Trebuchet MS"/>
              </a:rPr>
              <a:t>The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a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node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54" dirty="0">
                <a:latin typeface="Trebuchet MS"/>
                <a:cs typeface="Trebuchet MS"/>
              </a:rPr>
              <a:t>weighted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average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values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children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64" dirty="0">
                <a:latin typeface="Trebuchet MS"/>
                <a:cs typeface="Trebuchet MS"/>
              </a:rPr>
              <a:t>where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weights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74" dirty="0">
                <a:latin typeface="Trebuchet MS"/>
                <a:cs typeface="Trebuchet MS"/>
              </a:rPr>
              <a:t>are</a:t>
            </a:r>
            <a:r>
              <a:rPr lang="en-US" sz="1100" spc="61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given</a:t>
            </a:r>
            <a:r>
              <a:rPr lang="en-US" sz="1100" spc="5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by </a:t>
            </a:r>
            <a:r>
              <a:rPr lang="en-US" sz="1100" spc="-31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probabilities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of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taking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various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actions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given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by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policy</a:t>
            </a:r>
            <a:r>
              <a:rPr lang="en-US" sz="1100" spc="44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node.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3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0997" marR="46250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spc="-3" dirty="0">
                <a:latin typeface="Trebuchet MS"/>
                <a:cs typeface="Trebuchet MS"/>
              </a:rPr>
              <a:t>More </a:t>
            </a:r>
            <a:r>
              <a:rPr lang="en-US" sz="1100" spc="-64" dirty="0">
                <a:latin typeface="Trebuchet MS"/>
                <a:cs typeface="Trebuchet MS"/>
              </a:rPr>
              <a:t>generally,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37" dirty="0">
                <a:latin typeface="Trebuchet MS"/>
                <a:cs typeface="Trebuchet MS"/>
              </a:rPr>
              <a:t>can </a:t>
            </a:r>
            <a:r>
              <a:rPr lang="en-US" sz="1100" spc="-57" dirty="0">
                <a:latin typeface="Trebuchet MS"/>
                <a:cs typeface="Trebuchet MS"/>
              </a:rPr>
              <a:t>write </a:t>
            </a:r>
            <a:r>
              <a:rPr lang="en-US" sz="1100" spc="-44" dirty="0">
                <a:latin typeface="Trebuchet MS"/>
                <a:cs typeface="Trebuchet MS"/>
              </a:rPr>
              <a:t>down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57" dirty="0">
                <a:latin typeface="Trebuchet MS"/>
                <a:cs typeface="Trebuchet MS"/>
              </a:rPr>
              <a:t>recurrence for </a:t>
            </a:r>
            <a:r>
              <a:rPr lang="en-US" sz="1100" i="1" spc="3" dirty="0" err="1">
                <a:latin typeface="Calibri"/>
                <a:cs typeface="Calibri"/>
              </a:rPr>
              <a:t>V</a:t>
            </a:r>
            <a:r>
              <a:rPr lang="en-US" sz="1200" spc="5" baseline="-12077" dirty="0" err="1">
                <a:latin typeface="Trebuchet MS"/>
                <a:cs typeface="Trebuchet MS"/>
              </a:rPr>
              <a:t>eval</a:t>
            </a:r>
            <a:r>
              <a:rPr lang="en-US" sz="1100" spc="3" dirty="0">
                <a:latin typeface="Trebuchet MS"/>
                <a:cs typeface="Trebuchet MS"/>
              </a:rPr>
              <a:t>(</a:t>
            </a:r>
            <a:r>
              <a:rPr lang="en-US" sz="1100" i="1" spc="3" dirty="0">
                <a:latin typeface="Calibri"/>
                <a:cs typeface="Calibri"/>
              </a:rPr>
              <a:t>s</a:t>
            </a:r>
            <a:r>
              <a:rPr lang="en-US" sz="1100" spc="3" dirty="0">
                <a:latin typeface="Trebuchet MS"/>
                <a:cs typeface="Trebuchet MS"/>
              </a:rPr>
              <a:t>), </a:t>
            </a:r>
            <a:r>
              <a:rPr lang="en-US" sz="1100" spc="-37" dirty="0">
                <a:latin typeface="Trebuchet MS"/>
                <a:cs typeface="Trebuchet MS"/>
              </a:rPr>
              <a:t>which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b="1" spc="-27" dirty="0">
                <a:latin typeface="Trebuchet MS"/>
                <a:cs typeface="Trebuchet MS"/>
              </a:rPr>
              <a:t>value </a:t>
            </a:r>
            <a:r>
              <a:rPr lang="en-US" sz="1100" spc="-47" dirty="0">
                <a:latin typeface="Trebuchet MS"/>
                <a:cs typeface="Trebuchet MS"/>
              </a:rPr>
              <a:t>(expected </a:t>
            </a:r>
            <a:r>
              <a:rPr lang="en-US" sz="1100" spc="-34" dirty="0">
                <a:latin typeface="Trebuchet MS"/>
                <a:cs typeface="Trebuchet MS"/>
              </a:rPr>
              <a:t>utility)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game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at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state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dirty="0">
                <a:latin typeface="Calibri"/>
                <a:cs typeface="Calibri"/>
              </a:rPr>
              <a:t>s</a:t>
            </a:r>
            <a:r>
              <a:rPr lang="en-US" sz="1100" dirty="0">
                <a:latin typeface="Trebuchet MS"/>
                <a:cs typeface="Trebuchet MS"/>
              </a:rPr>
              <a:t>.</a:t>
            </a:r>
          </a:p>
          <a:p>
            <a:pPr marL="190997" marR="45822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spc="-30" dirty="0">
                <a:latin typeface="Trebuchet MS"/>
                <a:cs typeface="Trebuchet MS"/>
              </a:rPr>
              <a:t>There </a:t>
            </a:r>
            <a:r>
              <a:rPr lang="en-US" sz="1100" spc="-74" dirty="0">
                <a:latin typeface="Trebuchet MS"/>
                <a:cs typeface="Trebuchet MS"/>
              </a:rPr>
              <a:t>are </a:t>
            </a:r>
            <a:r>
              <a:rPr lang="en-US" sz="1100" spc="-61" dirty="0">
                <a:latin typeface="Trebuchet MS"/>
                <a:cs typeface="Trebuchet MS"/>
              </a:rPr>
              <a:t>three </a:t>
            </a:r>
            <a:r>
              <a:rPr lang="en-US" sz="1100" spc="-54" dirty="0">
                <a:latin typeface="Trebuchet MS"/>
                <a:cs typeface="Trebuchet MS"/>
              </a:rPr>
              <a:t>cases: </a:t>
            </a:r>
            <a:r>
              <a:rPr lang="en-US" sz="1100" spc="-30" dirty="0">
                <a:latin typeface="Trebuchet MS"/>
                <a:cs typeface="Trebuchet MS"/>
              </a:rPr>
              <a:t>If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over </a:t>
            </a:r>
            <a:r>
              <a:rPr lang="en-US" sz="1100" spc="10" dirty="0">
                <a:latin typeface="Trebuchet MS"/>
                <a:cs typeface="Trebuchet MS"/>
              </a:rPr>
              <a:t>(</a:t>
            </a:r>
            <a:r>
              <a:rPr lang="en-US" sz="1100" spc="10" dirty="0" err="1">
                <a:latin typeface="Trebuchet MS"/>
                <a:cs typeface="Trebuchet MS"/>
              </a:rPr>
              <a:t>IsEnd</a:t>
            </a:r>
            <a:r>
              <a:rPr lang="en-US" sz="1100" spc="10" dirty="0">
                <a:latin typeface="Trebuchet MS"/>
                <a:cs typeface="Trebuchet MS"/>
              </a:rPr>
              <a:t>(</a:t>
            </a:r>
            <a:r>
              <a:rPr lang="en-US" sz="1100" i="1" spc="10" dirty="0">
                <a:latin typeface="Calibri"/>
                <a:cs typeface="Calibri"/>
              </a:rPr>
              <a:t>s</a:t>
            </a:r>
            <a:r>
              <a:rPr lang="en-US" sz="1100" spc="10" dirty="0">
                <a:latin typeface="Trebuchet MS"/>
                <a:cs typeface="Trebuchet MS"/>
              </a:rPr>
              <a:t>)), </a:t>
            </a:r>
            <a:r>
              <a:rPr lang="en-US" sz="1100" spc="-44" dirty="0">
                <a:latin typeface="Trebuchet MS"/>
                <a:cs typeface="Trebuchet MS"/>
              </a:rPr>
              <a:t>then </a:t>
            </a:r>
            <a:r>
              <a:rPr lang="en-US" sz="1100" spc="-51" dirty="0">
                <a:latin typeface="Trebuchet MS"/>
                <a:cs typeface="Trebuchet MS"/>
              </a:rPr>
              <a:t>the value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44" dirty="0">
                <a:latin typeface="Trebuchet MS"/>
                <a:cs typeface="Trebuchet MS"/>
              </a:rPr>
              <a:t>just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utility </a:t>
            </a:r>
            <a:r>
              <a:rPr lang="en-US" sz="1100" spc="-13" dirty="0">
                <a:latin typeface="Trebuchet MS"/>
                <a:cs typeface="Trebuchet MS"/>
              </a:rPr>
              <a:t>Utility(</a:t>
            </a:r>
            <a:r>
              <a:rPr lang="en-US" sz="1100" i="1" spc="-13" dirty="0">
                <a:latin typeface="Calibri"/>
                <a:cs typeface="Calibri"/>
              </a:rPr>
              <a:t>s</a:t>
            </a:r>
            <a:r>
              <a:rPr lang="en-US" sz="1100" spc="-13" dirty="0">
                <a:latin typeface="Trebuchet MS"/>
                <a:cs typeface="Trebuchet MS"/>
              </a:rPr>
              <a:t>). </a:t>
            </a:r>
            <a:r>
              <a:rPr lang="en-US" sz="1100" spc="-30" dirty="0">
                <a:latin typeface="Trebuchet MS"/>
                <a:cs typeface="Trebuchet MS"/>
              </a:rPr>
              <a:t>If </a:t>
            </a:r>
            <a:r>
              <a:rPr lang="en-US" sz="1100" spc="-47" dirty="0">
                <a:latin typeface="Trebuchet MS"/>
                <a:cs typeface="Trebuchet MS"/>
              </a:rPr>
              <a:t>it’s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agent’s turn, then </a:t>
            </a:r>
            <a:r>
              <a:rPr lang="en-US" sz="1100" spc="-94" dirty="0">
                <a:latin typeface="Trebuchet MS"/>
                <a:cs typeface="Trebuchet MS"/>
              </a:rPr>
              <a:t>we </a:t>
            </a:r>
            <a:r>
              <a:rPr lang="en-US" sz="1100" spc="-40" dirty="0">
                <a:latin typeface="Trebuchet MS"/>
                <a:cs typeface="Trebuchet MS"/>
              </a:rPr>
              <a:t>compute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expectation </a:t>
            </a:r>
            <a:r>
              <a:rPr lang="en-US" sz="1100" spc="-51" dirty="0">
                <a:latin typeface="Trebuchet MS"/>
                <a:cs typeface="Trebuchet MS"/>
              </a:rPr>
              <a:t>over </a:t>
            </a:r>
            <a:r>
              <a:rPr lang="en-US" sz="1100" spc="-54" dirty="0">
                <a:latin typeface="Trebuchet MS"/>
                <a:cs typeface="Trebuchet MS"/>
              </a:rPr>
              <a:t>the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successor </a:t>
            </a:r>
            <a:r>
              <a:rPr lang="en-US" sz="1100" spc="-37" dirty="0">
                <a:latin typeface="Trebuchet MS"/>
                <a:cs typeface="Trebuchet MS"/>
              </a:rPr>
              <a:t>resulting </a:t>
            </a:r>
            <a:r>
              <a:rPr lang="en-US" sz="1100" spc="-40" dirty="0">
                <a:latin typeface="Trebuchet MS"/>
                <a:cs typeface="Trebuchet MS"/>
              </a:rPr>
              <a:t>from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agent </a:t>
            </a:r>
            <a:r>
              <a:rPr lang="en-US" sz="1100" spc="-34" dirty="0">
                <a:latin typeface="Trebuchet MS"/>
                <a:cs typeface="Trebuchet MS"/>
              </a:rPr>
              <a:t> </a:t>
            </a:r>
            <a:r>
              <a:rPr lang="en-US" sz="1100" spc="-24" dirty="0">
                <a:latin typeface="Trebuchet MS"/>
                <a:cs typeface="Trebuchet MS"/>
              </a:rPr>
              <a:t>choosing </a:t>
            </a:r>
            <a:r>
              <a:rPr lang="en-US" sz="1100" spc="-30" dirty="0">
                <a:latin typeface="Trebuchet MS"/>
                <a:cs typeface="Trebuchet MS"/>
              </a:rPr>
              <a:t>an </a:t>
            </a:r>
            <a:r>
              <a:rPr lang="en-US" sz="1100" spc="-37" dirty="0">
                <a:latin typeface="Trebuchet MS"/>
                <a:cs typeface="Trebuchet MS"/>
              </a:rPr>
              <a:t>action according </a:t>
            </a:r>
            <a:r>
              <a:rPr lang="en-US" sz="1100" spc="-30" dirty="0">
                <a:latin typeface="Trebuchet MS"/>
                <a:cs typeface="Trebuchet MS"/>
              </a:rPr>
              <a:t>to </a:t>
            </a:r>
            <a:r>
              <a:rPr lang="en-US" sz="1100" i="1" spc="17" dirty="0">
                <a:latin typeface="Calibri"/>
                <a:cs typeface="Calibri"/>
              </a:rPr>
              <a:t>π</a:t>
            </a:r>
            <a:r>
              <a:rPr lang="en-US" sz="1200" spc="25" baseline="-12077" dirty="0">
                <a:latin typeface="Trebuchet MS"/>
                <a:cs typeface="Trebuchet MS"/>
              </a:rPr>
              <a:t>agent</a:t>
            </a:r>
            <a:r>
              <a:rPr lang="en-US" sz="1100" spc="17" dirty="0">
                <a:latin typeface="Trebuchet MS"/>
                <a:cs typeface="Trebuchet MS"/>
              </a:rPr>
              <a:t>(</a:t>
            </a:r>
            <a:r>
              <a:rPr lang="en-US" sz="1100" i="1" spc="17" dirty="0">
                <a:latin typeface="Calibri"/>
                <a:cs typeface="Calibri"/>
              </a:rPr>
              <a:t>s, </a:t>
            </a:r>
            <a:r>
              <a:rPr lang="en-US" sz="1100" i="1" spc="-13" dirty="0">
                <a:latin typeface="Calibri"/>
                <a:cs typeface="Calibri"/>
              </a:rPr>
              <a:t>a</a:t>
            </a:r>
            <a:r>
              <a:rPr lang="en-US" sz="1100" spc="-13" dirty="0">
                <a:latin typeface="Trebuchet MS"/>
                <a:cs typeface="Trebuchet MS"/>
              </a:rPr>
              <a:t>). </a:t>
            </a:r>
            <a:r>
              <a:rPr lang="en-US" sz="1100" spc="-30" dirty="0">
                <a:latin typeface="Trebuchet MS"/>
                <a:cs typeface="Trebuchet MS"/>
              </a:rPr>
              <a:t>If </a:t>
            </a:r>
            <a:r>
              <a:rPr lang="en-US" sz="1100" spc="-47" dirty="0">
                <a:latin typeface="Trebuchet MS"/>
                <a:cs typeface="Trebuchet MS"/>
              </a:rPr>
              <a:t>it’s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opponent’s </a:t>
            </a:r>
            <a:r>
              <a:rPr lang="en-US" sz="1100" spc="-44" dirty="0">
                <a:latin typeface="Trebuchet MS"/>
                <a:cs typeface="Trebuchet MS"/>
              </a:rPr>
              <a:t>turn,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40" dirty="0">
                <a:latin typeface="Trebuchet MS"/>
                <a:cs typeface="Trebuchet MS"/>
              </a:rPr>
              <a:t>compute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expectation </a:t>
            </a:r>
            <a:r>
              <a:rPr lang="en-US" sz="1100" spc="-40" dirty="0">
                <a:latin typeface="Trebuchet MS"/>
                <a:cs typeface="Trebuchet MS"/>
              </a:rPr>
              <a:t>with </a:t>
            </a:r>
            <a:r>
              <a:rPr lang="en-US" sz="1100" spc="-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respect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to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i="1" dirty="0">
                <a:latin typeface="Calibri"/>
                <a:cs typeface="Calibri"/>
              </a:rPr>
              <a:t>π</a:t>
            </a:r>
            <a:r>
              <a:rPr lang="en-US" sz="1200" baseline="-12077" dirty="0" err="1">
                <a:latin typeface="Trebuchet MS"/>
                <a:cs typeface="Trebuchet MS"/>
              </a:rPr>
              <a:t>opp</a:t>
            </a:r>
            <a:r>
              <a:rPr lang="en-US" sz="1200" spc="278" baseline="-12077" dirty="0">
                <a:latin typeface="Trebuchet MS"/>
                <a:cs typeface="Trebuchet MS"/>
              </a:rPr>
              <a:t> </a:t>
            </a:r>
            <a:r>
              <a:rPr lang="en-US" sz="1100" spc="-47" dirty="0">
                <a:latin typeface="Trebuchet MS"/>
                <a:cs typeface="Trebuchet MS"/>
              </a:rPr>
              <a:t>instead.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1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0997" marR="46250" indent="-140036" algn="just">
              <a:lnSpc>
                <a:spcPct val="102000"/>
              </a:lnSpc>
              <a:spcBef>
                <a:spcPts val="61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dirty="0">
                <a:latin typeface="Trebuchet MS"/>
                <a:cs typeface="Trebuchet MS"/>
              </a:rPr>
              <a:t>The </a:t>
            </a:r>
            <a:r>
              <a:rPr lang="en-US" sz="1100" spc="-57" dirty="0">
                <a:latin typeface="Trebuchet MS"/>
                <a:cs typeface="Trebuchet MS"/>
              </a:rPr>
              <a:t>recurrence for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7" dirty="0" err="1">
                <a:latin typeface="Trebuchet MS"/>
                <a:cs typeface="Trebuchet MS"/>
              </a:rPr>
              <a:t>expectimax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i="1" spc="-13" dirty="0" err="1">
                <a:latin typeface="Calibri"/>
                <a:cs typeface="Calibri"/>
              </a:rPr>
              <a:t>V</a:t>
            </a:r>
            <a:r>
              <a:rPr lang="en-US" sz="1200" spc="-20" baseline="-12077" dirty="0" err="1">
                <a:latin typeface="Trebuchet MS"/>
                <a:cs typeface="Trebuchet MS"/>
              </a:rPr>
              <a:t>exptmax</a:t>
            </a:r>
            <a:r>
              <a:rPr lang="en-US" sz="1200" spc="-15" baseline="-1207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47" dirty="0">
                <a:latin typeface="Trebuchet MS"/>
                <a:cs typeface="Trebuchet MS"/>
              </a:rPr>
              <a:t>exactly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4" dirty="0">
                <a:latin typeface="Trebuchet MS"/>
                <a:cs typeface="Trebuchet MS"/>
              </a:rPr>
              <a:t>same </a:t>
            </a:r>
            <a:r>
              <a:rPr lang="en-US" sz="1100" spc="-27" dirty="0">
                <a:latin typeface="Trebuchet MS"/>
                <a:cs typeface="Trebuchet MS"/>
              </a:rPr>
              <a:t>as </a:t>
            </a:r>
            <a:r>
              <a:rPr lang="en-US" sz="1100" spc="-51" dirty="0">
                <a:latin typeface="Trebuchet MS"/>
                <a:cs typeface="Trebuchet MS"/>
              </a:rPr>
              <a:t>the one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40" dirty="0">
                <a:latin typeface="Trebuchet MS"/>
                <a:cs typeface="Trebuchet MS"/>
              </a:rPr>
              <a:t>game </a:t>
            </a:r>
            <a:r>
              <a:rPr lang="en-US" sz="1100" spc="-51" dirty="0">
                <a:latin typeface="Trebuchet MS"/>
                <a:cs typeface="Trebuchet MS"/>
              </a:rPr>
              <a:t>value </a:t>
            </a:r>
            <a:r>
              <a:rPr lang="en-US" sz="1100" i="1" spc="-20" dirty="0" err="1">
                <a:latin typeface="Calibri"/>
                <a:cs typeface="Calibri"/>
              </a:rPr>
              <a:t>V</a:t>
            </a:r>
            <a:r>
              <a:rPr lang="en-US" sz="1200" spc="-30" baseline="-12077" dirty="0" err="1">
                <a:latin typeface="Trebuchet MS"/>
                <a:cs typeface="Trebuchet MS"/>
              </a:rPr>
              <a:t>eval</a:t>
            </a:r>
            <a:r>
              <a:rPr lang="en-US" sz="1100" spc="-20" dirty="0">
                <a:latin typeface="Trebuchet MS"/>
                <a:cs typeface="Trebuchet MS"/>
              </a:rPr>
              <a:t>, </a:t>
            </a:r>
            <a:r>
              <a:rPr lang="en-US" sz="1100" spc="-17" dirty="0">
                <a:latin typeface="Trebuchet MS"/>
                <a:cs typeface="Trebuchet MS"/>
              </a:rPr>
              <a:t> </a:t>
            </a:r>
            <a:r>
              <a:rPr lang="en-US" sz="1100" spc="-57" dirty="0">
                <a:latin typeface="Trebuchet MS"/>
                <a:cs typeface="Trebuchet MS"/>
              </a:rPr>
              <a:t>except</a:t>
            </a:r>
            <a:r>
              <a:rPr lang="en-US" sz="1100" spc="-54" dirty="0">
                <a:latin typeface="Trebuchet MS"/>
                <a:cs typeface="Trebuchet MS"/>
              </a:rPr>
              <a:t> </a:t>
            </a:r>
            <a:r>
              <a:rPr lang="en-US" sz="1100" spc="-30" dirty="0">
                <a:latin typeface="Trebuchet MS"/>
                <a:cs typeface="Trebuchet MS"/>
              </a:rPr>
              <a:t>that </a:t>
            </a:r>
            <a:r>
              <a:rPr lang="en-US" sz="1100" spc="-91" dirty="0">
                <a:latin typeface="Trebuchet MS"/>
                <a:cs typeface="Trebuchet MS"/>
              </a:rPr>
              <a:t>we</a:t>
            </a:r>
            <a:r>
              <a:rPr lang="en-US" sz="1100" spc="-88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maximize </a:t>
            </a:r>
            <a:r>
              <a:rPr lang="en-US" sz="1100" spc="-51" dirty="0">
                <a:latin typeface="Trebuchet MS"/>
                <a:cs typeface="Trebuchet MS"/>
              </a:rPr>
              <a:t>over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the</a:t>
            </a:r>
            <a:r>
              <a:rPr lang="en-US" sz="1100" spc="223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agent’s </a:t>
            </a:r>
            <a:r>
              <a:rPr lang="en-US" sz="1100" spc="-34" dirty="0">
                <a:latin typeface="Trebuchet MS"/>
                <a:cs typeface="Trebuchet MS"/>
              </a:rPr>
              <a:t>actions </a:t>
            </a:r>
            <a:r>
              <a:rPr lang="en-US" sz="1100" spc="-47" dirty="0">
                <a:latin typeface="Trebuchet MS"/>
                <a:cs typeface="Trebuchet MS"/>
              </a:rPr>
              <a:t>rather </a:t>
            </a:r>
            <a:r>
              <a:rPr lang="en-US" sz="1100" spc="-30" dirty="0">
                <a:latin typeface="Trebuchet MS"/>
                <a:cs typeface="Trebuchet MS"/>
              </a:rPr>
              <a:t>than </a:t>
            </a:r>
            <a:r>
              <a:rPr lang="en-US" sz="1100" spc="-44" dirty="0">
                <a:latin typeface="Trebuchet MS"/>
                <a:cs typeface="Trebuchet MS"/>
              </a:rPr>
              <a:t>following </a:t>
            </a:r>
            <a:r>
              <a:rPr lang="en-US" sz="1100" spc="-40" dirty="0">
                <a:latin typeface="Trebuchet MS"/>
                <a:cs typeface="Trebuchet MS"/>
              </a:rPr>
              <a:t>a </a:t>
            </a:r>
            <a:r>
              <a:rPr lang="en-US" sz="1100" spc="-57" dirty="0">
                <a:latin typeface="Trebuchet MS"/>
                <a:cs typeface="Trebuchet MS"/>
              </a:rPr>
              <a:t>fixed</a:t>
            </a:r>
            <a:r>
              <a:rPr lang="en-US" sz="1100" spc="209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agent policy </a:t>
            </a:r>
            <a:r>
              <a:rPr lang="en-US" sz="1100" spc="-27" dirty="0">
                <a:latin typeface="Trebuchet MS"/>
                <a:cs typeface="Trebuchet MS"/>
              </a:rPr>
              <a:t>(which </a:t>
            </a:r>
            <a:r>
              <a:rPr lang="en-US" sz="1100" spc="-91" dirty="0">
                <a:latin typeface="Trebuchet MS"/>
                <a:cs typeface="Trebuchet MS"/>
              </a:rPr>
              <a:t>we </a:t>
            </a:r>
            <a:r>
              <a:rPr lang="en-US" sz="1100" spc="-88" dirty="0">
                <a:latin typeface="Trebuchet MS"/>
                <a:cs typeface="Trebuchet MS"/>
              </a:rPr>
              <a:t> </a:t>
            </a:r>
            <a:r>
              <a:rPr lang="en-US" sz="1100" spc="-44" dirty="0">
                <a:latin typeface="Trebuchet MS"/>
                <a:cs typeface="Trebuchet MS"/>
              </a:rPr>
              <a:t>don’t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37" dirty="0">
                <a:latin typeface="Trebuchet MS"/>
                <a:cs typeface="Trebuchet MS"/>
              </a:rPr>
              <a:t>know</a:t>
            </a:r>
            <a:r>
              <a:rPr lang="en-US" sz="1100" spc="40" dirty="0">
                <a:latin typeface="Trebuchet MS"/>
                <a:cs typeface="Trebuchet MS"/>
              </a:rPr>
              <a:t> </a:t>
            </a:r>
            <a:r>
              <a:rPr lang="en-US" sz="1100" spc="-40" dirty="0">
                <a:latin typeface="Trebuchet MS"/>
                <a:cs typeface="Trebuchet MS"/>
              </a:rPr>
              <a:t>now).</a:t>
            </a:r>
            <a:endParaRPr lang="en-US" sz="1100" dirty="0">
              <a:latin typeface="Trebuchet MS"/>
              <a:cs typeface="Trebuchet MS"/>
            </a:endParaRPr>
          </a:p>
          <a:p>
            <a:pPr marL="190997" marR="47107" indent="-140036" algn="just">
              <a:lnSpc>
                <a:spcPct val="102000"/>
              </a:lnSpc>
              <a:spcBef>
                <a:spcPts val="57"/>
              </a:spcBef>
              <a:buFont typeface="MS Gothic"/>
              <a:buChar char="•"/>
              <a:tabLst>
                <a:tab pos="191425" algn="l"/>
              </a:tabLst>
            </a:pPr>
            <a:r>
              <a:rPr lang="en-US" sz="1100" spc="-30" dirty="0">
                <a:latin typeface="Trebuchet MS"/>
                <a:cs typeface="Trebuchet MS"/>
              </a:rPr>
              <a:t>Where </a:t>
            </a:r>
            <a:r>
              <a:rPr lang="en-US" sz="1100" spc="-40" dirty="0">
                <a:latin typeface="Trebuchet MS"/>
                <a:cs typeface="Trebuchet MS"/>
              </a:rPr>
              <a:t>game evaluation </a:t>
            </a:r>
            <a:r>
              <a:rPr lang="en-US" sz="1100" spc="-47" dirty="0">
                <a:latin typeface="Trebuchet MS"/>
                <a:cs typeface="Trebuchet MS"/>
              </a:rPr>
              <a:t>was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analogue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37" dirty="0">
                <a:latin typeface="Trebuchet MS"/>
                <a:cs typeface="Trebuchet MS"/>
              </a:rPr>
              <a:t>policy </a:t>
            </a:r>
            <a:r>
              <a:rPr lang="en-US" sz="1100" spc="-40" dirty="0">
                <a:latin typeface="Trebuchet MS"/>
                <a:cs typeface="Trebuchet MS"/>
              </a:rPr>
              <a:t>evaluation </a:t>
            </a:r>
            <a:r>
              <a:rPr lang="en-US" sz="1100" spc="-57" dirty="0">
                <a:latin typeface="Trebuchet MS"/>
                <a:cs typeface="Trebuchet MS"/>
              </a:rPr>
              <a:t>for </a:t>
            </a:r>
            <a:r>
              <a:rPr lang="en-US" sz="1100" spc="64" dirty="0">
                <a:latin typeface="Trebuchet MS"/>
                <a:cs typeface="Trebuchet MS"/>
              </a:rPr>
              <a:t>MDPs, </a:t>
            </a:r>
            <a:r>
              <a:rPr lang="en-US" sz="1100" spc="-47" dirty="0" err="1">
                <a:latin typeface="Trebuchet MS"/>
                <a:cs typeface="Trebuchet MS"/>
              </a:rPr>
              <a:t>expectimax</a:t>
            </a:r>
            <a:r>
              <a:rPr lang="en-US" sz="1100" spc="-47" dirty="0">
                <a:latin typeface="Trebuchet MS"/>
                <a:cs typeface="Trebuchet MS"/>
              </a:rPr>
              <a:t> </a:t>
            </a:r>
            <a:r>
              <a:rPr lang="en-US" sz="1100" spc="-34" dirty="0">
                <a:latin typeface="Trebuchet MS"/>
                <a:cs typeface="Trebuchet MS"/>
              </a:rPr>
              <a:t>is </a:t>
            </a:r>
            <a:r>
              <a:rPr lang="en-US" sz="1100" spc="-51" dirty="0">
                <a:latin typeface="Trebuchet MS"/>
                <a:cs typeface="Trebuchet MS"/>
              </a:rPr>
              <a:t>the </a:t>
            </a:r>
            <a:r>
              <a:rPr lang="en-US" sz="1100" spc="-37" dirty="0">
                <a:latin typeface="Trebuchet MS"/>
                <a:cs typeface="Trebuchet MS"/>
              </a:rPr>
              <a:t>analogue </a:t>
            </a:r>
            <a:r>
              <a:rPr lang="en-US" sz="1100" spc="-47" dirty="0">
                <a:latin typeface="Trebuchet MS"/>
                <a:cs typeface="Trebuchet MS"/>
              </a:rPr>
              <a:t>of </a:t>
            </a:r>
            <a:r>
              <a:rPr lang="en-US" sz="1100" spc="-44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value</a:t>
            </a:r>
            <a:r>
              <a:rPr lang="en-US" sz="1100" spc="37" dirty="0">
                <a:latin typeface="Trebuchet MS"/>
                <a:cs typeface="Trebuchet MS"/>
              </a:rPr>
              <a:t> </a:t>
            </a:r>
            <a:r>
              <a:rPr lang="en-US" sz="1100" spc="-51" dirty="0">
                <a:latin typeface="Trebuchet MS"/>
                <a:cs typeface="Trebuchet MS"/>
              </a:rPr>
              <a:t>iteration.</a:t>
            </a:r>
            <a:endParaRPr lang="en-US" sz="1100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9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949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49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264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6795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888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302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20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021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52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027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53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966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2.jp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jpg"/><Relationship Id="rId7" Type="http://schemas.openxmlformats.org/officeDocument/2006/relationships/image" Target="../media/image67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8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65.jp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.jp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59.png"/><Relationship Id="rId7" Type="http://schemas.openxmlformats.org/officeDocument/2006/relationships/image" Target="../media/image10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03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777000" y="1546425"/>
            <a:ext cx="7590000" cy="1751700"/>
          </a:xfrm>
          <a:prstGeom prst="rect">
            <a:avLst/>
          </a:prstGeom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dirty="0">
                <a:solidFill>
                  <a:srgbClr val="0070C0"/>
                </a:solidFill>
                <a:ea typeface="Lato Light"/>
                <a:cs typeface="Lato Light"/>
                <a:sym typeface="Lato Light"/>
              </a:rPr>
              <a:t>CS 371</a:t>
            </a:r>
            <a:br>
              <a:rPr lang="en-US" b="1" dirty="0">
                <a:solidFill>
                  <a:srgbClr val="0070C0"/>
                </a:solidFill>
                <a:ea typeface="Lato Light"/>
                <a:cs typeface="Lato Light"/>
                <a:sym typeface="Lato Light"/>
              </a:rPr>
            </a:br>
            <a:r>
              <a:rPr lang="en-US" sz="4000" b="1" dirty="0">
                <a:solidFill>
                  <a:srgbClr val="0070C0"/>
                </a:solidFill>
                <a:ea typeface="Lato Light"/>
                <a:cs typeface="Lato Light"/>
                <a:sym typeface="Lato Light"/>
              </a:rPr>
              <a:t>Artificial Intelligence</a:t>
            </a: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11700" y="35970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ym typeface="Assistant ExtraLight"/>
              </a:rPr>
              <a:t>Samyan Qayyum Wahla</a:t>
            </a:r>
          </a:p>
          <a:p>
            <a:pPr>
              <a:spcBef>
                <a:spcPts val="0"/>
              </a:spcBef>
            </a:pPr>
            <a:r>
              <a:rPr lang="en-GB" dirty="0">
                <a:sym typeface="Assistant ExtraLight"/>
              </a:rPr>
              <a:t>Fall 2023</a:t>
            </a:r>
          </a:p>
          <a:p>
            <a:pPr>
              <a:spcBef>
                <a:spcPts val="0"/>
              </a:spcBef>
            </a:pPr>
            <a:endParaRPr lang="en-GB" dirty="0">
              <a:sym typeface="Assistant ExtraLight"/>
            </a:endParaRPr>
          </a:p>
          <a:p>
            <a:pPr>
              <a:spcBef>
                <a:spcPts val="0"/>
              </a:spcBef>
            </a:pPr>
            <a:r>
              <a:rPr lang="en-GB" dirty="0">
                <a:sym typeface="Assistant ExtraLight"/>
              </a:rPr>
              <a:t>Course Credits: Stanford-CS221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ym typeface="Assistant ExtraLight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D3234-1C56-D4E2-53EA-FAEB8A0B9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213EC8-AC22-FF15-9842-5DAD5B9F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4A1F-AAB0-A01C-3692-2564909E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4BC1AE-E594-1642-1C90-F43BF02B8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209363"/>
              </p:ext>
            </p:extLst>
          </p:nvPr>
        </p:nvGraphicFramePr>
        <p:xfrm>
          <a:off x="628650" y="1370013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86B62-0832-63BC-DDB4-EF58CC6A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EFBE9-B42F-FD63-F097-B8B92208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2998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5B5F-8293-D614-AA44-70019B26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0CEE-CDD5-7EAF-F68F-276C9486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91013-5193-2ED7-AF08-32A5C790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B51EF4-ACB2-B654-101B-83F55E57FE3A}"/>
              </a:ext>
            </a:extLst>
          </p:cNvPr>
          <p:cNvGrpSpPr/>
          <p:nvPr/>
        </p:nvGrpSpPr>
        <p:grpSpPr>
          <a:xfrm>
            <a:off x="1030265" y="928730"/>
            <a:ext cx="5956634" cy="1186397"/>
            <a:chOff x="1030265" y="928730"/>
            <a:chExt cx="5956634" cy="11863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B2FAF8-4453-4A1B-5431-C3642542BC36}"/>
                </a:ext>
              </a:extLst>
            </p:cNvPr>
            <p:cNvGrpSpPr/>
            <p:nvPr/>
          </p:nvGrpSpPr>
          <p:grpSpPr>
            <a:xfrm>
              <a:off x="1030265" y="1034123"/>
              <a:ext cx="5956634" cy="1081004"/>
              <a:chOff x="1541221" y="2693642"/>
              <a:chExt cx="5553963" cy="927814"/>
            </a:xfrm>
          </p:grpSpPr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57BA8F06-0DA0-5106-F171-85DD38158162}"/>
                  </a:ext>
                </a:extLst>
              </p:cNvPr>
              <p:cNvSpPr txBox="1"/>
              <p:nvPr/>
            </p:nvSpPr>
            <p:spPr>
              <a:xfrm>
                <a:off x="1691211" y="3034458"/>
                <a:ext cx="5280230" cy="528249"/>
              </a:xfrm>
              <a:prstGeom prst="rect">
                <a:avLst/>
              </a:prstGeom>
            </p:spPr>
            <p:txBody>
              <a:bodyPr vert="horz" wrap="square" lIns="0" tIns="8996" rIns="0" bIns="0" rtlCol="0">
                <a:spAutoFit/>
              </a:bodyPr>
              <a:lstStyle/>
              <a:p>
                <a:pPr marL="32125" marR="27948" algn="just">
                  <a:lnSpc>
                    <a:spcPct val="150000"/>
                  </a:lnSpc>
                  <a:spcBef>
                    <a:spcPts val="46"/>
                  </a:spcBef>
                  <a:tabLst>
                    <a:tab pos="2720315" algn="l"/>
                    <a:tab pos="3524395" algn="l"/>
                  </a:tabLst>
                </a:pPr>
                <a:r>
                  <a:rPr lang="en-US" sz="1400" spc="-81" dirty="0">
                    <a:latin typeface="Arial"/>
                    <a:cs typeface="Arial"/>
                  </a:rPr>
                  <a:t>Each node is a decision point for a player.</a:t>
                </a:r>
              </a:p>
              <a:p>
                <a:pPr marL="32125" marR="27948" algn="just">
                  <a:lnSpc>
                    <a:spcPct val="150000"/>
                  </a:lnSpc>
                  <a:spcBef>
                    <a:spcPts val="46"/>
                  </a:spcBef>
                  <a:tabLst>
                    <a:tab pos="2720315" algn="l"/>
                    <a:tab pos="3524395" algn="l"/>
                  </a:tabLst>
                </a:pPr>
                <a:r>
                  <a:rPr lang="en-US" sz="1400" spc="-81" dirty="0">
                    <a:latin typeface="Arial"/>
                    <a:cs typeface="Arial"/>
                  </a:rPr>
                  <a:t>Each root-to-leaf path is a possible outcome of the game.</a:t>
                </a:r>
              </a:p>
            </p:txBody>
          </p:sp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3B158EA5-DEF3-C6EB-0315-82A8F09026A1}"/>
                  </a:ext>
                </a:extLst>
              </p:cNvPr>
              <p:cNvSpPr/>
              <p:nvPr/>
            </p:nvSpPr>
            <p:spPr>
              <a:xfrm>
                <a:off x="1541221" y="2836820"/>
                <a:ext cx="5553963" cy="784636"/>
              </a:xfrm>
              <a:custGeom>
                <a:avLst/>
                <a:gdLst/>
                <a:ahLst/>
                <a:cxnLst/>
                <a:rect l="l" t="t" r="r" b="b"/>
                <a:pathLst>
                  <a:path w="5860415" h="2901315">
                    <a:moveTo>
                      <a:pt x="0" y="0"/>
                    </a:moveTo>
                    <a:lnTo>
                      <a:pt x="0" y="2900926"/>
                    </a:lnTo>
                    <a:lnTo>
                      <a:pt x="5860344" y="2900926"/>
                    </a:lnTo>
                    <a:lnTo>
                      <a:pt x="586034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911"/>
              </a:p>
            </p:txBody>
          </p:sp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DC065102-D6D7-AFDA-3C55-A8ABCA2E3069}"/>
                  </a:ext>
                </a:extLst>
              </p:cNvPr>
              <p:cNvSpPr/>
              <p:nvPr/>
            </p:nvSpPr>
            <p:spPr>
              <a:xfrm>
                <a:off x="2012692" y="2693642"/>
                <a:ext cx="1625164" cy="200748"/>
              </a:xfrm>
              <a:custGeom>
                <a:avLst/>
                <a:gdLst/>
                <a:ahLst/>
                <a:cxnLst/>
                <a:rect l="l" t="t" r="r" b="b"/>
                <a:pathLst>
                  <a:path w="4683125" h="629919">
                    <a:moveTo>
                      <a:pt x="4682952" y="0"/>
                    </a:moveTo>
                    <a:lnTo>
                      <a:pt x="0" y="0"/>
                    </a:lnTo>
                    <a:lnTo>
                      <a:pt x="0" y="629417"/>
                    </a:lnTo>
                    <a:lnTo>
                      <a:pt x="4682952" y="629417"/>
                    </a:lnTo>
                    <a:lnTo>
                      <a:pt x="46829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r>
                  <a:rPr lang="en-US" sz="1600" b="1" spc="-28" dirty="0">
                    <a:solidFill>
                      <a:srgbClr val="0000A0"/>
                    </a:solidFill>
                    <a:latin typeface="Arial"/>
                    <a:cs typeface="Arial"/>
                  </a:rPr>
                  <a:t> </a:t>
                </a:r>
                <a:r>
                  <a:rPr lang="en-US" sz="1300" b="1" spc="-28" dirty="0">
                    <a:solidFill>
                      <a:srgbClr val="0000A0"/>
                    </a:solidFill>
                    <a:latin typeface="Arial"/>
                    <a:cs typeface="Arial"/>
                  </a:rPr>
                  <a:t>Key Idea: Game Tree</a:t>
                </a:r>
                <a:endParaRPr lang="en-US" sz="1300" b="1" dirty="0"/>
              </a:p>
            </p:txBody>
          </p:sp>
        </p:grpSp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0E505DAE-B2D9-A2E3-C8DD-01F5898BEA7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516" y="928730"/>
              <a:ext cx="417346" cy="39708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AE593-97FE-A1A6-F224-EEF4F204A36B}"/>
              </a:ext>
            </a:extLst>
          </p:cNvPr>
          <p:cNvGrpSpPr/>
          <p:nvPr/>
        </p:nvGrpSpPr>
        <p:grpSpPr>
          <a:xfrm>
            <a:off x="2363031" y="2258488"/>
            <a:ext cx="4422305" cy="2098684"/>
            <a:chOff x="2363031" y="2258488"/>
            <a:chExt cx="4422305" cy="2098684"/>
          </a:xfrm>
        </p:grpSpPr>
        <p:grpSp>
          <p:nvGrpSpPr>
            <p:cNvPr id="13" name="object 8">
              <a:extLst>
                <a:ext uri="{FF2B5EF4-FFF2-40B4-BE49-F238E27FC236}">
                  <a16:creationId xmlns:a16="http://schemas.microsoft.com/office/drawing/2014/main" id="{B808C90C-2F18-0C0D-31F6-3D744A201C9E}"/>
                </a:ext>
              </a:extLst>
            </p:cNvPr>
            <p:cNvGrpSpPr/>
            <p:nvPr/>
          </p:nvGrpSpPr>
          <p:grpSpPr>
            <a:xfrm>
              <a:off x="2608341" y="2258488"/>
              <a:ext cx="3973472" cy="1790161"/>
              <a:chOff x="2168451" y="3348696"/>
              <a:chExt cx="5891530" cy="2654300"/>
            </a:xfrm>
          </p:grpSpPr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5B485BE3-67E7-841F-9A57-632E1D8D0003}"/>
                  </a:ext>
                </a:extLst>
              </p:cNvPr>
              <p:cNvSpPr/>
              <p:nvPr/>
            </p:nvSpPr>
            <p:spPr>
              <a:xfrm>
                <a:off x="2219235" y="3351875"/>
                <a:ext cx="3101975" cy="2548890"/>
              </a:xfrm>
              <a:custGeom>
                <a:avLst/>
                <a:gdLst/>
                <a:ahLst/>
                <a:cxnLst/>
                <a:rect l="l" t="t" r="r" b="b"/>
                <a:pathLst>
                  <a:path w="3101975" h="2548890">
                    <a:moveTo>
                      <a:pt x="3101700" y="190732"/>
                    </a:moveTo>
                    <a:lnTo>
                      <a:pt x="3087179" y="117742"/>
                    </a:lnTo>
                    <a:lnTo>
                      <a:pt x="3045833" y="55867"/>
                    </a:lnTo>
                    <a:lnTo>
                      <a:pt x="2983957" y="14520"/>
                    </a:lnTo>
                    <a:lnTo>
                      <a:pt x="2910967" y="0"/>
                    </a:lnTo>
                    <a:lnTo>
                      <a:pt x="2873583" y="3699"/>
                    </a:lnTo>
                    <a:lnTo>
                      <a:pt x="2805150" y="32048"/>
                    </a:lnTo>
                    <a:lnTo>
                      <a:pt x="2752283" y="84915"/>
                    </a:lnTo>
                    <a:lnTo>
                      <a:pt x="2723934" y="153347"/>
                    </a:lnTo>
                    <a:lnTo>
                      <a:pt x="2720235" y="190732"/>
                    </a:lnTo>
                    <a:lnTo>
                      <a:pt x="2723934" y="228116"/>
                    </a:lnTo>
                    <a:lnTo>
                      <a:pt x="2752283" y="296549"/>
                    </a:lnTo>
                    <a:lnTo>
                      <a:pt x="2805150" y="349416"/>
                    </a:lnTo>
                    <a:lnTo>
                      <a:pt x="2873583" y="377765"/>
                    </a:lnTo>
                    <a:lnTo>
                      <a:pt x="2910967" y="381464"/>
                    </a:lnTo>
                    <a:lnTo>
                      <a:pt x="2948352" y="377765"/>
                    </a:lnTo>
                    <a:lnTo>
                      <a:pt x="3016784" y="349416"/>
                    </a:lnTo>
                    <a:lnTo>
                      <a:pt x="3069652" y="296549"/>
                    </a:lnTo>
                    <a:lnTo>
                      <a:pt x="3098001" y="228116"/>
                    </a:lnTo>
                    <a:lnTo>
                      <a:pt x="3101700" y="190732"/>
                    </a:lnTo>
                    <a:close/>
                  </a:path>
                  <a:path w="3101975" h="2548890">
                    <a:moveTo>
                      <a:pt x="675186" y="1544933"/>
                    </a:moveTo>
                    <a:lnTo>
                      <a:pt x="660665" y="1471943"/>
                    </a:lnTo>
                    <a:lnTo>
                      <a:pt x="619319" y="1410067"/>
                    </a:lnTo>
                    <a:lnTo>
                      <a:pt x="557443" y="1368721"/>
                    </a:lnTo>
                    <a:lnTo>
                      <a:pt x="484453" y="1354200"/>
                    </a:lnTo>
                    <a:lnTo>
                      <a:pt x="447069" y="1357899"/>
                    </a:lnTo>
                    <a:lnTo>
                      <a:pt x="378636" y="1386248"/>
                    </a:lnTo>
                    <a:lnTo>
                      <a:pt x="325769" y="1439116"/>
                    </a:lnTo>
                    <a:lnTo>
                      <a:pt x="297420" y="1507548"/>
                    </a:lnTo>
                    <a:lnTo>
                      <a:pt x="293721" y="1544933"/>
                    </a:lnTo>
                    <a:lnTo>
                      <a:pt x="297420" y="1582317"/>
                    </a:lnTo>
                    <a:lnTo>
                      <a:pt x="325769" y="1650749"/>
                    </a:lnTo>
                    <a:lnTo>
                      <a:pt x="378636" y="1703617"/>
                    </a:lnTo>
                    <a:lnTo>
                      <a:pt x="447069" y="1731966"/>
                    </a:lnTo>
                    <a:lnTo>
                      <a:pt x="484453" y="1735665"/>
                    </a:lnTo>
                    <a:lnTo>
                      <a:pt x="521838" y="1731966"/>
                    </a:lnTo>
                    <a:lnTo>
                      <a:pt x="590270" y="1703617"/>
                    </a:lnTo>
                    <a:lnTo>
                      <a:pt x="643138" y="1650749"/>
                    </a:lnTo>
                    <a:lnTo>
                      <a:pt x="671486" y="1582317"/>
                    </a:lnTo>
                    <a:lnTo>
                      <a:pt x="675186" y="1544933"/>
                    </a:lnTo>
                    <a:close/>
                  </a:path>
                  <a:path w="3101975" h="2548890">
                    <a:moveTo>
                      <a:pt x="372458" y="1776993"/>
                    </a:moveTo>
                    <a:lnTo>
                      <a:pt x="0" y="254874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5" name="object 10">
                <a:extLst>
                  <a:ext uri="{FF2B5EF4-FFF2-40B4-BE49-F238E27FC236}">
                    <a16:creationId xmlns:a16="http://schemas.microsoft.com/office/drawing/2014/main" id="{3CA054CC-D83E-21E9-E9A0-09765DD5E1F5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68451" y="5883023"/>
                <a:ext cx="83827" cy="119409"/>
              </a:xfrm>
              <a:prstGeom prst="rect">
                <a:avLst/>
              </a:prstGeom>
            </p:spPr>
          </p:pic>
          <p:sp>
            <p:nvSpPr>
              <p:cNvPr id="16" name="object 11">
                <a:extLst>
                  <a:ext uri="{FF2B5EF4-FFF2-40B4-BE49-F238E27FC236}">
                    <a16:creationId xmlns:a16="http://schemas.microsoft.com/office/drawing/2014/main" id="{2CB834A3-2EEA-67C4-FD03-9638B3AF8E82}"/>
                  </a:ext>
                </a:extLst>
              </p:cNvPr>
              <p:cNvSpPr/>
              <p:nvPr/>
            </p:nvSpPr>
            <p:spPr>
              <a:xfrm>
                <a:off x="2815687" y="5128869"/>
                <a:ext cx="372745" cy="772160"/>
              </a:xfrm>
              <a:custGeom>
                <a:avLst/>
                <a:gdLst/>
                <a:ahLst/>
                <a:cxnLst/>
                <a:rect l="l" t="t" r="r" b="b"/>
                <a:pathLst>
                  <a:path w="372744" h="772160">
                    <a:moveTo>
                      <a:pt x="0" y="0"/>
                    </a:moveTo>
                    <a:lnTo>
                      <a:pt x="372455" y="771747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7" name="object 12">
                <a:extLst>
                  <a:ext uri="{FF2B5EF4-FFF2-40B4-BE49-F238E27FC236}">
                    <a16:creationId xmlns:a16="http://schemas.microsoft.com/office/drawing/2014/main" id="{21FFA826-6349-A59A-CACC-A04A5B94B7C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55098" y="5883024"/>
                <a:ext cx="83826" cy="119409"/>
              </a:xfrm>
              <a:prstGeom prst="rect">
                <a:avLst/>
              </a:prstGeom>
            </p:spPr>
          </p:pic>
          <p:sp>
            <p:nvSpPr>
              <p:cNvPr id="18" name="object 13">
                <a:extLst>
                  <a:ext uri="{FF2B5EF4-FFF2-40B4-BE49-F238E27FC236}">
                    <a16:creationId xmlns:a16="http://schemas.microsoft.com/office/drawing/2014/main" id="{4B2E3E81-8F01-33AA-815A-3F0F93D43EDA}"/>
                  </a:ext>
                </a:extLst>
              </p:cNvPr>
              <p:cNvSpPr/>
              <p:nvPr/>
            </p:nvSpPr>
            <p:spPr>
              <a:xfrm>
                <a:off x="4752162" y="4706076"/>
                <a:ext cx="602615" cy="1191895"/>
              </a:xfrm>
              <a:custGeom>
                <a:avLst/>
                <a:gdLst/>
                <a:ahLst/>
                <a:cxnLst/>
                <a:rect l="l" t="t" r="r" b="b"/>
                <a:pathLst>
                  <a:path w="602614" h="1191895">
                    <a:moveTo>
                      <a:pt x="602362" y="190732"/>
                    </a:moveTo>
                    <a:lnTo>
                      <a:pt x="587842" y="117742"/>
                    </a:lnTo>
                    <a:lnTo>
                      <a:pt x="546495" y="55867"/>
                    </a:lnTo>
                    <a:lnTo>
                      <a:pt x="484620" y="14520"/>
                    </a:lnTo>
                    <a:lnTo>
                      <a:pt x="411630" y="0"/>
                    </a:lnTo>
                    <a:lnTo>
                      <a:pt x="374245" y="3699"/>
                    </a:lnTo>
                    <a:lnTo>
                      <a:pt x="305813" y="32048"/>
                    </a:lnTo>
                    <a:lnTo>
                      <a:pt x="252945" y="84915"/>
                    </a:lnTo>
                    <a:lnTo>
                      <a:pt x="224597" y="153347"/>
                    </a:lnTo>
                    <a:lnTo>
                      <a:pt x="220897" y="190732"/>
                    </a:lnTo>
                    <a:lnTo>
                      <a:pt x="224597" y="228116"/>
                    </a:lnTo>
                    <a:lnTo>
                      <a:pt x="252945" y="296549"/>
                    </a:lnTo>
                    <a:lnTo>
                      <a:pt x="305813" y="349416"/>
                    </a:lnTo>
                    <a:lnTo>
                      <a:pt x="374245" y="377765"/>
                    </a:lnTo>
                    <a:lnTo>
                      <a:pt x="411630" y="381464"/>
                    </a:lnTo>
                    <a:lnTo>
                      <a:pt x="449014" y="377765"/>
                    </a:lnTo>
                    <a:lnTo>
                      <a:pt x="517447" y="349416"/>
                    </a:lnTo>
                    <a:lnTo>
                      <a:pt x="570314" y="296549"/>
                    </a:lnTo>
                    <a:lnTo>
                      <a:pt x="598663" y="228116"/>
                    </a:lnTo>
                    <a:lnTo>
                      <a:pt x="602362" y="190732"/>
                    </a:lnTo>
                    <a:close/>
                  </a:path>
                  <a:path w="602614" h="1191895">
                    <a:moveTo>
                      <a:pt x="316165" y="422792"/>
                    </a:moveTo>
                    <a:lnTo>
                      <a:pt x="0" y="1191349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9" name="object 14">
                <a:extLst>
                  <a:ext uri="{FF2B5EF4-FFF2-40B4-BE49-F238E27FC236}">
                    <a16:creationId xmlns:a16="http://schemas.microsoft.com/office/drawing/2014/main" id="{6E6FC25D-0C25-A3CD-BF09-80D0CF89A62C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07311" y="5881632"/>
                <a:ext cx="78698" cy="120271"/>
              </a:xfrm>
              <a:prstGeom prst="rect">
                <a:avLst/>
              </a:prstGeom>
            </p:spPr>
          </p:pic>
          <p:sp>
            <p:nvSpPr>
              <p:cNvPr id="20" name="object 15">
                <a:extLst>
                  <a:ext uri="{FF2B5EF4-FFF2-40B4-BE49-F238E27FC236}">
                    <a16:creationId xmlns:a16="http://schemas.microsoft.com/office/drawing/2014/main" id="{7D6B2436-17F1-6131-1B43-CE6BA57A23B6}"/>
                  </a:ext>
                </a:extLst>
              </p:cNvPr>
              <p:cNvSpPr/>
              <p:nvPr/>
            </p:nvSpPr>
            <p:spPr>
              <a:xfrm>
                <a:off x="5259256" y="5128869"/>
                <a:ext cx="316230" cy="768985"/>
              </a:xfrm>
              <a:custGeom>
                <a:avLst/>
                <a:gdLst/>
                <a:ahLst/>
                <a:cxnLst/>
                <a:rect l="l" t="t" r="r" b="b"/>
                <a:pathLst>
                  <a:path w="316229" h="768985">
                    <a:moveTo>
                      <a:pt x="0" y="0"/>
                    </a:moveTo>
                    <a:lnTo>
                      <a:pt x="316164" y="768556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21" name="object 16">
                <a:extLst>
                  <a:ext uri="{FF2B5EF4-FFF2-40B4-BE49-F238E27FC236}">
                    <a16:creationId xmlns:a16="http://schemas.microsoft.com/office/drawing/2014/main" id="{C05A05DD-FAD7-9074-F690-769394BBE68A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41572" y="5881632"/>
                <a:ext cx="78698" cy="120271"/>
              </a:xfrm>
              <a:prstGeom prst="rect">
                <a:avLst/>
              </a:prstGeom>
            </p:spPr>
          </p:pic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ADC9C606-19CD-AE3F-5AF4-53AF0C858FF2}"/>
                  </a:ext>
                </a:extLst>
              </p:cNvPr>
              <p:cNvSpPr/>
              <p:nvPr/>
            </p:nvSpPr>
            <p:spPr>
              <a:xfrm>
                <a:off x="3050471" y="3672109"/>
                <a:ext cx="1847850" cy="1031240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1031239">
                    <a:moveTo>
                      <a:pt x="1847682" y="0"/>
                    </a:moveTo>
                    <a:lnTo>
                      <a:pt x="0" y="1031165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23" name="object 18">
                <a:extLst>
                  <a:ext uri="{FF2B5EF4-FFF2-40B4-BE49-F238E27FC236}">
                    <a16:creationId xmlns:a16="http://schemas.microsoft.com/office/drawing/2014/main" id="{8D19B387-CADB-3808-06EE-276F85E05A54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1663" y="4671132"/>
                <a:ext cx="118159" cy="88691"/>
              </a:xfrm>
              <a:prstGeom prst="rect">
                <a:avLst/>
              </a:prstGeom>
            </p:spPr>
          </p:pic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3A1ABC99-38BF-DB3D-8507-6CE360AED2DF}"/>
                  </a:ext>
                </a:extLst>
              </p:cNvPr>
              <p:cNvSpPr/>
              <p:nvPr/>
            </p:nvSpPr>
            <p:spPr>
              <a:xfrm>
                <a:off x="5135959" y="3774662"/>
                <a:ext cx="19050" cy="7588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758825">
                    <a:moveTo>
                      <a:pt x="0" y="0"/>
                    </a:moveTo>
                    <a:lnTo>
                      <a:pt x="18818" y="758729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25" name="object 20">
                <a:extLst>
                  <a:ext uri="{FF2B5EF4-FFF2-40B4-BE49-F238E27FC236}">
                    <a16:creationId xmlns:a16="http://schemas.microsoft.com/office/drawing/2014/main" id="{5AC7EA17-3A24-C559-8801-68706E2C5D28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18445" y="4529385"/>
                <a:ext cx="72665" cy="116681"/>
              </a:xfrm>
              <a:prstGeom prst="rect">
                <a:avLst/>
              </a:prstGeom>
            </p:spPr>
          </p:pic>
          <p:sp>
            <p:nvSpPr>
              <p:cNvPr id="26" name="object 21">
                <a:extLst>
                  <a:ext uri="{FF2B5EF4-FFF2-40B4-BE49-F238E27FC236}">
                    <a16:creationId xmlns:a16="http://schemas.microsoft.com/office/drawing/2014/main" id="{F775D79F-C0D7-A65F-7149-B35F2F576191}"/>
                  </a:ext>
                </a:extLst>
              </p:cNvPr>
              <p:cNvSpPr/>
              <p:nvPr/>
            </p:nvSpPr>
            <p:spPr>
              <a:xfrm>
                <a:off x="7101949" y="4706076"/>
                <a:ext cx="645795" cy="1193800"/>
              </a:xfrm>
              <a:custGeom>
                <a:avLst/>
                <a:gdLst/>
                <a:ahLst/>
                <a:cxnLst/>
                <a:rect l="l" t="t" r="r" b="b"/>
                <a:pathLst>
                  <a:path w="645795" h="1193800">
                    <a:moveTo>
                      <a:pt x="645499" y="190732"/>
                    </a:moveTo>
                    <a:lnTo>
                      <a:pt x="630979" y="117742"/>
                    </a:lnTo>
                    <a:lnTo>
                      <a:pt x="589632" y="55867"/>
                    </a:lnTo>
                    <a:lnTo>
                      <a:pt x="527757" y="14520"/>
                    </a:lnTo>
                    <a:lnTo>
                      <a:pt x="454767" y="0"/>
                    </a:lnTo>
                    <a:lnTo>
                      <a:pt x="417382" y="3699"/>
                    </a:lnTo>
                    <a:lnTo>
                      <a:pt x="348950" y="32048"/>
                    </a:lnTo>
                    <a:lnTo>
                      <a:pt x="296082" y="84915"/>
                    </a:lnTo>
                    <a:lnTo>
                      <a:pt x="267734" y="153347"/>
                    </a:lnTo>
                    <a:lnTo>
                      <a:pt x="264034" y="190732"/>
                    </a:lnTo>
                    <a:lnTo>
                      <a:pt x="267734" y="228116"/>
                    </a:lnTo>
                    <a:lnTo>
                      <a:pt x="296082" y="296549"/>
                    </a:lnTo>
                    <a:lnTo>
                      <a:pt x="348950" y="349416"/>
                    </a:lnTo>
                    <a:lnTo>
                      <a:pt x="417382" y="377765"/>
                    </a:lnTo>
                    <a:lnTo>
                      <a:pt x="454767" y="381464"/>
                    </a:lnTo>
                    <a:lnTo>
                      <a:pt x="492151" y="377765"/>
                    </a:lnTo>
                    <a:lnTo>
                      <a:pt x="560584" y="349416"/>
                    </a:lnTo>
                    <a:lnTo>
                      <a:pt x="613451" y="296549"/>
                    </a:lnTo>
                    <a:lnTo>
                      <a:pt x="641800" y="228116"/>
                    </a:lnTo>
                    <a:lnTo>
                      <a:pt x="645499" y="190732"/>
                    </a:lnTo>
                    <a:close/>
                  </a:path>
                  <a:path w="645795" h="1193800">
                    <a:moveTo>
                      <a:pt x="349495" y="422792"/>
                    </a:moveTo>
                    <a:lnTo>
                      <a:pt x="0" y="1193218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7B77C45D-FC48-4590-9C85-DE0251880FBE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53523" y="5882413"/>
                <a:ext cx="81806" cy="119802"/>
              </a:xfrm>
              <a:prstGeom prst="rect">
                <a:avLst/>
              </a:prstGeom>
            </p:spPr>
          </p:pic>
          <p:sp>
            <p:nvSpPr>
              <p:cNvPr id="28" name="object 23">
                <a:extLst>
                  <a:ext uri="{FF2B5EF4-FFF2-40B4-BE49-F238E27FC236}">
                    <a16:creationId xmlns:a16="http://schemas.microsoft.com/office/drawing/2014/main" id="{98E1649D-DAB8-3612-43A5-661A5F3BDDC9}"/>
                  </a:ext>
                </a:extLst>
              </p:cNvPr>
              <p:cNvSpPr/>
              <p:nvPr/>
            </p:nvSpPr>
            <p:spPr>
              <a:xfrm>
                <a:off x="7661989" y="5128869"/>
                <a:ext cx="349885" cy="770890"/>
              </a:xfrm>
              <a:custGeom>
                <a:avLst/>
                <a:gdLst/>
                <a:ahLst/>
                <a:cxnLst/>
                <a:rect l="l" t="t" r="r" b="b"/>
                <a:pathLst>
                  <a:path w="349884" h="770889">
                    <a:moveTo>
                      <a:pt x="0" y="0"/>
                    </a:moveTo>
                    <a:lnTo>
                      <a:pt x="349492" y="770425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29" name="object 24">
                <a:extLst>
                  <a:ext uri="{FF2B5EF4-FFF2-40B4-BE49-F238E27FC236}">
                    <a16:creationId xmlns:a16="http://schemas.microsoft.com/office/drawing/2014/main" id="{C399B753-693C-0BE5-C403-779FD850EF0D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78101" y="5882413"/>
                <a:ext cx="81805" cy="119802"/>
              </a:xfrm>
              <a:prstGeom prst="rect">
                <a:avLst/>
              </a:prstGeom>
            </p:spPr>
          </p:pic>
          <p:sp>
            <p:nvSpPr>
              <p:cNvPr id="30" name="object 25">
                <a:extLst>
                  <a:ext uri="{FF2B5EF4-FFF2-40B4-BE49-F238E27FC236}">
                    <a16:creationId xmlns:a16="http://schemas.microsoft.com/office/drawing/2014/main" id="{A3EAFDC6-A2DF-2836-10F5-DD66248B3EB1}"/>
                  </a:ext>
                </a:extLst>
              </p:cNvPr>
              <p:cNvSpPr/>
              <p:nvPr/>
            </p:nvSpPr>
            <p:spPr>
              <a:xfrm>
                <a:off x="5362251" y="3672106"/>
                <a:ext cx="1847850" cy="1031240"/>
              </a:xfrm>
              <a:custGeom>
                <a:avLst/>
                <a:gdLst/>
                <a:ahLst/>
                <a:cxnLst/>
                <a:rect l="l" t="t" r="r" b="b"/>
                <a:pathLst>
                  <a:path w="1847850" h="1031239">
                    <a:moveTo>
                      <a:pt x="0" y="0"/>
                    </a:moveTo>
                    <a:lnTo>
                      <a:pt x="1847682" y="1031172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31" name="object 26">
                <a:extLst>
                  <a:ext uri="{FF2B5EF4-FFF2-40B4-BE49-F238E27FC236}">
                    <a16:creationId xmlns:a16="http://schemas.microsoft.com/office/drawing/2014/main" id="{E38493FF-FCAC-645C-38BC-BEADCF776D3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90583" y="4671136"/>
                <a:ext cx="118160" cy="88691"/>
              </a:xfrm>
              <a:prstGeom prst="rect">
                <a:avLst/>
              </a:prstGeom>
            </p:spPr>
          </p:pic>
        </p:grpSp>
        <p:sp>
          <p:nvSpPr>
            <p:cNvPr id="32" name="object 27">
              <a:extLst>
                <a:ext uri="{FF2B5EF4-FFF2-40B4-BE49-F238E27FC236}">
                  <a16:creationId xmlns:a16="http://schemas.microsoft.com/office/drawing/2014/main" id="{2FF7FE45-4A01-ADB2-C93D-62A5074C8B66}"/>
                </a:ext>
              </a:extLst>
            </p:cNvPr>
            <p:cNvSpPr txBox="1"/>
            <p:nvPr/>
          </p:nvSpPr>
          <p:spPr>
            <a:xfrm>
              <a:off x="2363031" y="4085633"/>
              <a:ext cx="307497" cy="27153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8565">
                <a:spcBef>
                  <a:spcPts val="94"/>
                </a:spcBef>
              </a:pPr>
              <a:r>
                <a:rPr sz="1686" spc="-37" dirty="0">
                  <a:latin typeface="Trebuchet MS"/>
                  <a:cs typeface="Trebuchet MS"/>
                </a:rPr>
                <a:t>-50</a:t>
              </a:r>
              <a:endParaRPr sz="1686">
                <a:latin typeface="Trebuchet MS"/>
                <a:cs typeface="Trebuchet MS"/>
              </a:endParaRPr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5DD0E635-4968-5EE2-306A-AB3EB4F752D0}"/>
                </a:ext>
              </a:extLst>
            </p:cNvPr>
            <p:cNvSpPr txBox="1"/>
            <p:nvPr/>
          </p:nvSpPr>
          <p:spPr>
            <a:xfrm>
              <a:off x="3304763" y="4085633"/>
              <a:ext cx="234691" cy="27153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8565">
                <a:spcBef>
                  <a:spcPts val="94"/>
                </a:spcBef>
              </a:pPr>
              <a:r>
                <a:rPr sz="1686" spc="-30" dirty="0">
                  <a:latin typeface="Trebuchet MS"/>
                  <a:cs typeface="Trebuchet MS"/>
                </a:rPr>
                <a:t>50</a:t>
              </a:r>
              <a:endParaRPr sz="1686">
                <a:latin typeface="Trebuchet MS"/>
                <a:cs typeface="Trebuchet MS"/>
              </a:endParaRPr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EB58F610-C848-A467-AA7A-5325EA324E8B}"/>
                </a:ext>
              </a:extLst>
            </p:cNvPr>
            <p:cNvSpPr txBox="1"/>
            <p:nvPr/>
          </p:nvSpPr>
          <p:spPr>
            <a:xfrm>
              <a:off x="4179667" y="4085633"/>
              <a:ext cx="125911" cy="27153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8565">
                <a:spcBef>
                  <a:spcPts val="94"/>
                </a:spcBef>
              </a:pPr>
              <a:r>
                <a:rPr sz="1686" spc="-30" dirty="0">
                  <a:latin typeface="Trebuchet MS"/>
                  <a:cs typeface="Trebuchet MS"/>
                </a:rPr>
                <a:t>1</a:t>
              </a:r>
              <a:endParaRPr sz="1686">
                <a:latin typeface="Trebuchet MS"/>
                <a:cs typeface="Trebuchet MS"/>
              </a:endParaRPr>
            </a:p>
          </p:txBody>
        </p:sp>
        <p:sp>
          <p:nvSpPr>
            <p:cNvPr id="35" name="object 30">
              <a:extLst>
                <a:ext uri="{FF2B5EF4-FFF2-40B4-BE49-F238E27FC236}">
                  <a16:creationId xmlns:a16="http://schemas.microsoft.com/office/drawing/2014/main" id="{F8982C49-A32B-01CB-A298-3B9A7BD8157D}"/>
                </a:ext>
              </a:extLst>
            </p:cNvPr>
            <p:cNvSpPr txBox="1"/>
            <p:nvPr/>
          </p:nvSpPr>
          <p:spPr>
            <a:xfrm>
              <a:off x="4951490" y="4085633"/>
              <a:ext cx="125911" cy="27153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8565">
                <a:spcBef>
                  <a:spcPts val="94"/>
                </a:spcBef>
              </a:pPr>
              <a:r>
                <a:rPr sz="1686" spc="-30" dirty="0">
                  <a:latin typeface="Trebuchet MS"/>
                  <a:cs typeface="Trebuchet MS"/>
                </a:rPr>
                <a:t>3</a:t>
              </a:r>
              <a:endParaRPr sz="1686">
                <a:latin typeface="Trebuchet MS"/>
                <a:cs typeface="Trebuchet MS"/>
              </a:endParaRPr>
            </a:p>
          </p:txBody>
        </p:sp>
        <p:sp>
          <p:nvSpPr>
            <p:cNvPr id="36" name="object 31">
              <a:extLst>
                <a:ext uri="{FF2B5EF4-FFF2-40B4-BE49-F238E27FC236}">
                  <a16:creationId xmlns:a16="http://schemas.microsoft.com/office/drawing/2014/main" id="{CFF17AD1-1B55-1264-6445-C9F6037853C4}"/>
                </a:ext>
              </a:extLst>
            </p:cNvPr>
            <p:cNvSpPr txBox="1"/>
            <p:nvPr/>
          </p:nvSpPr>
          <p:spPr>
            <a:xfrm>
              <a:off x="5717652" y="4085633"/>
              <a:ext cx="198716" cy="27153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8565">
                <a:spcBef>
                  <a:spcPts val="94"/>
                </a:spcBef>
              </a:pPr>
              <a:r>
                <a:rPr sz="1686" spc="-40" dirty="0">
                  <a:latin typeface="Trebuchet MS"/>
                  <a:cs typeface="Trebuchet MS"/>
                </a:rPr>
                <a:t>-5</a:t>
              </a:r>
              <a:endParaRPr sz="1686">
                <a:latin typeface="Trebuchet MS"/>
                <a:cs typeface="Trebuchet MS"/>
              </a:endParaRPr>
            </a:p>
          </p:txBody>
        </p:sp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0293B690-3CBE-FFD5-07A3-5E2B3C1FD2A3}"/>
                </a:ext>
              </a:extLst>
            </p:cNvPr>
            <p:cNvSpPr txBox="1"/>
            <p:nvPr/>
          </p:nvSpPr>
          <p:spPr>
            <a:xfrm>
              <a:off x="6550645" y="4085633"/>
              <a:ext cx="234691" cy="27153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8565">
                <a:spcBef>
                  <a:spcPts val="94"/>
                </a:spcBef>
              </a:pPr>
              <a:r>
                <a:rPr sz="1686" spc="-30" dirty="0">
                  <a:latin typeface="Trebuchet MS"/>
                  <a:cs typeface="Trebuchet MS"/>
                </a:rPr>
                <a:t>15</a:t>
              </a:r>
              <a:endParaRPr sz="1686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86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5463-5F7A-41B6-BA8E-CFE28ACF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31" y="232830"/>
            <a:ext cx="3299320" cy="994172"/>
          </a:xfrm>
        </p:spPr>
        <p:txBody>
          <a:bodyPr>
            <a:normAutofit/>
          </a:bodyPr>
          <a:lstStyle/>
          <a:p>
            <a:r>
              <a:rPr lang="en-GB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ED61-74C4-4F37-9564-B4DA1D72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58" y="1042988"/>
            <a:ext cx="3574936" cy="3497262"/>
          </a:xfrm>
        </p:spPr>
        <p:txBody>
          <a:bodyPr anchor="t">
            <a:normAutofit/>
          </a:bodyPr>
          <a:lstStyle/>
          <a:p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 Graphs/Game trees</a:t>
            </a:r>
          </a:p>
          <a:p>
            <a:pPr marL="0" indent="0">
              <a:buNone/>
            </a:pPr>
            <a:r>
              <a:rPr lang="en-GB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game tree is a representation that is a semantic tree in which nodes denote board configurations and branches denotes moves”</a:t>
            </a:r>
          </a:p>
          <a:p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Branching factor: b</a:t>
            </a:r>
          </a:p>
          <a:p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Depth: d</a:t>
            </a:r>
          </a:p>
          <a:p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levels of the tree (including root): ply of the game: p</a:t>
            </a:r>
          </a:p>
          <a:p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d + 1</a:t>
            </a:r>
          </a:p>
          <a:p>
            <a:r>
              <a:rPr lang="en-GB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Move: Player’s choice and another player’s reaction</a:t>
            </a:r>
          </a:p>
        </p:txBody>
      </p:sp>
      <p:pic>
        <p:nvPicPr>
          <p:cNvPr id="4" name="Picture 12" descr="Tic-Tac-Toe Learner AI. Tic-Tac-Toe is a simple game for two… | by Ashik  Poovanna | Towards Data Science">
            <a:extLst>
              <a:ext uri="{FF2B5EF4-FFF2-40B4-BE49-F238E27FC236}">
                <a16:creationId xmlns:a16="http://schemas.microsoft.com/office/drawing/2014/main" id="{15557FE9-C53D-45E1-A400-3FD2BBEE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36" y="449494"/>
            <a:ext cx="2055883" cy="20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ame tree - Wikipedia">
            <a:extLst>
              <a:ext uri="{FF2B5EF4-FFF2-40B4-BE49-F238E27FC236}">
                <a16:creationId xmlns:a16="http://schemas.microsoft.com/office/drawing/2014/main" id="{2ED1887D-4B17-401F-BC5E-CFA4361BA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8202" y="2728769"/>
            <a:ext cx="3091553" cy="20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426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D135-E6D4-16B5-CAAE-ED24B947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Player Zero Sum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5437B-9D5B-BCDA-6C12-9310D974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C97B1-8EA2-AE54-A501-57B3A519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8A0FE-284C-2AC8-B108-65E6E2FF3A2A}"/>
              </a:ext>
            </a:extLst>
          </p:cNvPr>
          <p:cNvSpPr txBox="1"/>
          <p:nvPr/>
        </p:nvSpPr>
        <p:spPr>
          <a:xfrm>
            <a:off x="1057564" y="10959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>
              <a:lnSpc>
                <a:spcPct val="100000"/>
              </a:lnSpc>
              <a:spcBef>
                <a:spcPts val="140"/>
              </a:spcBef>
            </a:pPr>
            <a:r>
              <a:rPr lang="en-US" sz="1800" spc="-5" dirty="0">
                <a:latin typeface="Trebuchet MS"/>
                <a:cs typeface="Trebuchet MS"/>
              </a:rPr>
              <a:t>Pl</a:t>
            </a:r>
            <a:r>
              <a:rPr lang="en-US" sz="1800" spc="-75" dirty="0">
                <a:latin typeface="Trebuchet MS"/>
                <a:cs typeface="Trebuchet MS"/>
              </a:rPr>
              <a:t>a</a:t>
            </a:r>
            <a:r>
              <a:rPr lang="en-US" sz="1800" spc="-140" dirty="0">
                <a:latin typeface="Trebuchet MS"/>
                <a:cs typeface="Trebuchet MS"/>
              </a:rPr>
              <a:t>y</a:t>
            </a:r>
            <a:r>
              <a:rPr lang="en-US" sz="1800" spc="-130" dirty="0">
                <a:latin typeface="Trebuchet MS"/>
                <a:cs typeface="Trebuchet MS"/>
              </a:rPr>
              <a:t>ers</a:t>
            </a:r>
            <a:r>
              <a:rPr lang="en-US" sz="1800" spc="-50" dirty="0">
                <a:latin typeface="Trebuchet MS"/>
                <a:cs typeface="Trebuchet MS"/>
              </a:rPr>
              <a:t> </a:t>
            </a:r>
            <a:r>
              <a:rPr lang="en-US" sz="1800" spc="660" dirty="0">
                <a:latin typeface="Trebuchet MS"/>
                <a:cs typeface="Trebuchet MS"/>
              </a:rPr>
              <a:t>=</a:t>
            </a:r>
            <a:r>
              <a:rPr lang="en-US" sz="1800" spc="-50" dirty="0">
                <a:latin typeface="Trebuchet MS"/>
                <a:cs typeface="Trebuchet MS"/>
              </a:rPr>
              <a:t> </a:t>
            </a:r>
            <a:r>
              <a:rPr lang="en-US" sz="1800" spc="15" dirty="0">
                <a:latin typeface="MS Gothic"/>
                <a:cs typeface="MS Gothic"/>
              </a:rPr>
              <a:t>{</a:t>
            </a:r>
            <a:r>
              <a:rPr lang="en-US" sz="1800" spc="-95" dirty="0">
                <a:latin typeface="Trebuchet MS"/>
                <a:cs typeface="Trebuchet MS"/>
              </a:rPr>
              <a:t>agen</a:t>
            </a:r>
            <a:r>
              <a:rPr lang="en-US" sz="1800" spc="-80" dirty="0">
                <a:latin typeface="Trebuchet MS"/>
                <a:cs typeface="Trebuchet MS"/>
              </a:rPr>
              <a:t>t</a:t>
            </a:r>
            <a:r>
              <a:rPr lang="en-US" sz="1800" i="1" spc="-215" dirty="0">
                <a:latin typeface="Trebuchet MS"/>
                <a:cs typeface="Trebuchet MS"/>
              </a:rPr>
              <a:t>,</a:t>
            </a:r>
            <a:r>
              <a:rPr lang="en-US" sz="1800" i="1" spc="-330" dirty="0">
                <a:latin typeface="Trebuchet MS"/>
                <a:cs typeface="Trebuchet MS"/>
              </a:rPr>
              <a:t> </a:t>
            </a:r>
            <a:r>
              <a:rPr lang="en-US" sz="1800" spc="-80" dirty="0" err="1">
                <a:latin typeface="Trebuchet MS"/>
                <a:cs typeface="Trebuchet MS"/>
              </a:rPr>
              <a:t>opp</a:t>
            </a:r>
            <a:r>
              <a:rPr lang="en-US" sz="1800" spc="15" dirty="0">
                <a:latin typeface="MS Gothic"/>
                <a:cs typeface="MS Gothic"/>
              </a:rPr>
              <a:t>}</a:t>
            </a:r>
            <a:endParaRPr lang="en-US" sz="1800" dirty="0">
              <a:latin typeface="MS Gothic"/>
              <a:cs typeface="MS Gothic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58E85-7C0A-8376-B8AD-4DB649A6A9C3}"/>
              </a:ext>
            </a:extLst>
          </p:cNvPr>
          <p:cNvGrpSpPr/>
          <p:nvPr/>
        </p:nvGrpSpPr>
        <p:grpSpPr>
          <a:xfrm>
            <a:off x="1657350" y="1675088"/>
            <a:ext cx="5956634" cy="2296547"/>
            <a:chOff x="1657350" y="1675088"/>
            <a:chExt cx="5956634" cy="22965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E2A532-4B43-83D0-A097-15E386D7AEB9}"/>
                </a:ext>
              </a:extLst>
            </p:cNvPr>
            <p:cNvGrpSpPr/>
            <p:nvPr/>
          </p:nvGrpSpPr>
          <p:grpSpPr>
            <a:xfrm>
              <a:off x="1657350" y="1727508"/>
              <a:ext cx="5956634" cy="2244127"/>
              <a:chOff x="1541221" y="2736296"/>
              <a:chExt cx="5553963" cy="1926109"/>
            </a:xfrm>
          </p:grpSpPr>
          <p:sp>
            <p:nvSpPr>
              <p:cNvPr id="9" name="object 9">
                <a:extLst>
                  <a:ext uri="{FF2B5EF4-FFF2-40B4-BE49-F238E27FC236}">
                    <a16:creationId xmlns:a16="http://schemas.microsoft.com/office/drawing/2014/main" id="{B5B25C3A-A586-2F27-B82B-2C7E29C10324}"/>
                  </a:ext>
                </a:extLst>
              </p:cNvPr>
              <p:cNvSpPr txBox="1"/>
              <p:nvPr/>
            </p:nvSpPr>
            <p:spPr>
              <a:xfrm>
                <a:off x="1691211" y="3034458"/>
                <a:ext cx="5280230" cy="1572181"/>
              </a:xfrm>
              <a:prstGeom prst="rect">
                <a:avLst/>
              </a:prstGeom>
            </p:spPr>
            <p:txBody>
              <a:bodyPr vert="horz" wrap="square" lIns="0" tIns="8996" rIns="0" bIns="0" rtlCol="0">
                <a:spAutoFit/>
              </a:bodyPr>
              <a:lstStyle/>
              <a:p>
                <a:pPr marL="176213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86" b="0" i="1" u="none" strike="noStrike" kern="1200" cap="none" spc="-3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</a:t>
                </a:r>
                <a:r>
                  <a:rPr kumimoji="0" lang="en-US" sz="1770" b="0" i="0" u="none" strike="noStrike" kern="1200" cap="none" spc="-5" normalizeH="0" baseline="-12698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start</a:t>
                </a:r>
                <a:r>
                  <a:rPr kumimoji="0" lang="en-US" sz="1686" b="0" i="0" u="none" strike="noStrike" kern="1200" cap="none" spc="-3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:</a:t>
                </a:r>
                <a:r>
                  <a:rPr kumimoji="0" lang="en-US" sz="1686" b="0" i="0" u="none" strike="noStrike" kern="1200" cap="none" spc="236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5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starting</a:t>
                </a:r>
                <a:r>
                  <a:rPr kumimoji="0" lang="en-US" sz="1686" b="0" i="0" u="none" strike="noStrike" kern="1200" cap="none" spc="4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7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state</a:t>
                </a:r>
                <a:endParaRPr kumimoji="0" lang="en-US" sz="168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Trebuchet MS"/>
                </a:endParaRPr>
              </a:p>
              <a:p>
                <a:pPr marL="176213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428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86" b="0" i="0" u="none" strike="noStrike" kern="1200" cap="none" spc="-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Actions(</a:t>
                </a:r>
                <a:r>
                  <a:rPr kumimoji="0" lang="en-US" sz="1686" b="0" i="1" u="none" strike="noStrike" kern="1200" cap="none" spc="-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</a:t>
                </a:r>
                <a:r>
                  <a:rPr kumimoji="0" lang="en-US" sz="1686" b="0" i="0" u="none" strike="noStrike" kern="1200" cap="none" spc="-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):</a:t>
                </a:r>
                <a:r>
                  <a:rPr kumimoji="0" lang="en-US" sz="1686" b="0" i="0" u="none" strike="noStrike" kern="1200" cap="none" spc="246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6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possible</a:t>
                </a:r>
                <a:r>
                  <a:rPr kumimoji="0" lang="en-US" sz="1686" b="0" i="0" u="none" strike="noStrike" kern="1200" cap="none" spc="5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5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actions</a:t>
                </a:r>
                <a:r>
                  <a:rPr kumimoji="0" lang="en-US" sz="1686" b="0" i="0" u="none" strike="noStrike" kern="1200" cap="none" spc="5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6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from</a:t>
                </a:r>
                <a:r>
                  <a:rPr kumimoji="0" lang="en-US" sz="1686" b="0" i="0" u="none" strike="noStrike" kern="1200" cap="none" spc="6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7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state</a:t>
                </a:r>
                <a:r>
                  <a:rPr kumimoji="0" lang="en-US" sz="1686" b="0" i="0" u="none" strike="noStrike" kern="1200" cap="none" spc="6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1" u="none" strike="noStrike" kern="1200" cap="none" spc="118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</a:t>
                </a:r>
                <a:endParaRPr kumimoji="0" lang="en-US" sz="168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Trebuchet MS"/>
                </a:endParaRPr>
              </a:p>
              <a:p>
                <a:pPr marL="176213" marR="29121" lvl="0" algn="l" defTabSz="457200" rtl="0" eaLnBrk="1" fontAlgn="auto" latinLnBrk="0" hangingPunct="1">
                  <a:lnSpc>
                    <a:spcPct val="12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86" b="0" i="0" u="none" strike="noStrike" kern="1200" cap="none" spc="-7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Succ</a:t>
                </a:r>
                <a:r>
                  <a:rPr kumimoji="0" lang="en-US" sz="1686" b="0" i="0" u="none" strike="noStrike" kern="1200" cap="none" spc="-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(</a:t>
                </a:r>
                <a:r>
                  <a:rPr kumimoji="0" lang="en-US" sz="1686" b="0" i="1" u="none" strike="noStrike" kern="1200" cap="none" spc="-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s,</a:t>
                </a:r>
                <a:r>
                  <a:rPr kumimoji="0" lang="en-US" sz="1686" b="0" i="1" u="none" strike="noStrike" kern="1200" cap="none" spc="-223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1" u="none" strike="noStrike" kern="1200" cap="none" spc="-3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a</a:t>
                </a:r>
                <a:r>
                  <a:rPr kumimoji="0" lang="en-US" sz="1686" b="0" i="0" u="none" strike="noStrike" kern="1200" cap="none" spc="-3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):</a:t>
                </a:r>
                <a:r>
                  <a:rPr kumimoji="0" lang="en-US" sz="1686" b="0" i="0" u="none" strike="noStrike" kern="1200" cap="none" spc="256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6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resulting</a:t>
                </a:r>
                <a:r>
                  <a:rPr kumimoji="0" lang="en-US" sz="1686" b="0" i="0" u="none" strike="noStrike" kern="1200" cap="none" spc="6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7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state</a:t>
                </a:r>
                <a:r>
                  <a:rPr kumimoji="0" lang="en-US" sz="1686" b="0" i="0" u="none" strike="noStrike" kern="1200" cap="none" spc="6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88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if</a:t>
                </a:r>
                <a:r>
                  <a:rPr kumimoji="0" lang="en-US" sz="1686" b="0" i="0" u="none" strike="noStrike" kern="1200" cap="none" spc="6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6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choose</a:t>
                </a:r>
                <a:r>
                  <a:rPr kumimoji="0" lang="en-US" sz="1686" b="0" i="0" u="none" strike="noStrike" kern="1200" cap="none" spc="6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6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action</a:t>
                </a:r>
                <a:r>
                  <a:rPr kumimoji="0" lang="en-US" sz="1686" b="0" i="0" u="none" strike="noStrike" kern="1200" cap="none" spc="5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1" u="none" strike="noStrike" kern="1200" cap="none" spc="1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a</a:t>
                </a:r>
                <a:r>
                  <a:rPr kumimoji="0" lang="en-US" sz="1686" b="0" i="1" u="none" strike="noStrike" kern="1200" cap="none" spc="6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5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in</a:t>
                </a:r>
                <a:r>
                  <a:rPr kumimoji="0" lang="en-US" sz="1686" b="0" i="0" u="none" strike="noStrike" kern="1200" cap="none" spc="6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7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state</a:t>
                </a:r>
                <a:r>
                  <a:rPr kumimoji="0" lang="en-US" sz="1686" b="0" i="0" u="none" strike="noStrike" kern="1200" cap="none" spc="6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1" u="none" strike="noStrike" kern="1200" cap="none" spc="118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 </a:t>
                </a:r>
                <a:r>
                  <a:rPr kumimoji="0" lang="en-US" sz="1686" b="0" i="1" u="none" strike="noStrike" kern="1200" cap="none" spc="-499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7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IsEnd</a:t>
                </a:r>
                <a:r>
                  <a:rPr kumimoji="0" lang="en-US" sz="1686" b="0" i="0" u="none" strike="noStrike" kern="1200" cap="none" spc="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(</a:t>
                </a:r>
                <a:r>
                  <a:rPr kumimoji="0" lang="en-US" sz="1686" b="0" i="1" u="none" strike="noStrike" kern="1200" cap="none" spc="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</a:t>
                </a:r>
                <a:r>
                  <a:rPr kumimoji="0" lang="en-US" sz="1686" b="0" i="0" u="none" strike="noStrike" kern="1200" cap="none" spc="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):</a:t>
                </a:r>
                <a:r>
                  <a:rPr kumimoji="0" lang="en-US" sz="1686" b="0" i="0" u="none" strike="noStrike" kern="1200" cap="none" spc="1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88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whether</a:t>
                </a:r>
                <a:r>
                  <a:rPr kumimoji="0" lang="en-US" sz="1686" b="0" i="0" u="none" strike="noStrike" kern="1200" cap="none" spc="-8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1" u="none" strike="noStrike" kern="1200" cap="none" spc="118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 </a:t>
                </a:r>
                <a:r>
                  <a:rPr kumimoji="0" lang="en-US" sz="1686" b="0" i="0" u="none" strike="noStrike" kern="1200" cap="none" spc="-5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is </a:t>
                </a:r>
                <a:r>
                  <a:rPr kumimoji="0" lang="en-US" sz="1686" b="0" i="0" u="none" strike="noStrike" kern="1200" cap="none" spc="-5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an </a:t>
                </a:r>
                <a:r>
                  <a:rPr kumimoji="0" lang="en-US" sz="1686" b="0" i="0" u="none" strike="noStrike" kern="1200" cap="none" spc="-8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end</a:t>
                </a:r>
                <a:r>
                  <a:rPr kumimoji="0" lang="en-US" sz="1686" b="0" i="0" u="none" strike="noStrike" kern="1200" cap="none" spc="-8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71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state </a:t>
                </a:r>
                <a:r>
                  <a:rPr kumimoji="0" lang="en-US" sz="1686" b="0" i="0" u="none" strike="noStrike" kern="1200" cap="none" spc="-4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(game </a:t>
                </a:r>
                <a:r>
                  <a:rPr kumimoji="0" lang="en-US" sz="1686" b="0" i="0" u="none" strike="noStrike" kern="1200" cap="none" spc="-57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over) </a:t>
                </a:r>
                <a:r>
                  <a:rPr kumimoji="0" lang="en-US" sz="1686" b="0" i="0" u="none" strike="noStrike" kern="1200" cap="none" spc="-54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</a:p>
              <a:p>
                <a:pPr marL="176213" marR="29121" lvl="0" algn="l" defTabSz="457200" rtl="0" eaLnBrk="1" fontAlgn="auto" latinLnBrk="0" hangingPunct="1">
                  <a:lnSpc>
                    <a:spcPct val="12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86" b="0" i="0" u="none" strike="noStrike" kern="1200" cap="none" spc="-27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Utility(</a:t>
                </a:r>
                <a:r>
                  <a:rPr kumimoji="0" lang="en-US" sz="1686" b="0" i="1" u="none" strike="noStrike" kern="1200" cap="none" spc="-27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</a:t>
                </a:r>
                <a:r>
                  <a:rPr kumimoji="0" lang="en-US" sz="1686" b="0" i="0" u="none" strike="noStrike" kern="1200" cap="none" spc="-27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):</a:t>
                </a:r>
                <a:r>
                  <a:rPr kumimoji="0" lang="en-US" sz="1686" b="0" i="0" u="none" strike="noStrike" kern="1200" cap="none" spc="25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71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agent’s</a:t>
                </a:r>
                <a:r>
                  <a:rPr kumimoji="0" lang="en-US" sz="1686" b="0" i="0" u="none" strike="noStrike" kern="1200" cap="none" spc="64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67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utility</a:t>
                </a:r>
                <a:r>
                  <a:rPr kumimoji="0" lang="en-US" sz="1686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91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for</a:t>
                </a:r>
                <a:r>
                  <a:rPr kumimoji="0" lang="en-US" sz="1686" b="0" i="0" u="none" strike="noStrike" kern="1200" cap="none" spc="64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84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end</a:t>
                </a:r>
                <a:r>
                  <a:rPr kumimoji="0" lang="en-US" sz="1686" b="0" i="0" u="none" strike="noStrike" kern="1200" cap="none" spc="61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71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state</a:t>
                </a:r>
                <a:r>
                  <a:rPr kumimoji="0" lang="en-US" sz="1686" b="0" i="0" u="none" strike="noStrike" kern="1200" cap="none" spc="57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1" u="none" strike="noStrike" kern="1200" cap="none" spc="118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</a:t>
                </a:r>
                <a:endParaRPr kumimoji="0" lang="en-US" sz="168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Trebuchet MS"/>
                </a:endParaRPr>
              </a:p>
              <a:p>
                <a:pPr marL="176213"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42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2679523" algn="l"/>
                  </a:tabLst>
                  <a:defRPr/>
                </a:pPr>
                <a:r>
                  <a:rPr kumimoji="0" lang="en-US" sz="1686" b="0" i="0" u="none" strike="noStrike" kern="1200" cap="none" spc="-2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Player(</a:t>
                </a:r>
                <a:r>
                  <a:rPr kumimoji="0" lang="en-US" sz="1686" b="0" i="1" u="none" strike="noStrike" kern="1200" cap="none" spc="-2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</a:t>
                </a:r>
                <a:r>
                  <a:rPr kumimoji="0" lang="en-US" sz="1686" b="0" i="0" u="none" strike="noStrike" kern="1200" cap="none" spc="-2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)</a:t>
                </a:r>
                <a:r>
                  <a:rPr kumimoji="0" lang="en-US" sz="1686" b="0" i="0" u="none" strike="noStrike" kern="1200" cap="none" spc="-24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546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S Gothic"/>
                    <a:ea typeface="+mn-ea"/>
                    <a:cs typeface="MS Gothic"/>
                  </a:rPr>
                  <a:t>∈</a:t>
                </a:r>
                <a:r>
                  <a:rPr kumimoji="0" lang="en-US" sz="1686" b="0" i="0" u="none" strike="noStrike" kern="1200" cap="none" spc="-354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S Gothic"/>
                    <a:ea typeface="+mn-ea"/>
                    <a:cs typeface="MS Gothic"/>
                  </a:rPr>
                  <a:t> </a:t>
                </a:r>
                <a:r>
                  <a:rPr kumimoji="0" lang="en-US" sz="1686" b="0" i="0" u="none" strike="noStrike" kern="1200" cap="none" spc="-71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Players: </a:t>
                </a:r>
                <a:r>
                  <a:rPr kumimoji="0" lang="en-US" sz="1686" b="0" i="0" u="none" strike="noStrike" kern="1200" cap="none" spc="-98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player</a:t>
                </a:r>
                <a:r>
                  <a:rPr kumimoji="0" lang="en-US" sz="1686" b="0" i="0" u="none" strike="noStrike" kern="1200" cap="none" spc="54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57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who</a:t>
                </a:r>
                <a:r>
                  <a:rPr kumimoji="0" lang="en-US" sz="1686" b="0" i="0" u="none" strike="noStrike" kern="1200" cap="none" spc="51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57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controls</a:t>
                </a:r>
                <a:r>
                  <a:rPr kumimoji="0" lang="en-US" sz="1686" b="0" i="0" u="none" strike="noStrike" kern="1200" cap="none" spc="54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0" u="none" strike="noStrike" kern="1200" cap="none" spc="-71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state</a:t>
                </a:r>
                <a:r>
                  <a:rPr kumimoji="0" lang="en-US" sz="1686" b="0" i="0" u="none" strike="noStrike" kern="1200" cap="none" spc="54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 </a:t>
                </a:r>
                <a:r>
                  <a:rPr kumimoji="0" lang="en-US" sz="1686" b="0" i="1" u="none" strike="noStrike" kern="1200" cap="none" spc="118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rebuchet MS"/>
                    <a:ea typeface="+mn-ea"/>
                    <a:cs typeface="Trebuchet MS"/>
                  </a:rPr>
                  <a:t>s</a:t>
                </a:r>
                <a:endParaRPr kumimoji="0" lang="en-US" sz="168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+mn-ea"/>
                  <a:cs typeface="Trebuchet MS"/>
                </a:endParaRPr>
              </a:p>
            </p:txBody>
          </p:sp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D0CB75F4-64A7-80F2-1536-E2AF48925A80}"/>
                  </a:ext>
                </a:extLst>
              </p:cNvPr>
              <p:cNvSpPr/>
              <p:nvPr/>
            </p:nvSpPr>
            <p:spPr>
              <a:xfrm>
                <a:off x="1541221" y="2836820"/>
                <a:ext cx="5553963" cy="1825585"/>
              </a:xfrm>
              <a:custGeom>
                <a:avLst/>
                <a:gdLst/>
                <a:ahLst/>
                <a:cxnLst/>
                <a:rect l="l" t="t" r="r" b="b"/>
                <a:pathLst>
                  <a:path w="5860415" h="2901315">
                    <a:moveTo>
                      <a:pt x="0" y="0"/>
                    </a:moveTo>
                    <a:lnTo>
                      <a:pt x="0" y="2900926"/>
                    </a:lnTo>
                    <a:lnTo>
                      <a:pt x="5860344" y="2900926"/>
                    </a:lnTo>
                    <a:lnTo>
                      <a:pt x="5860344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911"/>
              </a:p>
            </p:txBody>
          </p:sp>
          <p:sp>
            <p:nvSpPr>
              <p:cNvPr id="11" name="object 5">
                <a:extLst>
                  <a:ext uri="{FF2B5EF4-FFF2-40B4-BE49-F238E27FC236}">
                    <a16:creationId xmlns:a16="http://schemas.microsoft.com/office/drawing/2014/main" id="{62511E5B-9CE2-87A0-B089-3AD757D21672}"/>
                  </a:ext>
                </a:extLst>
              </p:cNvPr>
              <p:cNvSpPr/>
              <p:nvPr/>
            </p:nvSpPr>
            <p:spPr>
              <a:xfrm>
                <a:off x="2040429" y="2736296"/>
                <a:ext cx="919903" cy="143178"/>
              </a:xfrm>
              <a:custGeom>
                <a:avLst/>
                <a:gdLst/>
                <a:ahLst/>
                <a:cxnLst/>
                <a:rect l="l" t="t" r="r" b="b"/>
                <a:pathLst>
                  <a:path w="4683125" h="629919">
                    <a:moveTo>
                      <a:pt x="4682952" y="0"/>
                    </a:moveTo>
                    <a:lnTo>
                      <a:pt x="0" y="0"/>
                    </a:lnTo>
                    <a:lnTo>
                      <a:pt x="0" y="629417"/>
                    </a:lnTo>
                    <a:lnTo>
                      <a:pt x="4682952" y="629417"/>
                    </a:lnTo>
                    <a:lnTo>
                      <a:pt x="46829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r>
                  <a:rPr lang="en-US" sz="1600" b="1" spc="-28" dirty="0">
                    <a:solidFill>
                      <a:srgbClr val="0000A0"/>
                    </a:solidFill>
                    <a:latin typeface="Arial"/>
                    <a:cs typeface="Arial"/>
                  </a:rPr>
                  <a:t> Definition</a:t>
                </a:r>
                <a:endParaRPr lang="en-US" sz="1300" b="1" dirty="0"/>
              </a:p>
            </p:txBody>
          </p:sp>
        </p:grpSp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8E6EB5B1-38FF-2A03-5E68-E347888E055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3479" y="1675088"/>
              <a:ext cx="309272" cy="303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72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E7F2B-7E0C-C1EF-B1ED-26338F072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F745-59FB-DF81-A3C3-CD77AF11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DF2A7-C068-BE7F-9727-E7A9279E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E83CF3F9-C5C4-D766-3EE8-F3702F34CCB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6086" y="1776522"/>
            <a:ext cx="1290660" cy="1316388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0B22D220-F234-AC64-BFE8-E3CB75280685}"/>
              </a:ext>
            </a:extLst>
          </p:cNvPr>
          <p:cNvSpPr txBox="1"/>
          <p:nvPr/>
        </p:nvSpPr>
        <p:spPr>
          <a:xfrm>
            <a:off x="1459169" y="2313591"/>
            <a:ext cx="5271552" cy="2088921"/>
          </a:xfrm>
          <a:prstGeom prst="rect">
            <a:avLst/>
          </a:prstGeom>
        </p:spPr>
        <p:txBody>
          <a:bodyPr vert="horz" wrap="square" lIns="0" tIns="152035" rIns="0" bIns="0" rtlCol="0">
            <a:spAutoFit/>
          </a:bodyPr>
          <a:lstStyle/>
          <a:p>
            <a:pPr marL="8565">
              <a:spcBef>
                <a:spcPts val="1197"/>
              </a:spcBef>
            </a:pPr>
            <a:r>
              <a:rPr sz="1686" spc="-3" dirty="0">
                <a:latin typeface="Trebuchet MS"/>
                <a:cs typeface="Trebuchet MS"/>
              </a:rPr>
              <a:t>Pl</a:t>
            </a:r>
            <a:r>
              <a:rPr sz="1686" spc="-51" dirty="0">
                <a:latin typeface="Trebuchet MS"/>
                <a:cs typeface="Trebuchet MS"/>
              </a:rPr>
              <a:t>a</a:t>
            </a:r>
            <a:r>
              <a:rPr sz="1686" spc="-94" dirty="0">
                <a:latin typeface="Trebuchet MS"/>
                <a:cs typeface="Trebuchet MS"/>
              </a:rPr>
              <a:t>y</a:t>
            </a:r>
            <a:r>
              <a:rPr sz="1686" spc="-88" dirty="0">
                <a:latin typeface="Trebuchet MS"/>
                <a:cs typeface="Trebuchet MS"/>
              </a:rPr>
              <a:t>ers</a:t>
            </a:r>
            <a:r>
              <a:rPr sz="1686" spc="-34" dirty="0">
                <a:latin typeface="Trebuchet MS"/>
                <a:cs typeface="Trebuchet MS"/>
              </a:rPr>
              <a:t> </a:t>
            </a:r>
            <a:r>
              <a:rPr sz="1686" spc="101" dirty="0">
                <a:latin typeface="Tahoma"/>
                <a:cs typeface="Tahoma"/>
              </a:rPr>
              <a:t>=</a:t>
            </a:r>
            <a:r>
              <a:rPr sz="1686" spc="-51" dirty="0">
                <a:latin typeface="Tahoma"/>
                <a:cs typeface="Tahoma"/>
              </a:rPr>
              <a:t> </a:t>
            </a:r>
            <a:r>
              <a:rPr sz="1686" spc="10" dirty="0">
                <a:latin typeface="MS Gothic"/>
                <a:cs typeface="MS Gothic"/>
              </a:rPr>
              <a:t>{</a:t>
            </a:r>
            <a:r>
              <a:rPr sz="1686" spc="-84" dirty="0">
                <a:latin typeface="Trebuchet MS"/>
                <a:cs typeface="Trebuchet MS"/>
              </a:rPr>
              <a:t>white</a:t>
            </a:r>
            <a:r>
              <a:rPr sz="1686" i="1" spc="-145" dirty="0">
                <a:latin typeface="Trebuchet MS"/>
                <a:cs typeface="Trebuchet MS"/>
              </a:rPr>
              <a:t>,</a:t>
            </a:r>
            <a:r>
              <a:rPr sz="1686" i="1" spc="-223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black</a:t>
            </a:r>
            <a:r>
              <a:rPr sz="1686" spc="10" dirty="0">
                <a:latin typeface="MS Gothic"/>
                <a:cs typeface="MS Gothic"/>
              </a:rPr>
              <a:t>}</a:t>
            </a:r>
            <a:endParaRPr sz="1686" dirty="0">
              <a:latin typeface="MS Gothic"/>
              <a:cs typeface="MS Gothic"/>
            </a:endParaRPr>
          </a:p>
          <a:p>
            <a:pPr marL="8565" marR="282213">
              <a:lnSpc>
                <a:spcPct val="156200"/>
              </a:lnSpc>
            </a:pPr>
            <a:r>
              <a:rPr sz="1686" spc="-37" dirty="0">
                <a:latin typeface="Trebuchet MS"/>
                <a:cs typeface="Trebuchet MS"/>
              </a:rPr>
              <a:t>State </a:t>
            </a:r>
            <a:r>
              <a:rPr sz="1686" i="1" spc="-13" dirty="0">
                <a:latin typeface="Trebuchet MS"/>
                <a:cs typeface="Trebuchet MS"/>
              </a:rPr>
              <a:t>s</a:t>
            </a:r>
            <a:r>
              <a:rPr sz="1686" spc="-13" dirty="0">
                <a:latin typeface="Trebuchet MS"/>
                <a:cs typeface="Trebuchet MS"/>
              </a:rPr>
              <a:t>:</a:t>
            </a:r>
            <a:r>
              <a:rPr sz="1686" spc="-10" dirty="0">
                <a:latin typeface="Trebuchet MS"/>
                <a:cs typeface="Trebuchet MS"/>
              </a:rPr>
              <a:t> </a:t>
            </a:r>
            <a:r>
              <a:rPr sz="1686" spc="-37" dirty="0">
                <a:latin typeface="Trebuchet MS"/>
                <a:cs typeface="Trebuchet MS"/>
              </a:rPr>
              <a:t>(position </a:t>
            </a:r>
            <a:r>
              <a:rPr sz="1686" spc="-77" dirty="0">
                <a:latin typeface="Trebuchet MS"/>
                <a:cs typeface="Trebuchet MS"/>
              </a:rPr>
              <a:t>of</a:t>
            </a:r>
            <a:r>
              <a:rPr sz="1686" spc="-74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all</a:t>
            </a:r>
            <a:r>
              <a:rPr sz="1686" spc="-81" dirty="0">
                <a:latin typeface="Trebuchet MS"/>
                <a:cs typeface="Trebuchet MS"/>
              </a:rPr>
              <a:t> </a:t>
            </a:r>
            <a:r>
              <a:rPr sz="1686" spc="-101" dirty="0">
                <a:latin typeface="Trebuchet MS"/>
                <a:cs typeface="Trebuchet MS"/>
              </a:rPr>
              <a:t>pieces,</a:t>
            </a:r>
            <a:r>
              <a:rPr sz="1686" spc="-98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whose</a:t>
            </a:r>
            <a:r>
              <a:rPr sz="1686" spc="-7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turn </a:t>
            </a:r>
            <a:r>
              <a:rPr sz="1686" spc="-64" dirty="0">
                <a:latin typeface="Trebuchet MS"/>
                <a:cs typeface="Trebuchet MS"/>
              </a:rPr>
              <a:t>it </a:t>
            </a:r>
            <a:r>
              <a:rPr sz="1686" spc="-20" dirty="0">
                <a:latin typeface="Trebuchet MS"/>
                <a:cs typeface="Trebuchet MS"/>
              </a:rPr>
              <a:t>is) </a:t>
            </a:r>
            <a:r>
              <a:rPr sz="1686" spc="-17" dirty="0">
                <a:latin typeface="Trebuchet MS"/>
                <a:cs typeface="Trebuchet MS"/>
              </a:rPr>
              <a:t> Actions</a:t>
            </a:r>
            <a:r>
              <a:rPr sz="1686" spc="-17" dirty="0">
                <a:latin typeface="Tahoma"/>
                <a:cs typeface="Tahoma"/>
              </a:rPr>
              <a:t>(</a:t>
            </a:r>
            <a:r>
              <a:rPr sz="1686" i="1" spc="-17" dirty="0">
                <a:latin typeface="Trebuchet MS"/>
                <a:cs typeface="Trebuchet MS"/>
              </a:rPr>
              <a:t>s</a:t>
            </a:r>
            <a:r>
              <a:rPr sz="1686" spc="-17" dirty="0">
                <a:latin typeface="Tahoma"/>
                <a:cs typeface="Tahoma"/>
              </a:rPr>
              <a:t>)</a:t>
            </a:r>
            <a:r>
              <a:rPr sz="1686" spc="-17" dirty="0">
                <a:latin typeface="Trebuchet MS"/>
                <a:cs typeface="Trebuchet MS"/>
              </a:rPr>
              <a:t>:</a:t>
            </a:r>
            <a:r>
              <a:rPr sz="1686" spc="260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legal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chess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moves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that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27" dirty="0">
                <a:latin typeface="Trebuchet MS"/>
                <a:cs typeface="Trebuchet MS"/>
              </a:rPr>
              <a:t>Player</a:t>
            </a:r>
            <a:r>
              <a:rPr sz="1686" spc="-27" dirty="0">
                <a:latin typeface="Tahoma"/>
                <a:cs typeface="Tahoma"/>
              </a:rPr>
              <a:t>(</a:t>
            </a:r>
            <a:r>
              <a:rPr sz="1686" i="1" spc="-27" dirty="0">
                <a:latin typeface="Trebuchet MS"/>
                <a:cs typeface="Trebuchet MS"/>
              </a:rPr>
              <a:t>s</a:t>
            </a:r>
            <a:r>
              <a:rPr sz="1686" spc="-27" dirty="0">
                <a:latin typeface="Tahoma"/>
                <a:cs typeface="Tahoma"/>
              </a:rPr>
              <a:t>)</a:t>
            </a:r>
            <a:r>
              <a:rPr sz="1686" spc="47" dirty="0">
                <a:latin typeface="Tahoma"/>
                <a:cs typeface="Tahoma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can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make </a:t>
            </a:r>
            <a:r>
              <a:rPr sz="1686" spc="-499" dirty="0">
                <a:latin typeface="Trebuchet MS"/>
                <a:cs typeface="Trebuchet MS"/>
              </a:rPr>
              <a:t> </a:t>
            </a:r>
            <a:r>
              <a:rPr sz="1686" dirty="0">
                <a:latin typeface="Trebuchet MS"/>
                <a:cs typeface="Trebuchet MS"/>
              </a:rPr>
              <a:t>IsEnd</a:t>
            </a:r>
            <a:r>
              <a:rPr sz="1686" dirty="0">
                <a:latin typeface="Tahoma"/>
                <a:cs typeface="Tahoma"/>
              </a:rPr>
              <a:t>(</a:t>
            </a:r>
            <a:r>
              <a:rPr sz="1686" i="1" dirty="0">
                <a:latin typeface="Trebuchet MS"/>
                <a:cs typeface="Trebuchet MS"/>
              </a:rPr>
              <a:t>s</a:t>
            </a:r>
            <a:r>
              <a:rPr sz="1686" dirty="0">
                <a:latin typeface="Tahoma"/>
                <a:cs typeface="Tahoma"/>
              </a:rPr>
              <a:t>)</a:t>
            </a:r>
            <a:r>
              <a:rPr sz="1686" dirty="0">
                <a:latin typeface="Trebuchet MS"/>
                <a:cs typeface="Trebuchet MS"/>
              </a:rPr>
              <a:t>:</a:t>
            </a:r>
            <a:r>
              <a:rPr sz="1686" spc="250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whether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i="1" spc="118" dirty="0">
                <a:latin typeface="Trebuchet MS"/>
                <a:cs typeface="Trebuchet MS"/>
              </a:rPr>
              <a:t>s</a:t>
            </a:r>
            <a:r>
              <a:rPr sz="1686" i="1" spc="64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is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checkmate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or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draw</a:t>
            </a:r>
            <a:endParaRPr sz="1686" dirty="0">
              <a:latin typeface="Trebuchet MS"/>
              <a:cs typeface="Trebuchet MS"/>
            </a:endParaRPr>
          </a:p>
          <a:p>
            <a:pPr>
              <a:spcBef>
                <a:spcPts val="13"/>
              </a:spcBef>
            </a:pPr>
            <a:endParaRPr sz="1315" dirty="0">
              <a:latin typeface="Trebuchet MS"/>
              <a:cs typeface="Trebuchet MS"/>
            </a:endParaRPr>
          </a:p>
          <a:p>
            <a:pPr marL="8565">
              <a:tabLst>
                <a:tab pos="993098" algn="l"/>
              </a:tabLst>
            </a:pPr>
            <a:r>
              <a:rPr sz="1686" spc="-44" dirty="0">
                <a:latin typeface="Trebuchet MS"/>
                <a:cs typeface="Trebuchet MS"/>
              </a:rPr>
              <a:t>Utili</a:t>
            </a:r>
            <a:r>
              <a:rPr sz="1686" spc="-91" dirty="0">
                <a:latin typeface="Trebuchet MS"/>
                <a:cs typeface="Trebuchet MS"/>
              </a:rPr>
              <a:t>t</a:t>
            </a:r>
            <a:r>
              <a:rPr sz="1686" spc="-44" dirty="0">
                <a:latin typeface="Trebuchet MS"/>
                <a:cs typeface="Trebuchet MS"/>
              </a:rPr>
              <a:t>y</a:t>
            </a:r>
            <a:r>
              <a:rPr sz="1686" spc="17" dirty="0">
                <a:latin typeface="Tahoma"/>
                <a:cs typeface="Tahoma"/>
              </a:rPr>
              <a:t>(</a:t>
            </a:r>
            <a:r>
              <a:rPr sz="1686" i="1" spc="118" dirty="0">
                <a:latin typeface="Trebuchet MS"/>
                <a:cs typeface="Trebuchet MS"/>
              </a:rPr>
              <a:t>s</a:t>
            </a:r>
            <a:r>
              <a:rPr sz="1686" spc="17" dirty="0">
                <a:latin typeface="Tahoma"/>
                <a:cs typeface="Tahoma"/>
              </a:rPr>
              <a:t>)</a:t>
            </a:r>
            <a:r>
              <a:rPr sz="1686" spc="-145" dirty="0">
                <a:latin typeface="Trebuchet MS"/>
                <a:cs typeface="Trebuchet MS"/>
              </a:rPr>
              <a:t>:</a:t>
            </a:r>
            <a:r>
              <a:rPr sz="1686" dirty="0">
                <a:latin typeface="Trebuchet MS"/>
                <a:cs typeface="Trebuchet MS"/>
              </a:rPr>
              <a:t>	</a:t>
            </a:r>
            <a:r>
              <a:rPr sz="1686" spc="101" dirty="0">
                <a:latin typeface="Tahoma"/>
                <a:cs typeface="Tahoma"/>
              </a:rPr>
              <a:t>+</a:t>
            </a:r>
            <a:r>
              <a:rPr sz="1686" spc="24" dirty="0">
                <a:latin typeface="MS Gothic"/>
                <a:cs typeface="MS Gothic"/>
              </a:rPr>
              <a:t>∞</a:t>
            </a:r>
            <a:r>
              <a:rPr sz="1686" spc="-273" dirty="0">
                <a:latin typeface="MS Gothic"/>
                <a:cs typeface="MS Gothic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if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white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wins,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ahoma"/>
                <a:cs typeface="Tahoma"/>
              </a:rPr>
              <a:t>0</a:t>
            </a:r>
            <a:r>
              <a:rPr sz="1686" spc="44" dirty="0">
                <a:latin typeface="Tahoma"/>
                <a:cs typeface="Tahoma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if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dr</a:t>
            </a:r>
            <a:r>
              <a:rPr sz="1686" spc="-118" dirty="0">
                <a:latin typeface="Trebuchet MS"/>
                <a:cs typeface="Trebuchet MS"/>
              </a:rPr>
              <a:t>aw,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256" dirty="0">
                <a:latin typeface="MS Gothic"/>
                <a:cs typeface="MS Gothic"/>
              </a:rPr>
              <a:t>−∞</a:t>
            </a:r>
            <a:r>
              <a:rPr sz="1686" spc="-273" dirty="0">
                <a:latin typeface="MS Gothic"/>
                <a:cs typeface="MS Gothic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if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black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wins</a:t>
            </a:r>
            <a:endParaRPr sz="1686" dirty="0">
              <a:latin typeface="Trebuchet MS"/>
              <a:cs typeface="Trebuchet M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F8DB98-B6B4-63DD-5FAB-FCB96ED29520}"/>
              </a:ext>
            </a:extLst>
          </p:cNvPr>
          <p:cNvSpPr txBox="1">
            <a:spLocks/>
          </p:cNvSpPr>
          <p:nvPr/>
        </p:nvSpPr>
        <p:spPr>
          <a:xfrm>
            <a:off x="628650" y="3750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Chess</a:t>
            </a:r>
          </a:p>
        </p:txBody>
      </p:sp>
    </p:spTree>
    <p:extLst>
      <p:ext uri="{BB962C8B-B14F-4D97-AF65-F5344CB8AC3E}">
        <p14:creationId xmlns:p14="http://schemas.microsoft.com/office/powerpoint/2010/main" val="132513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FAA8-C40A-B7A6-88DC-7D5521A7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5" dirty="0"/>
              <a:t>Characteristics</a:t>
            </a:r>
            <a:r>
              <a:rPr lang="en-US" spc="64" dirty="0"/>
              <a:t> </a:t>
            </a:r>
            <a:r>
              <a:rPr lang="en-US" spc="-128" dirty="0"/>
              <a:t>of</a:t>
            </a:r>
            <a:r>
              <a:rPr lang="en-US" spc="61" dirty="0"/>
              <a:t> </a:t>
            </a:r>
            <a:r>
              <a:rPr lang="en-US" spc="-105" dirty="0"/>
              <a:t>games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F9A51-5416-7A97-2144-7847B5A8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77283-2B7C-ADA0-9265-BAE0D8AF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B0638CE-E588-79D5-7A56-C6DDEB15E898}"/>
              </a:ext>
            </a:extLst>
          </p:cNvPr>
          <p:cNvSpPr txBox="1"/>
          <p:nvPr/>
        </p:nvSpPr>
        <p:spPr>
          <a:xfrm>
            <a:off x="2057860" y="1070437"/>
            <a:ext cx="3166614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225685" indent="-217548">
              <a:spcBef>
                <a:spcPts val="94"/>
              </a:spcBef>
              <a:buFont typeface="MS Gothic"/>
              <a:buChar char="•"/>
              <a:tabLst>
                <a:tab pos="226113" algn="l"/>
              </a:tabLst>
            </a:pPr>
            <a:r>
              <a:rPr sz="1686" spc="-13" dirty="0">
                <a:latin typeface="Trebuchet MS"/>
                <a:cs typeface="Trebuchet MS"/>
              </a:rPr>
              <a:t>All</a:t>
            </a:r>
            <a:r>
              <a:rPr sz="1686" spc="54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utility</a:t>
            </a:r>
            <a:r>
              <a:rPr sz="1686" spc="54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is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at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end</a:t>
            </a:r>
            <a:r>
              <a:rPr sz="1686" spc="54" dirty="0">
                <a:latin typeface="Trebuchet MS"/>
                <a:cs typeface="Trebuchet MS"/>
              </a:rPr>
              <a:t> </a:t>
            </a:r>
            <a:r>
              <a:rPr sz="1686" spc="-71" dirty="0">
                <a:latin typeface="Trebuchet MS"/>
                <a:cs typeface="Trebuchet MS"/>
              </a:rPr>
              <a:t>state</a:t>
            </a:r>
            <a:endParaRPr sz="1686">
              <a:latin typeface="Trebuchet MS"/>
              <a:cs typeface="Trebuchet MS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FF9E110C-818C-EF23-740A-38FD64DACD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9292" y="1484916"/>
            <a:ext cx="1719451" cy="1153447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1939E605-E330-9B36-F91B-957BEB965D21}"/>
              </a:ext>
            </a:extLst>
          </p:cNvPr>
          <p:cNvSpPr txBox="1"/>
          <p:nvPr/>
        </p:nvSpPr>
        <p:spPr>
          <a:xfrm>
            <a:off x="2057860" y="2742720"/>
            <a:ext cx="432850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225685" indent="-217548">
              <a:spcBef>
                <a:spcPts val="94"/>
              </a:spcBef>
              <a:buFont typeface="MS Gothic"/>
              <a:buChar char="•"/>
              <a:tabLst>
                <a:tab pos="226113" algn="l"/>
              </a:tabLst>
            </a:pPr>
            <a:r>
              <a:rPr sz="1686" spc="-67" dirty="0">
                <a:latin typeface="Trebuchet MS"/>
                <a:cs typeface="Trebuchet MS"/>
              </a:rPr>
              <a:t>Different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players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in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control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at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98" dirty="0">
                <a:latin typeface="Trebuchet MS"/>
                <a:cs typeface="Trebuchet MS"/>
              </a:rPr>
              <a:t>different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states</a:t>
            </a:r>
            <a:endParaRPr sz="1686">
              <a:latin typeface="Trebuchet MS"/>
              <a:cs typeface="Trebuchet MS"/>
            </a:endParaRPr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8E5BE1A3-FB9B-10DC-AC08-6F66A6F8543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9292" y="3157200"/>
            <a:ext cx="1719451" cy="13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2C6D-F9A2-26E2-7CC5-45541DEF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7" dirty="0"/>
              <a:t>The</a:t>
            </a:r>
            <a:r>
              <a:rPr lang="en-US" spc="67" dirty="0"/>
              <a:t> </a:t>
            </a:r>
            <a:r>
              <a:rPr lang="en-US" spc="-88" dirty="0"/>
              <a:t>halving</a:t>
            </a:r>
            <a:r>
              <a:rPr lang="en-US" spc="64" dirty="0"/>
              <a:t> </a:t>
            </a:r>
            <a:r>
              <a:rPr lang="en-US" spc="-118" dirty="0"/>
              <a:t>game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E6C1-E0D4-7E45-EBF3-F8BFAA68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FF7E4-FF58-14E4-1C46-69D2D3D6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658FBE-B590-56FD-F26B-17FF1F96F405}"/>
              </a:ext>
            </a:extLst>
          </p:cNvPr>
          <p:cNvGrpSpPr/>
          <p:nvPr/>
        </p:nvGrpSpPr>
        <p:grpSpPr>
          <a:xfrm>
            <a:off x="1432366" y="1180776"/>
            <a:ext cx="6279267" cy="1666819"/>
            <a:chOff x="1434613" y="894449"/>
            <a:chExt cx="6279267" cy="1666819"/>
          </a:xfrm>
        </p:grpSpPr>
        <p:grpSp>
          <p:nvGrpSpPr>
            <p:cNvPr id="7" name="object 3">
              <a:extLst>
                <a:ext uri="{FF2B5EF4-FFF2-40B4-BE49-F238E27FC236}">
                  <a16:creationId xmlns:a16="http://schemas.microsoft.com/office/drawing/2014/main" id="{B52A9EB4-D292-3F5D-8F5D-FE9E9132D756}"/>
                </a:ext>
              </a:extLst>
            </p:cNvPr>
            <p:cNvGrpSpPr/>
            <p:nvPr/>
          </p:nvGrpSpPr>
          <p:grpSpPr>
            <a:xfrm>
              <a:off x="1434613" y="894449"/>
              <a:ext cx="6279267" cy="1666819"/>
              <a:chOff x="428146" y="1326214"/>
              <a:chExt cx="9310370" cy="2471420"/>
            </a:xfrm>
          </p:grpSpPr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9613CED4-3167-E6B6-5215-3501C9CD8D54}"/>
                  </a:ext>
                </a:extLst>
              </p:cNvPr>
              <p:cNvSpPr/>
              <p:nvPr/>
            </p:nvSpPr>
            <p:spPr>
              <a:xfrm>
                <a:off x="440862" y="1647280"/>
                <a:ext cx="9284970" cy="2137410"/>
              </a:xfrm>
              <a:custGeom>
                <a:avLst/>
                <a:gdLst/>
                <a:ahLst/>
                <a:cxnLst/>
                <a:rect l="l" t="t" r="r" b="b"/>
                <a:pathLst>
                  <a:path w="9284970" h="2137410">
                    <a:moveTo>
                      <a:pt x="0" y="0"/>
                    </a:moveTo>
                    <a:lnTo>
                      <a:pt x="0" y="2137280"/>
                    </a:lnTo>
                    <a:lnTo>
                      <a:pt x="9284633" y="2137280"/>
                    </a:lnTo>
                    <a:lnTo>
                      <a:pt x="9284633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4" name="object 5">
                <a:extLst>
                  <a:ext uri="{FF2B5EF4-FFF2-40B4-BE49-F238E27FC236}">
                    <a16:creationId xmlns:a16="http://schemas.microsoft.com/office/drawing/2014/main" id="{5A1C0132-CB44-6A84-09CC-DF8B0D69767E}"/>
                  </a:ext>
                </a:extLst>
              </p:cNvPr>
              <p:cNvSpPr/>
              <p:nvPr/>
            </p:nvSpPr>
            <p:spPr>
              <a:xfrm>
                <a:off x="568017" y="1326214"/>
                <a:ext cx="4201160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4201160" h="642619">
                    <a:moveTo>
                      <a:pt x="4200796" y="0"/>
                    </a:moveTo>
                    <a:lnTo>
                      <a:pt x="0" y="0"/>
                    </a:lnTo>
                    <a:lnTo>
                      <a:pt x="0" y="642132"/>
                    </a:lnTo>
                    <a:lnTo>
                      <a:pt x="4200796" y="642132"/>
                    </a:lnTo>
                    <a:lnTo>
                      <a:pt x="420079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5" name="object 6">
                <a:extLst>
                  <a:ext uri="{FF2B5EF4-FFF2-40B4-BE49-F238E27FC236}">
                    <a16:creationId xmlns:a16="http://schemas.microsoft.com/office/drawing/2014/main" id="{2BC37FD8-E4F9-95C3-3D66-BC7CF8AC7701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8017" y="1326214"/>
                <a:ext cx="642132" cy="642132"/>
              </a:xfrm>
              <a:prstGeom prst="rect">
                <a:avLst/>
              </a:prstGeom>
            </p:spPr>
          </p:pic>
        </p:grp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86DB940-83F4-00AA-89C0-7704BE4459DD}"/>
                </a:ext>
              </a:extLst>
            </p:cNvPr>
            <p:cNvSpPr txBox="1"/>
            <p:nvPr/>
          </p:nvSpPr>
          <p:spPr>
            <a:xfrm>
              <a:off x="1571837" y="955926"/>
              <a:ext cx="2799160" cy="74884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475779">
                <a:spcBef>
                  <a:spcPts val="94"/>
                </a:spcBef>
                <a:tabLst>
                  <a:tab pos="1479583" algn="l"/>
                </a:tabLst>
              </a:pPr>
              <a:r>
                <a:rPr sz="1686" b="1" spc="-17" dirty="0">
                  <a:solidFill>
                    <a:srgbClr val="FFA500"/>
                  </a:solidFill>
                  <a:latin typeface="Trebuchet MS"/>
                  <a:cs typeface="Trebuchet MS"/>
                </a:rPr>
                <a:t>Problem:	</a:t>
              </a:r>
              <a:r>
                <a:rPr sz="1686" b="1" spc="-20" dirty="0">
                  <a:solidFill>
                    <a:srgbClr val="FFA500"/>
                  </a:solidFill>
                  <a:latin typeface="Trebuchet MS"/>
                  <a:cs typeface="Trebuchet MS"/>
                </a:rPr>
                <a:t>halving</a:t>
              </a:r>
              <a:r>
                <a:rPr sz="1686" b="1" spc="67" dirty="0">
                  <a:solidFill>
                    <a:srgbClr val="FFA500"/>
                  </a:solidFill>
                  <a:latin typeface="Trebuchet MS"/>
                  <a:cs typeface="Trebuchet MS"/>
                </a:rPr>
                <a:t> </a:t>
              </a:r>
              <a:r>
                <a:rPr sz="1686" b="1" spc="7" dirty="0">
                  <a:solidFill>
                    <a:srgbClr val="FFA500"/>
                  </a:solidFill>
                  <a:latin typeface="Trebuchet MS"/>
                  <a:cs typeface="Trebuchet MS"/>
                </a:rPr>
                <a:t>game</a:t>
              </a:r>
              <a:endParaRPr sz="1686" dirty="0">
                <a:latin typeface="Trebuchet MS"/>
                <a:cs typeface="Trebuchet MS"/>
              </a:endParaRPr>
            </a:p>
            <a:p>
              <a:pPr>
                <a:spcBef>
                  <a:spcPts val="37"/>
                </a:spcBef>
              </a:pPr>
              <a:endParaRPr sz="1416" dirty="0">
                <a:latin typeface="Trebuchet MS"/>
                <a:cs typeface="Trebuchet MS"/>
              </a:endParaRPr>
            </a:p>
            <a:p>
              <a:pPr marL="8565"/>
              <a:r>
                <a:rPr sz="1686" spc="7" dirty="0">
                  <a:latin typeface="Trebuchet MS"/>
                  <a:cs typeface="Trebuchet MS"/>
                </a:rPr>
                <a:t>St</a:t>
              </a:r>
              <a:r>
                <a:rPr sz="1686" spc="-40" dirty="0">
                  <a:latin typeface="Trebuchet MS"/>
                  <a:cs typeface="Trebuchet MS"/>
                </a:rPr>
                <a:t>a</a:t>
              </a:r>
              <a:r>
                <a:rPr sz="1686" spc="-64" dirty="0">
                  <a:latin typeface="Trebuchet MS"/>
                  <a:cs typeface="Trebuchet MS"/>
                </a:rPr>
                <a:t>rt</a:t>
              </a:r>
              <a:r>
                <a:rPr sz="1686" spc="61" dirty="0">
                  <a:latin typeface="Trebuchet MS"/>
                  <a:cs typeface="Trebuchet MS"/>
                </a:rPr>
                <a:t> </a:t>
              </a:r>
              <a:r>
                <a:rPr sz="1686" spc="-64" dirty="0">
                  <a:latin typeface="Trebuchet MS"/>
                  <a:cs typeface="Trebuchet MS"/>
                </a:rPr>
                <a:t>with</a:t>
              </a:r>
              <a:r>
                <a:rPr sz="1686" spc="64" dirty="0">
                  <a:latin typeface="Trebuchet MS"/>
                  <a:cs typeface="Trebuchet MS"/>
                </a:rPr>
                <a:t> </a:t>
              </a:r>
              <a:r>
                <a:rPr sz="1686" spc="-64" dirty="0">
                  <a:latin typeface="Trebuchet MS"/>
                  <a:cs typeface="Trebuchet MS"/>
                </a:rPr>
                <a:t>a</a:t>
              </a:r>
              <a:r>
                <a:rPr sz="1686" spc="61" dirty="0">
                  <a:latin typeface="Trebuchet MS"/>
                  <a:cs typeface="Trebuchet MS"/>
                </a:rPr>
                <a:t> </a:t>
              </a:r>
              <a:r>
                <a:rPr sz="1686" spc="-47" dirty="0">
                  <a:latin typeface="Trebuchet MS"/>
                  <a:cs typeface="Trebuchet MS"/>
                </a:rPr>
                <a:t>num</a:t>
              </a:r>
              <a:r>
                <a:rPr sz="1686" spc="7" dirty="0">
                  <a:latin typeface="Trebuchet MS"/>
                  <a:cs typeface="Trebuchet MS"/>
                </a:rPr>
                <a:t>b</a:t>
              </a:r>
              <a:r>
                <a:rPr sz="1686" spc="-118" dirty="0">
                  <a:latin typeface="Trebuchet MS"/>
                  <a:cs typeface="Trebuchet MS"/>
                </a:rPr>
                <a:t>er</a:t>
              </a:r>
              <a:r>
                <a:rPr sz="1686" spc="61" dirty="0">
                  <a:latin typeface="Trebuchet MS"/>
                  <a:cs typeface="Trebuchet MS"/>
                </a:rPr>
                <a:t> </a:t>
              </a:r>
              <a:r>
                <a:rPr sz="1686" i="1" spc="297" dirty="0">
                  <a:latin typeface="Trebuchet MS"/>
                  <a:cs typeface="Trebuchet MS"/>
                </a:rPr>
                <a:t>N</a:t>
              </a:r>
              <a:r>
                <a:rPr sz="1686" i="1" spc="-324" dirty="0">
                  <a:latin typeface="Trebuchet MS"/>
                  <a:cs typeface="Trebuchet MS"/>
                </a:rPr>
                <a:t> </a:t>
              </a:r>
              <a:r>
                <a:rPr sz="1686" spc="-145" dirty="0">
                  <a:latin typeface="Trebuchet MS"/>
                  <a:cs typeface="Trebuchet MS"/>
                </a:rPr>
                <a:t>.</a:t>
              </a:r>
              <a:endParaRPr sz="1686" dirty="0">
                <a:latin typeface="Trebuchet MS"/>
                <a:cs typeface="Trebuchet M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203EDD8-0BE0-8DED-BDDC-B33288230680}"/>
                </a:ext>
              </a:extLst>
            </p:cNvPr>
            <p:cNvSpPr txBox="1"/>
            <p:nvPr/>
          </p:nvSpPr>
          <p:spPr>
            <a:xfrm>
              <a:off x="7222076" y="1771792"/>
              <a:ext cx="155033" cy="192400"/>
            </a:xfrm>
            <a:prstGeom prst="rect">
              <a:avLst/>
            </a:prstGeom>
          </p:spPr>
          <p:txBody>
            <a:bodyPr vert="horz" wrap="square" lIns="0" tIns="10707" rIns="0" bIns="0" rtlCol="0">
              <a:spAutoFit/>
            </a:bodyPr>
            <a:lstStyle/>
            <a:p>
              <a:pPr marL="8565">
                <a:spcBef>
                  <a:spcPts val="84"/>
                </a:spcBef>
              </a:pPr>
              <a:r>
                <a:rPr sz="1180" i="1" u="heavy" spc="199" dirty="0">
                  <a:uFill>
                    <a:solidFill>
                      <a:srgbClr val="000000"/>
                    </a:solidFill>
                  </a:uFill>
                  <a:latin typeface="Verdana"/>
                  <a:cs typeface="Verdana"/>
                </a:rPr>
                <a:t>N</a:t>
              </a:r>
              <a:endParaRPr sz="1180">
                <a:latin typeface="Verdana"/>
                <a:cs typeface="Verdana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E0889C1E-69CD-9ACA-7B57-67336C14CDD0}"/>
                </a:ext>
              </a:extLst>
            </p:cNvPr>
            <p:cNvSpPr txBox="1"/>
            <p:nvPr/>
          </p:nvSpPr>
          <p:spPr>
            <a:xfrm>
              <a:off x="7255770" y="1932415"/>
              <a:ext cx="104069" cy="192400"/>
            </a:xfrm>
            <a:prstGeom prst="rect">
              <a:avLst/>
            </a:prstGeom>
          </p:spPr>
          <p:txBody>
            <a:bodyPr vert="horz" wrap="square" lIns="0" tIns="10707" rIns="0" bIns="0" rtlCol="0">
              <a:spAutoFit/>
            </a:bodyPr>
            <a:lstStyle/>
            <a:p>
              <a:pPr marL="8565">
                <a:spcBef>
                  <a:spcPts val="84"/>
                </a:spcBef>
              </a:pPr>
              <a:r>
                <a:rPr sz="1180" spc="61" dirty="0">
                  <a:latin typeface="Trebuchet MS"/>
                  <a:cs typeface="Trebuchet MS"/>
                </a:rPr>
                <a:t>2</a:t>
              </a:r>
              <a:endParaRPr sz="1180">
                <a:latin typeface="Trebuchet MS"/>
                <a:cs typeface="Trebuchet MS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18455BC0-BF90-AE2B-562A-DB16D389646D}"/>
                </a:ext>
              </a:extLst>
            </p:cNvPr>
            <p:cNvSpPr txBox="1"/>
            <p:nvPr/>
          </p:nvSpPr>
          <p:spPr>
            <a:xfrm>
              <a:off x="1571837" y="1792177"/>
              <a:ext cx="6004747" cy="27153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8565">
                <a:spcBef>
                  <a:spcPts val="94"/>
                </a:spcBef>
                <a:tabLst>
                  <a:tab pos="5838250" algn="l"/>
                </a:tabLst>
              </a:pPr>
              <a:r>
                <a:rPr sz="1686" spc="-3" dirty="0">
                  <a:latin typeface="Trebuchet MS"/>
                  <a:cs typeface="Trebuchet MS"/>
                </a:rPr>
                <a:t>Pl</a:t>
              </a:r>
              <a:r>
                <a:rPr sz="1686" spc="-51" dirty="0">
                  <a:latin typeface="Trebuchet MS"/>
                  <a:cs typeface="Trebuchet MS"/>
                </a:rPr>
                <a:t>a</a:t>
              </a:r>
              <a:r>
                <a:rPr sz="1686" spc="-94" dirty="0">
                  <a:latin typeface="Trebuchet MS"/>
                  <a:cs typeface="Trebuchet MS"/>
                </a:rPr>
                <a:t>y</a:t>
              </a:r>
              <a:r>
                <a:rPr sz="1686" spc="-88" dirty="0">
                  <a:latin typeface="Trebuchet MS"/>
                  <a:cs typeface="Trebuchet MS"/>
                </a:rPr>
                <a:t>ers</a:t>
              </a:r>
              <a:r>
                <a:rPr sz="1686" spc="-20" dirty="0">
                  <a:latin typeface="Trebuchet MS"/>
                  <a:cs typeface="Trebuchet MS"/>
                </a:rPr>
                <a:t> </a:t>
              </a:r>
              <a:r>
                <a:rPr sz="1686" spc="-44" dirty="0">
                  <a:latin typeface="Trebuchet MS"/>
                  <a:cs typeface="Trebuchet MS"/>
                </a:rPr>
                <a:t>ta</a:t>
              </a:r>
              <a:r>
                <a:rPr sz="1686" spc="-98" dirty="0">
                  <a:latin typeface="Trebuchet MS"/>
                  <a:cs typeface="Trebuchet MS"/>
                </a:rPr>
                <a:t>k</a:t>
              </a:r>
              <a:r>
                <a:rPr sz="1686" spc="-162" dirty="0">
                  <a:latin typeface="Trebuchet MS"/>
                  <a:cs typeface="Trebuchet MS"/>
                </a:rPr>
                <a:t>e</a:t>
              </a:r>
              <a:r>
                <a:rPr sz="1686" spc="-20" dirty="0">
                  <a:latin typeface="Trebuchet MS"/>
                  <a:cs typeface="Trebuchet MS"/>
                </a:rPr>
                <a:t> </a:t>
              </a:r>
              <a:r>
                <a:rPr sz="1686" spc="-47" dirty="0">
                  <a:latin typeface="Trebuchet MS"/>
                  <a:cs typeface="Trebuchet MS"/>
                </a:rPr>
                <a:t>turns</a:t>
              </a:r>
              <a:r>
                <a:rPr sz="1686" spc="-20" dirty="0">
                  <a:latin typeface="Trebuchet MS"/>
                  <a:cs typeface="Trebuchet MS"/>
                </a:rPr>
                <a:t> </a:t>
              </a:r>
              <a:r>
                <a:rPr sz="1686" spc="-94" dirty="0">
                  <a:latin typeface="Trebuchet MS"/>
                  <a:cs typeface="Trebuchet MS"/>
                </a:rPr>
                <a:t>either</a:t>
              </a:r>
              <a:r>
                <a:rPr sz="1686" spc="-20" dirty="0">
                  <a:latin typeface="Trebuchet MS"/>
                  <a:cs typeface="Trebuchet MS"/>
                </a:rPr>
                <a:t> </a:t>
              </a:r>
              <a:r>
                <a:rPr sz="1686" spc="-77" dirty="0">
                  <a:latin typeface="Trebuchet MS"/>
                  <a:cs typeface="Trebuchet MS"/>
                </a:rPr>
                <a:t>decrementing</a:t>
              </a:r>
              <a:r>
                <a:rPr sz="1686" spc="-17" dirty="0">
                  <a:latin typeface="Trebuchet MS"/>
                  <a:cs typeface="Trebuchet MS"/>
                </a:rPr>
                <a:t> </a:t>
              </a:r>
              <a:r>
                <a:rPr sz="1686" i="1" spc="297" dirty="0">
                  <a:latin typeface="Trebuchet MS"/>
                  <a:cs typeface="Trebuchet MS"/>
                </a:rPr>
                <a:t>N</a:t>
              </a:r>
              <a:r>
                <a:rPr sz="1686" i="1" spc="169" dirty="0">
                  <a:latin typeface="Trebuchet MS"/>
                  <a:cs typeface="Trebuchet MS"/>
                </a:rPr>
                <a:t> </a:t>
              </a:r>
              <a:r>
                <a:rPr sz="1686" spc="-101" dirty="0">
                  <a:latin typeface="Trebuchet MS"/>
                  <a:cs typeface="Trebuchet MS"/>
                </a:rPr>
                <a:t>o</a:t>
              </a:r>
              <a:r>
                <a:rPr sz="1686" spc="-74" dirty="0">
                  <a:latin typeface="Trebuchet MS"/>
                  <a:cs typeface="Trebuchet MS"/>
                </a:rPr>
                <a:t>r</a:t>
              </a:r>
              <a:r>
                <a:rPr sz="1686" spc="-20" dirty="0">
                  <a:latin typeface="Trebuchet MS"/>
                  <a:cs typeface="Trebuchet MS"/>
                </a:rPr>
                <a:t> </a:t>
              </a:r>
              <a:r>
                <a:rPr sz="1686" spc="-71" dirty="0">
                  <a:latin typeface="Trebuchet MS"/>
                  <a:cs typeface="Trebuchet MS"/>
                </a:rPr>
                <a:t>replacing</a:t>
              </a:r>
              <a:r>
                <a:rPr sz="1686" spc="-20" dirty="0">
                  <a:latin typeface="Trebuchet MS"/>
                  <a:cs typeface="Trebuchet MS"/>
                </a:rPr>
                <a:t> </a:t>
              </a:r>
              <a:r>
                <a:rPr sz="1686" spc="-64" dirty="0">
                  <a:latin typeface="Trebuchet MS"/>
                  <a:cs typeface="Trebuchet MS"/>
                </a:rPr>
                <a:t>it</a:t>
              </a:r>
              <a:r>
                <a:rPr sz="1686" spc="-17" dirty="0">
                  <a:latin typeface="Trebuchet MS"/>
                  <a:cs typeface="Trebuchet MS"/>
                </a:rPr>
                <a:t> </a:t>
              </a:r>
              <a:r>
                <a:rPr sz="1686" spc="-64" dirty="0">
                  <a:latin typeface="Trebuchet MS"/>
                  <a:cs typeface="Trebuchet MS"/>
                </a:rPr>
                <a:t>with</a:t>
              </a:r>
              <a:r>
                <a:rPr sz="1686" spc="-20" dirty="0">
                  <a:latin typeface="Trebuchet MS"/>
                  <a:cs typeface="Trebuchet MS"/>
                </a:rPr>
                <a:t> </a:t>
              </a:r>
              <a:r>
                <a:rPr sz="1686" spc="108" dirty="0">
                  <a:latin typeface="Yu Gothic"/>
                  <a:cs typeface="Yu Gothic"/>
                </a:rPr>
                <a:t>[</a:t>
              </a:r>
              <a:r>
                <a:rPr lang="en-US" sz="1686" dirty="0">
                  <a:latin typeface="Yu Gothic"/>
                  <a:cs typeface="Yu Gothic"/>
                </a:rPr>
                <a:t>	]</a:t>
              </a:r>
              <a:endParaRPr sz="1686" dirty="0">
                <a:latin typeface="Trebuchet MS"/>
                <a:cs typeface="Trebuchet MS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40CD0FB-3B3B-8CC5-0A4E-566D69187949}"/>
                </a:ext>
              </a:extLst>
            </p:cNvPr>
            <p:cNvSpPr txBox="1"/>
            <p:nvPr/>
          </p:nvSpPr>
          <p:spPr>
            <a:xfrm>
              <a:off x="1571837" y="2151786"/>
              <a:ext cx="3169184" cy="27153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8565">
                <a:spcBef>
                  <a:spcPts val="94"/>
                </a:spcBef>
              </a:pPr>
              <a:r>
                <a:rPr sz="1686" spc="-7" dirty="0">
                  <a:latin typeface="Trebuchet MS"/>
                  <a:cs typeface="Trebuchet MS"/>
                </a:rPr>
                <a:t>The</a:t>
              </a:r>
              <a:r>
                <a:rPr sz="1686" spc="54" dirty="0">
                  <a:latin typeface="Trebuchet MS"/>
                  <a:cs typeface="Trebuchet MS"/>
                </a:rPr>
                <a:t> </a:t>
              </a:r>
              <a:r>
                <a:rPr sz="1686" spc="-98" dirty="0">
                  <a:latin typeface="Trebuchet MS"/>
                  <a:cs typeface="Trebuchet MS"/>
                </a:rPr>
                <a:t>player</a:t>
              </a:r>
              <a:r>
                <a:rPr sz="1686" spc="57" dirty="0">
                  <a:latin typeface="Trebuchet MS"/>
                  <a:cs typeface="Trebuchet MS"/>
                </a:rPr>
                <a:t> </a:t>
              </a:r>
              <a:r>
                <a:rPr sz="1686" spc="-51" dirty="0">
                  <a:latin typeface="Trebuchet MS"/>
                  <a:cs typeface="Trebuchet MS"/>
                </a:rPr>
                <a:t>that</a:t>
              </a:r>
              <a:r>
                <a:rPr sz="1686" spc="57" dirty="0">
                  <a:latin typeface="Trebuchet MS"/>
                  <a:cs typeface="Trebuchet MS"/>
                </a:rPr>
                <a:t> </a:t>
              </a:r>
              <a:r>
                <a:rPr sz="1686" spc="-51" dirty="0">
                  <a:latin typeface="Trebuchet MS"/>
                  <a:cs typeface="Trebuchet MS"/>
                </a:rPr>
                <a:t>is</a:t>
              </a:r>
              <a:r>
                <a:rPr sz="1686" spc="61" dirty="0">
                  <a:latin typeface="Trebuchet MS"/>
                  <a:cs typeface="Trebuchet MS"/>
                </a:rPr>
                <a:t> </a:t>
              </a:r>
              <a:r>
                <a:rPr sz="1686" spc="-101" dirty="0">
                  <a:latin typeface="Trebuchet MS"/>
                  <a:cs typeface="Trebuchet MS"/>
                </a:rPr>
                <a:t>left</a:t>
              </a:r>
              <a:r>
                <a:rPr sz="1686" spc="57" dirty="0">
                  <a:latin typeface="Trebuchet MS"/>
                  <a:cs typeface="Trebuchet MS"/>
                </a:rPr>
                <a:t> </a:t>
              </a:r>
              <a:r>
                <a:rPr sz="1686" spc="-64" dirty="0">
                  <a:latin typeface="Trebuchet MS"/>
                  <a:cs typeface="Trebuchet MS"/>
                </a:rPr>
                <a:t>with</a:t>
              </a:r>
              <a:r>
                <a:rPr sz="1686" spc="57" dirty="0">
                  <a:latin typeface="Trebuchet MS"/>
                  <a:cs typeface="Trebuchet MS"/>
                </a:rPr>
                <a:t> </a:t>
              </a:r>
              <a:r>
                <a:rPr sz="1686" spc="-30" dirty="0">
                  <a:latin typeface="Trebuchet MS"/>
                  <a:cs typeface="Trebuchet MS"/>
                </a:rPr>
                <a:t>0</a:t>
              </a:r>
              <a:r>
                <a:rPr sz="1686" spc="57" dirty="0">
                  <a:latin typeface="Trebuchet MS"/>
                  <a:cs typeface="Trebuchet MS"/>
                </a:rPr>
                <a:t> </a:t>
              </a:r>
              <a:r>
                <a:rPr sz="1686" spc="-74" dirty="0">
                  <a:latin typeface="Trebuchet MS"/>
                  <a:cs typeface="Trebuchet MS"/>
                </a:rPr>
                <a:t>wins.</a:t>
              </a:r>
              <a:endParaRPr sz="1686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88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646E-5230-3FFD-A252-80D99247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Halving Game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0CED-CDC3-659E-3CAA-16C9D6AB9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866332" cy="3263504"/>
          </a:xfrm>
        </p:spPr>
        <p:txBody>
          <a:bodyPr>
            <a:no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lass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HalvingGame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state = (player, number) where player = +1 (agent) or -1 (opponent)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startState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1F0D2-29FC-EA37-7C75-3B3F2223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CA20A-D68D-D01B-5ABC-421D5030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3685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C94BC-FC1A-6D8D-FE3A-40C51F38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F715F-9304-203F-6089-0DB72760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14DB-9688-F32A-8AB5-6A471F634A35}"/>
              </a:ext>
            </a:extLst>
          </p:cNvPr>
          <p:cNvSpPr txBox="1"/>
          <p:nvPr/>
        </p:nvSpPr>
        <p:spPr>
          <a:xfrm>
            <a:off x="170872" y="209076"/>
            <a:ext cx="81695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endParaRPr 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isEnd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endParaRPr 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</p:spTree>
    <p:extLst>
      <p:ext uri="{BB962C8B-B14F-4D97-AF65-F5344CB8AC3E}">
        <p14:creationId xmlns:p14="http://schemas.microsoft.com/office/powerpoint/2010/main" val="383995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350F8-A5DB-DF82-0853-83CC0E30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28F6-CDAF-AE4B-1C7F-0A43A694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32CC8-C08B-04B7-2D17-99AD82438DC1}"/>
              </a:ext>
            </a:extLst>
          </p:cNvPr>
          <p:cNvSpPr txBox="1"/>
          <p:nvPr/>
        </p:nvSpPr>
        <p:spPr>
          <a:xfrm>
            <a:off x="863599" y="799467"/>
            <a:ext cx="68210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utility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isEnd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endParaRPr 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'inf'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endParaRPr 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47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3,045 BEST Bismillah IMAGES, STOCK PHOTOS &amp;amp; VECTORS | Adobe Stock">
            <a:extLst>
              <a:ext uri="{FF2B5EF4-FFF2-40B4-BE49-F238E27FC236}">
                <a16:creationId xmlns:a16="http://schemas.microsoft.com/office/drawing/2014/main" id="{5CDCCF2E-F4A9-411C-87C1-4E3CCFFBC1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1549400"/>
            <a:ext cx="8178799" cy="204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12DB4-9603-8407-F8F4-428733D0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8B24F1-5FE9-FFC5-30B3-9103302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12690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C818-E4B3-BA74-04B3-09E04088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B3BF4-0367-A4F1-3B83-3487EF478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9954">
              <a:spcBef>
                <a:spcPts val="94"/>
              </a:spcBef>
              <a:tabLst>
                <a:tab pos="2151498" algn="l"/>
              </a:tabLst>
            </a:pPr>
            <a:r>
              <a:rPr lang="en-US" sz="1800" spc="-54" dirty="0">
                <a:solidFill>
                  <a:srgbClr val="0000A0"/>
                </a:solidFill>
                <a:latin typeface="Trebuchet MS"/>
                <a:cs typeface="Trebuchet MS"/>
              </a:rPr>
              <a:t>Deterministic</a:t>
            </a:r>
            <a:r>
              <a:rPr lang="en-US" sz="1800" spc="6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lang="en-US" sz="1800" spc="-10" dirty="0">
                <a:solidFill>
                  <a:srgbClr val="0000A0"/>
                </a:solidFill>
                <a:latin typeface="Trebuchet MS"/>
                <a:cs typeface="Trebuchet MS"/>
              </a:rPr>
              <a:t>p</a:t>
            </a:r>
            <a:r>
              <a:rPr lang="en-US" sz="1800" spc="-81" dirty="0">
                <a:solidFill>
                  <a:srgbClr val="0000A0"/>
                </a:solidFill>
                <a:latin typeface="Trebuchet MS"/>
                <a:cs typeface="Trebuchet MS"/>
              </a:rPr>
              <a:t>olicie</a:t>
            </a:r>
            <a:r>
              <a:rPr lang="en-US" sz="1800" spc="-64" dirty="0">
                <a:solidFill>
                  <a:srgbClr val="0000A0"/>
                </a:solidFill>
                <a:latin typeface="Trebuchet MS"/>
                <a:cs typeface="Trebuchet MS"/>
              </a:rPr>
              <a:t>s</a:t>
            </a:r>
            <a:r>
              <a:rPr lang="en-US" sz="1800" spc="-145" dirty="0">
                <a:latin typeface="Trebuchet MS"/>
                <a:cs typeface="Trebuchet MS"/>
              </a:rPr>
              <a:t>:</a:t>
            </a:r>
            <a:r>
              <a:rPr lang="en-US" sz="1800" dirty="0">
                <a:latin typeface="Trebuchet MS"/>
                <a:cs typeface="Trebuchet MS"/>
              </a:rPr>
              <a:t>	</a:t>
            </a:r>
            <a:r>
              <a:rPr lang="en-US" sz="1800" i="1" spc="44" dirty="0">
                <a:latin typeface="Calibri"/>
                <a:cs typeface="Calibri"/>
              </a:rPr>
              <a:t>π</a:t>
            </a:r>
            <a:r>
              <a:rPr lang="en-US" sz="1800" i="1" spc="197" baseline="-12698" dirty="0">
                <a:latin typeface="Trebuchet MS"/>
                <a:cs typeface="Trebuchet MS"/>
              </a:rPr>
              <a:t>p</a:t>
            </a:r>
            <a:r>
              <a:rPr lang="en-US" sz="1800" spc="44" dirty="0">
                <a:latin typeface="Trebuchet MS"/>
                <a:cs typeface="Trebuchet MS"/>
              </a:rPr>
              <a:t>(</a:t>
            </a:r>
            <a:r>
              <a:rPr lang="en-US" sz="1800" i="1" spc="145" dirty="0">
                <a:latin typeface="Calibri"/>
                <a:cs typeface="Calibri"/>
              </a:rPr>
              <a:t>s</a:t>
            </a:r>
            <a:r>
              <a:rPr lang="en-US" sz="1800" spc="44" dirty="0">
                <a:latin typeface="Trebuchet MS"/>
                <a:cs typeface="Trebuchet MS"/>
              </a:rPr>
              <a:t>)</a:t>
            </a:r>
            <a:r>
              <a:rPr lang="en-US" sz="1800" spc="-34" dirty="0">
                <a:latin typeface="Trebuchet MS"/>
                <a:cs typeface="Trebuchet MS"/>
              </a:rPr>
              <a:t> </a:t>
            </a:r>
            <a:r>
              <a:rPr lang="en-US" sz="1800" spc="-546" dirty="0">
                <a:latin typeface="MS Gothic"/>
                <a:cs typeface="MS Gothic"/>
              </a:rPr>
              <a:t>∈</a:t>
            </a:r>
            <a:r>
              <a:rPr lang="en-US" sz="1800" spc="-368" dirty="0">
                <a:latin typeface="MS Gothic"/>
                <a:cs typeface="MS Gothic"/>
              </a:rPr>
              <a:t> </a:t>
            </a:r>
            <a:r>
              <a:rPr lang="en-US" sz="1800" spc="-27" dirty="0">
                <a:latin typeface="Trebuchet MS"/>
                <a:cs typeface="Trebuchet MS"/>
              </a:rPr>
              <a:t>Actions</a:t>
            </a:r>
            <a:r>
              <a:rPr lang="en-US" sz="1800" spc="44" dirty="0">
                <a:latin typeface="Trebuchet MS"/>
                <a:cs typeface="Trebuchet MS"/>
              </a:rPr>
              <a:t>(</a:t>
            </a:r>
            <a:r>
              <a:rPr lang="en-US" sz="1800" i="1" spc="145" dirty="0">
                <a:latin typeface="Calibri"/>
                <a:cs typeface="Calibri"/>
              </a:rPr>
              <a:t>s</a:t>
            </a:r>
            <a:r>
              <a:rPr lang="en-US" sz="1800" spc="44" dirty="0">
                <a:latin typeface="Trebuchet MS"/>
                <a:cs typeface="Trebuchet MS"/>
              </a:rPr>
              <a:t>)</a:t>
            </a:r>
            <a:endParaRPr lang="en-US" sz="1800" dirty="0">
              <a:latin typeface="Trebuchet MS"/>
              <a:cs typeface="Trebuchet MS"/>
            </a:endParaRPr>
          </a:p>
          <a:p>
            <a:pPr>
              <a:spcBef>
                <a:spcPts val="27"/>
              </a:spcBef>
            </a:pPr>
            <a:endParaRPr lang="en-US" sz="3200" dirty="0">
              <a:latin typeface="Trebuchet MS"/>
              <a:cs typeface="Trebuchet MS"/>
            </a:endParaRPr>
          </a:p>
          <a:p>
            <a:pPr marL="402549"/>
            <a:r>
              <a:rPr lang="en-US" sz="1800" spc="-61" dirty="0">
                <a:latin typeface="Trebuchet MS"/>
                <a:cs typeface="Trebuchet MS"/>
              </a:rPr>
              <a:t>action</a:t>
            </a:r>
            <a:r>
              <a:rPr lang="en-US" sz="1800" spc="54" dirty="0">
                <a:latin typeface="Trebuchet MS"/>
                <a:cs typeface="Trebuchet MS"/>
              </a:rPr>
              <a:t> </a:t>
            </a:r>
            <a:r>
              <a:rPr lang="en-US" sz="1800" spc="-51" dirty="0">
                <a:latin typeface="Trebuchet MS"/>
                <a:cs typeface="Trebuchet MS"/>
              </a:rPr>
              <a:t>that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spc="-98" dirty="0">
                <a:latin typeface="Trebuchet MS"/>
                <a:cs typeface="Trebuchet MS"/>
              </a:rPr>
              <a:t>player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i="1" spc="-7" dirty="0">
                <a:latin typeface="Calibri"/>
                <a:cs typeface="Calibri"/>
              </a:rPr>
              <a:t>p</a:t>
            </a:r>
            <a:r>
              <a:rPr lang="en-US" sz="1800" i="1" spc="185" dirty="0">
                <a:latin typeface="Calibri"/>
                <a:cs typeface="Calibri"/>
              </a:rPr>
              <a:t> </a:t>
            </a:r>
            <a:r>
              <a:rPr lang="en-US" sz="1800" spc="-74" dirty="0">
                <a:latin typeface="Trebuchet MS"/>
                <a:cs typeface="Trebuchet MS"/>
              </a:rPr>
              <a:t>takes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spc="-57" dirty="0">
                <a:latin typeface="Trebuchet MS"/>
                <a:cs typeface="Trebuchet MS"/>
              </a:rPr>
              <a:t>in</a:t>
            </a:r>
            <a:r>
              <a:rPr lang="en-US" sz="1800" spc="57" dirty="0">
                <a:latin typeface="Trebuchet MS"/>
                <a:cs typeface="Trebuchet MS"/>
              </a:rPr>
              <a:t> </a:t>
            </a:r>
            <a:r>
              <a:rPr lang="en-US" sz="1800" spc="-71" dirty="0">
                <a:latin typeface="Trebuchet MS"/>
                <a:cs typeface="Trebuchet MS"/>
              </a:rPr>
              <a:t>state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i="1" spc="145" dirty="0">
                <a:latin typeface="Calibri"/>
                <a:cs typeface="Calibri"/>
              </a:rPr>
              <a:t>s</a:t>
            </a: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Calibri"/>
              <a:cs typeface="Calibri"/>
            </a:endParaRPr>
          </a:p>
          <a:p>
            <a:pPr marL="59954">
              <a:spcBef>
                <a:spcPts val="1457"/>
              </a:spcBef>
            </a:pPr>
            <a:r>
              <a:rPr lang="en-US" sz="1800" spc="10" dirty="0">
                <a:solidFill>
                  <a:srgbClr val="0000A0"/>
                </a:solidFill>
                <a:latin typeface="Trebuchet MS"/>
                <a:cs typeface="Trebuchet MS"/>
              </a:rPr>
              <a:t>St</a:t>
            </a:r>
            <a:r>
              <a:rPr lang="en-US" sz="1800" spc="61" dirty="0">
                <a:solidFill>
                  <a:srgbClr val="0000A0"/>
                </a:solidFill>
                <a:latin typeface="Trebuchet MS"/>
                <a:cs typeface="Trebuchet MS"/>
              </a:rPr>
              <a:t>o</a:t>
            </a:r>
            <a:r>
              <a:rPr lang="en-US" sz="1800" spc="-57" dirty="0">
                <a:solidFill>
                  <a:srgbClr val="0000A0"/>
                </a:solidFill>
                <a:latin typeface="Trebuchet MS"/>
                <a:cs typeface="Trebuchet MS"/>
              </a:rPr>
              <a:t>chastic</a:t>
            </a:r>
            <a:r>
              <a:rPr lang="en-US" sz="1800" spc="6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lang="en-US" sz="1800" spc="-10" dirty="0">
                <a:solidFill>
                  <a:srgbClr val="0000A0"/>
                </a:solidFill>
                <a:latin typeface="Trebuchet MS"/>
                <a:cs typeface="Trebuchet MS"/>
              </a:rPr>
              <a:t>p</a:t>
            </a:r>
            <a:r>
              <a:rPr lang="en-US" sz="1800" spc="-81" dirty="0">
                <a:solidFill>
                  <a:srgbClr val="0000A0"/>
                </a:solidFill>
                <a:latin typeface="Trebuchet MS"/>
                <a:cs typeface="Trebuchet MS"/>
              </a:rPr>
              <a:t>olicies</a:t>
            </a:r>
            <a:r>
              <a:rPr lang="en-US" sz="1800" spc="67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lang="en-US" sz="1800" i="1" spc="44" dirty="0">
                <a:solidFill>
                  <a:srgbClr val="0000A0"/>
                </a:solidFill>
                <a:latin typeface="Calibri"/>
                <a:cs typeface="Calibri"/>
              </a:rPr>
              <a:t>π</a:t>
            </a:r>
            <a:r>
              <a:rPr lang="en-US" sz="1800" i="1" spc="197" baseline="-12698" dirty="0">
                <a:solidFill>
                  <a:srgbClr val="0000A0"/>
                </a:solidFill>
                <a:latin typeface="Trebuchet MS"/>
                <a:cs typeface="Trebuchet MS"/>
              </a:rPr>
              <a:t>p</a:t>
            </a:r>
            <a:r>
              <a:rPr lang="en-US" sz="1800" spc="44" dirty="0">
                <a:solidFill>
                  <a:srgbClr val="0000A0"/>
                </a:solidFill>
                <a:latin typeface="Trebuchet MS"/>
                <a:cs typeface="Trebuchet MS"/>
              </a:rPr>
              <a:t>(</a:t>
            </a:r>
            <a:r>
              <a:rPr lang="en-US" sz="1800" i="1" spc="98" dirty="0">
                <a:solidFill>
                  <a:srgbClr val="0000A0"/>
                </a:solidFill>
                <a:latin typeface="Calibri"/>
                <a:cs typeface="Calibri"/>
              </a:rPr>
              <a:t>s,</a:t>
            </a:r>
            <a:r>
              <a:rPr lang="en-US" sz="1800" i="1" spc="-94" dirty="0">
                <a:solidFill>
                  <a:srgbClr val="0000A0"/>
                </a:solidFill>
                <a:latin typeface="Calibri"/>
                <a:cs typeface="Calibri"/>
              </a:rPr>
              <a:t> </a:t>
            </a:r>
            <a:r>
              <a:rPr lang="en-US" sz="1800" i="1" spc="37" dirty="0">
                <a:solidFill>
                  <a:srgbClr val="0000A0"/>
                </a:solidFill>
                <a:latin typeface="Calibri"/>
                <a:cs typeface="Calibri"/>
              </a:rPr>
              <a:t>a</a:t>
            </a:r>
            <a:r>
              <a:rPr lang="en-US" sz="1800" spc="44" dirty="0">
                <a:solidFill>
                  <a:srgbClr val="0000A0"/>
                </a:solidFill>
                <a:latin typeface="Trebuchet MS"/>
                <a:cs typeface="Trebuchet MS"/>
              </a:rPr>
              <a:t>)</a:t>
            </a:r>
            <a:r>
              <a:rPr lang="en-US" sz="1800" spc="-3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lang="en-US" sz="1800" spc="-546" dirty="0">
                <a:solidFill>
                  <a:srgbClr val="0000A0"/>
                </a:solidFill>
                <a:latin typeface="MS Gothic"/>
                <a:cs typeface="MS Gothic"/>
              </a:rPr>
              <a:t>∈</a:t>
            </a:r>
            <a:r>
              <a:rPr lang="en-US" sz="1800" spc="-368" dirty="0">
                <a:solidFill>
                  <a:srgbClr val="0000A0"/>
                </a:solidFill>
                <a:latin typeface="MS Gothic"/>
                <a:cs typeface="MS Gothic"/>
              </a:rPr>
              <a:t> </a:t>
            </a:r>
            <a:r>
              <a:rPr lang="en-US" sz="1800" spc="-88" dirty="0">
                <a:solidFill>
                  <a:srgbClr val="0000A0"/>
                </a:solidFill>
                <a:latin typeface="Trebuchet MS"/>
                <a:cs typeface="Trebuchet MS"/>
              </a:rPr>
              <a:t>[0</a:t>
            </a:r>
            <a:r>
              <a:rPr lang="en-US" sz="1800" i="1" spc="51" dirty="0">
                <a:solidFill>
                  <a:srgbClr val="0000A0"/>
                </a:solidFill>
                <a:latin typeface="Calibri"/>
                <a:cs typeface="Calibri"/>
              </a:rPr>
              <a:t>,</a:t>
            </a:r>
            <a:r>
              <a:rPr lang="en-US" sz="1800" i="1" spc="-98" dirty="0">
                <a:solidFill>
                  <a:srgbClr val="0000A0"/>
                </a:solidFill>
                <a:latin typeface="Calibri"/>
                <a:cs typeface="Calibri"/>
              </a:rPr>
              <a:t> </a:t>
            </a:r>
            <a:r>
              <a:rPr lang="en-US" sz="1800" spc="-88" dirty="0">
                <a:solidFill>
                  <a:srgbClr val="0000A0"/>
                </a:solidFill>
                <a:latin typeface="Trebuchet MS"/>
                <a:cs typeface="Trebuchet MS"/>
              </a:rPr>
              <a:t>1]</a:t>
            </a:r>
            <a:r>
              <a:rPr lang="en-US" sz="1800" spc="-145" dirty="0">
                <a:latin typeface="Trebuchet MS"/>
                <a:cs typeface="Trebuchet MS"/>
              </a:rPr>
              <a:t>:</a:t>
            </a:r>
            <a:endParaRPr lang="en-US" sz="1800" dirty="0">
              <a:latin typeface="Trebuchet MS"/>
              <a:cs typeface="Trebuchet MS"/>
            </a:endParaRPr>
          </a:p>
          <a:p>
            <a:pPr>
              <a:spcBef>
                <a:spcPts val="27"/>
              </a:spcBef>
            </a:pPr>
            <a:endParaRPr lang="en-US" sz="3200" dirty="0">
              <a:latin typeface="Trebuchet MS"/>
              <a:cs typeface="Trebuchet MS"/>
            </a:endParaRPr>
          </a:p>
          <a:p>
            <a:pPr marL="402549"/>
            <a:r>
              <a:rPr lang="en-US" sz="1800" spc="-71" dirty="0">
                <a:latin typeface="Trebuchet MS"/>
                <a:cs typeface="Trebuchet MS"/>
              </a:rPr>
              <a:t>probability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spc="-77" dirty="0">
                <a:latin typeface="Trebuchet MS"/>
                <a:cs typeface="Trebuchet MS"/>
              </a:rPr>
              <a:t>of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spc="-98" dirty="0">
                <a:latin typeface="Trebuchet MS"/>
                <a:cs typeface="Trebuchet MS"/>
              </a:rPr>
              <a:t>player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i="1" spc="-7" dirty="0">
                <a:latin typeface="Calibri"/>
                <a:cs typeface="Calibri"/>
              </a:rPr>
              <a:t>p</a:t>
            </a:r>
            <a:r>
              <a:rPr lang="en-US" sz="1800" i="1" spc="189" dirty="0">
                <a:latin typeface="Calibri"/>
                <a:cs typeface="Calibri"/>
              </a:rPr>
              <a:t> </a:t>
            </a:r>
            <a:r>
              <a:rPr lang="en-US" sz="1800" spc="-40" dirty="0">
                <a:latin typeface="Trebuchet MS"/>
                <a:cs typeface="Trebuchet MS"/>
              </a:rPr>
              <a:t>taking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spc="-61" dirty="0">
                <a:latin typeface="Trebuchet MS"/>
                <a:cs typeface="Trebuchet MS"/>
              </a:rPr>
              <a:t>action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i="1" spc="37" dirty="0">
                <a:latin typeface="Calibri"/>
                <a:cs typeface="Calibri"/>
              </a:rPr>
              <a:t>a</a:t>
            </a:r>
            <a:r>
              <a:rPr lang="en-US" sz="1800" i="1" spc="189" dirty="0">
                <a:latin typeface="Calibri"/>
                <a:cs typeface="Calibri"/>
              </a:rPr>
              <a:t> </a:t>
            </a:r>
            <a:r>
              <a:rPr lang="en-US" sz="1800" spc="-57" dirty="0">
                <a:latin typeface="Trebuchet MS"/>
                <a:cs typeface="Trebuchet MS"/>
              </a:rPr>
              <a:t>in</a:t>
            </a:r>
            <a:r>
              <a:rPr lang="en-US" sz="1800" spc="61" dirty="0">
                <a:latin typeface="Trebuchet MS"/>
                <a:cs typeface="Trebuchet MS"/>
              </a:rPr>
              <a:t> </a:t>
            </a:r>
            <a:r>
              <a:rPr lang="en-US" sz="1800" spc="-71" dirty="0">
                <a:latin typeface="Trebuchet MS"/>
                <a:cs typeface="Trebuchet MS"/>
              </a:rPr>
              <a:t>state</a:t>
            </a:r>
            <a:r>
              <a:rPr lang="en-US" sz="1800" spc="57" dirty="0">
                <a:latin typeface="Trebuchet MS"/>
                <a:cs typeface="Trebuchet MS"/>
              </a:rPr>
              <a:t> </a:t>
            </a:r>
            <a:r>
              <a:rPr lang="en-US" sz="1800" i="1" spc="145" dirty="0">
                <a:latin typeface="Calibri"/>
                <a:cs typeface="Calibri"/>
              </a:rPr>
              <a:t>s</a:t>
            </a: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454D7-9E46-4424-04EA-A29DE739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D6B9E-DBC7-0C05-E9D5-53884222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3200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DBD1-DA33-BDE5-CBDB-EB44876F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7A29-F421-9B0C-1C38-8F4E784FC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humanPolicy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humanPolicy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please input action: 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.actions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40BD0-7130-55F3-0D67-1BAD2F5E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C8238-E905-DDD8-F3B1-B0E7946C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55356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D960-B1C0-3F4B-7BEA-F64EA80B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Evaluation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0B10E-B760-61E2-3F8F-666562CF1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0203B-3CC8-5355-7D63-B82DBB2C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BAE3EF-33F0-D967-D7B6-A0F934D68005}"/>
              </a:ext>
            </a:extLst>
          </p:cNvPr>
          <p:cNvGrpSpPr/>
          <p:nvPr/>
        </p:nvGrpSpPr>
        <p:grpSpPr>
          <a:xfrm>
            <a:off x="2437296" y="1116120"/>
            <a:ext cx="4274116" cy="3427001"/>
            <a:chOff x="2437296" y="894449"/>
            <a:chExt cx="4274116" cy="3427001"/>
          </a:xfrm>
        </p:grpSpPr>
        <p:grpSp>
          <p:nvGrpSpPr>
            <p:cNvPr id="6" name="object 3">
              <a:extLst>
                <a:ext uri="{FF2B5EF4-FFF2-40B4-BE49-F238E27FC236}">
                  <a16:creationId xmlns:a16="http://schemas.microsoft.com/office/drawing/2014/main" id="{A0EE7747-48E4-3E40-054C-5649B363E6A3}"/>
                </a:ext>
              </a:extLst>
            </p:cNvPr>
            <p:cNvGrpSpPr/>
            <p:nvPr/>
          </p:nvGrpSpPr>
          <p:grpSpPr>
            <a:xfrm>
              <a:off x="2437296" y="894449"/>
              <a:ext cx="4274116" cy="3427001"/>
              <a:chOff x="1914841" y="1326214"/>
              <a:chExt cx="6337300" cy="5081270"/>
            </a:xfrm>
          </p:grpSpPr>
          <p:sp>
            <p:nvSpPr>
              <p:cNvPr id="7" name="object 4">
                <a:extLst>
                  <a:ext uri="{FF2B5EF4-FFF2-40B4-BE49-F238E27FC236}">
                    <a16:creationId xmlns:a16="http://schemas.microsoft.com/office/drawing/2014/main" id="{9E92D42C-8BD8-FA28-7EC4-9E0B664516E3}"/>
                  </a:ext>
                </a:extLst>
              </p:cNvPr>
              <p:cNvSpPr/>
              <p:nvPr/>
            </p:nvSpPr>
            <p:spPr>
              <a:xfrm>
                <a:off x="1926588" y="1615172"/>
                <a:ext cx="6313805" cy="4780280"/>
              </a:xfrm>
              <a:custGeom>
                <a:avLst/>
                <a:gdLst/>
                <a:ahLst/>
                <a:cxnLst/>
                <a:rect l="l" t="t" r="r" b="b"/>
                <a:pathLst>
                  <a:path w="6313805" h="4780280">
                    <a:moveTo>
                      <a:pt x="0" y="0"/>
                    </a:moveTo>
                    <a:lnTo>
                      <a:pt x="0" y="4779976"/>
                    </a:lnTo>
                    <a:lnTo>
                      <a:pt x="6313179" y="4779976"/>
                    </a:lnTo>
                    <a:lnTo>
                      <a:pt x="6313179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288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616A5C54-871A-6603-FE80-25AFA2B700A6}"/>
                  </a:ext>
                </a:extLst>
              </p:cNvPr>
              <p:cNvSpPr/>
              <p:nvPr/>
            </p:nvSpPr>
            <p:spPr>
              <a:xfrm>
                <a:off x="2041027" y="1326214"/>
                <a:ext cx="4211320" cy="578485"/>
              </a:xfrm>
              <a:custGeom>
                <a:avLst/>
                <a:gdLst/>
                <a:ahLst/>
                <a:cxnLst/>
                <a:rect l="l" t="t" r="r" b="b"/>
                <a:pathLst>
                  <a:path w="4211320" h="578485">
                    <a:moveTo>
                      <a:pt x="4210767" y="0"/>
                    </a:moveTo>
                    <a:lnTo>
                      <a:pt x="0" y="0"/>
                    </a:lnTo>
                    <a:lnTo>
                      <a:pt x="0" y="577915"/>
                    </a:lnTo>
                    <a:lnTo>
                      <a:pt x="4210767" y="577915"/>
                    </a:lnTo>
                    <a:lnTo>
                      <a:pt x="421076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E352A35B-A20B-59D7-FDEB-6F03AE9EE643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41027" y="1326214"/>
                <a:ext cx="577915" cy="577915"/>
              </a:xfrm>
              <a:prstGeom prst="rect">
                <a:avLst/>
              </a:prstGeom>
            </p:spPr>
          </p:pic>
        </p:grp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780BD76C-8698-8C6F-9FB5-6AC4D9E6936F}"/>
                </a:ext>
              </a:extLst>
            </p:cNvPr>
            <p:cNvSpPr txBox="1"/>
            <p:nvPr/>
          </p:nvSpPr>
          <p:spPr>
            <a:xfrm>
              <a:off x="2534450" y="948922"/>
              <a:ext cx="2845413" cy="675704"/>
            </a:xfrm>
            <a:prstGeom prst="rect">
              <a:avLst/>
            </a:prstGeom>
          </p:spPr>
          <p:txBody>
            <a:bodyPr vert="horz" wrap="square" lIns="0" tIns="11563" rIns="0" bIns="0" rtlCol="0">
              <a:spAutoFit/>
            </a:bodyPr>
            <a:lstStyle/>
            <a:p>
              <a:pPr marL="454795">
                <a:spcBef>
                  <a:spcPts val="91"/>
                </a:spcBef>
                <a:tabLst>
                  <a:tab pos="1366527" algn="l"/>
                </a:tabLst>
              </a:pPr>
              <a:r>
                <a:rPr sz="1517" b="1" spc="-20" dirty="0">
                  <a:solidFill>
                    <a:srgbClr val="FFA500"/>
                  </a:solidFill>
                  <a:latin typeface="Trebuchet MS"/>
                  <a:cs typeface="Trebuchet MS"/>
                </a:rPr>
                <a:t>Example:	</a:t>
              </a:r>
              <a:r>
                <a:rPr sz="1517" b="1" spc="7" dirty="0">
                  <a:solidFill>
                    <a:srgbClr val="FFA500"/>
                  </a:solidFill>
                  <a:latin typeface="Trebuchet MS"/>
                  <a:cs typeface="Trebuchet MS"/>
                </a:rPr>
                <a:t>game</a:t>
              </a:r>
              <a:r>
                <a:rPr sz="1517" b="1" spc="71" dirty="0">
                  <a:solidFill>
                    <a:srgbClr val="FFA500"/>
                  </a:solidFill>
                  <a:latin typeface="Trebuchet MS"/>
                  <a:cs typeface="Trebuchet MS"/>
                </a:rPr>
                <a:t> </a:t>
              </a:r>
              <a:r>
                <a:rPr sz="1517" b="1" spc="-30" dirty="0">
                  <a:solidFill>
                    <a:srgbClr val="FFA500"/>
                  </a:solidFill>
                  <a:latin typeface="Trebuchet MS"/>
                  <a:cs typeface="Trebuchet MS"/>
                </a:rPr>
                <a:t>evaluation</a:t>
              </a:r>
              <a:endParaRPr sz="1517">
                <a:latin typeface="Trebuchet MS"/>
                <a:cs typeface="Trebuchet MS"/>
              </a:endParaRPr>
            </a:p>
            <a:p>
              <a:pPr>
                <a:spcBef>
                  <a:spcPts val="27"/>
                </a:spcBef>
              </a:pPr>
              <a:endParaRPr sz="1281">
                <a:latin typeface="Trebuchet MS"/>
                <a:cs typeface="Trebuchet MS"/>
              </a:endParaRPr>
            </a:p>
            <a:p>
              <a:pPr marL="34260"/>
              <a:r>
                <a:rPr sz="1517" i="1" spc="27" dirty="0">
                  <a:latin typeface="Calibri"/>
                  <a:cs typeface="Calibri"/>
                </a:rPr>
                <a:t>π</a:t>
              </a:r>
              <a:r>
                <a:rPr sz="1619" spc="40" baseline="-12152" dirty="0">
                  <a:latin typeface="Trebuchet MS"/>
                  <a:cs typeface="Trebuchet MS"/>
                </a:rPr>
                <a:t>agent</a:t>
              </a:r>
              <a:r>
                <a:rPr sz="1517" spc="27" dirty="0">
                  <a:latin typeface="Trebuchet MS"/>
                  <a:cs typeface="Trebuchet MS"/>
                </a:rPr>
                <a:t>(</a:t>
              </a:r>
              <a:r>
                <a:rPr sz="1517" i="1" spc="27" dirty="0">
                  <a:latin typeface="Calibri"/>
                  <a:cs typeface="Calibri"/>
                </a:rPr>
                <a:t>s</a:t>
              </a:r>
              <a:r>
                <a:rPr sz="1517" spc="27" dirty="0">
                  <a:latin typeface="Trebuchet MS"/>
                  <a:cs typeface="Trebuchet MS"/>
                </a:rPr>
                <a:t>)</a:t>
              </a:r>
              <a:r>
                <a:rPr sz="1517" spc="-51" dirty="0">
                  <a:latin typeface="Trebuchet MS"/>
                  <a:cs typeface="Trebuchet MS"/>
                </a:rPr>
                <a:t> </a:t>
              </a:r>
              <a:r>
                <a:rPr sz="1517" spc="401" dirty="0">
                  <a:latin typeface="Trebuchet MS"/>
                  <a:cs typeface="Trebuchet MS"/>
                </a:rPr>
                <a:t>=</a:t>
              </a:r>
              <a:r>
                <a:rPr sz="1517" spc="-47" dirty="0">
                  <a:latin typeface="Trebuchet MS"/>
                  <a:cs typeface="Trebuchet MS"/>
                </a:rPr>
                <a:t> </a:t>
              </a:r>
              <a:r>
                <a:rPr sz="1517" spc="128" dirty="0">
                  <a:latin typeface="Trebuchet MS"/>
                  <a:cs typeface="Trebuchet MS"/>
                </a:rPr>
                <a:t>A</a:t>
              </a:r>
              <a:endParaRPr sz="1517">
                <a:latin typeface="Trebuchet MS"/>
                <a:cs typeface="Trebuchet MS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14F3D848-F81A-2CA0-FC34-0F9E9DA03015}"/>
                </a:ext>
              </a:extLst>
            </p:cNvPr>
            <p:cNvSpPr txBox="1"/>
            <p:nvPr/>
          </p:nvSpPr>
          <p:spPr>
            <a:xfrm>
              <a:off x="3623512" y="1778782"/>
              <a:ext cx="95504" cy="174720"/>
            </a:xfrm>
            <a:prstGeom prst="rect">
              <a:avLst/>
            </a:prstGeom>
          </p:spPr>
          <p:txBody>
            <a:bodyPr vert="horz" wrap="square" lIns="0" tIns="8565" rIns="0" bIns="0" rtlCol="0">
              <a:spAutoFit/>
            </a:bodyPr>
            <a:lstStyle/>
            <a:p>
              <a:pPr marL="8565">
                <a:spcBef>
                  <a:spcPts val="67"/>
                </a:spcBef>
              </a:pPr>
              <a:r>
                <a:rPr sz="1079" spc="47" dirty="0">
                  <a:latin typeface="Trebuchet MS"/>
                  <a:cs typeface="Trebuchet MS"/>
                </a:rPr>
                <a:t>2</a:t>
              </a:r>
              <a:endParaRPr sz="1079">
                <a:latin typeface="Trebuchet MS"/>
                <a:cs typeface="Trebuchet MS"/>
              </a:endParaRPr>
            </a:p>
          </p:txBody>
        </p:sp>
        <p:grpSp>
          <p:nvGrpSpPr>
            <p:cNvPr id="12" name="object 9">
              <a:extLst>
                <a:ext uri="{FF2B5EF4-FFF2-40B4-BE49-F238E27FC236}">
                  <a16:creationId xmlns:a16="http://schemas.microsoft.com/office/drawing/2014/main" id="{31278D3F-7691-954E-F28E-7EAD3B2BCF5D}"/>
                </a:ext>
              </a:extLst>
            </p:cNvPr>
            <p:cNvGrpSpPr/>
            <p:nvPr/>
          </p:nvGrpSpPr>
          <p:grpSpPr>
            <a:xfrm>
              <a:off x="2806828" y="1955923"/>
              <a:ext cx="1913930" cy="1597012"/>
              <a:chOff x="2462751" y="2900078"/>
              <a:chExt cx="2837815" cy="2367915"/>
            </a:xfrm>
          </p:grpSpPr>
          <p:sp>
            <p:nvSpPr>
              <p:cNvPr id="13" name="object 10">
                <a:extLst>
                  <a:ext uri="{FF2B5EF4-FFF2-40B4-BE49-F238E27FC236}">
                    <a16:creationId xmlns:a16="http://schemas.microsoft.com/office/drawing/2014/main" id="{38A090BE-8733-2DE9-27FA-823F10E6DCD7}"/>
                  </a:ext>
                </a:extLst>
              </p:cNvPr>
              <p:cNvSpPr/>
              <p:nvPr/>
            </p:nvSpPr>
            <p:spPr>
              <a:xfrm>
                <a:off x="2769994" y="2903253"/>
                <a:ext cx="2527300" cy="1562100"/>
              </a:xfrm>
              <a:custGeom>
                <a:avLst/>
                <a:gdLst/>
                <a:ahLst/>
                <a:cxnLst/>
                <a:rect l="l" t="t" r="r" b="b"/>
                <a:pathLst>
                  <a:path w="2527300" h="1562100">
                    <a:moveTo>
                      <a:pt x="2527163" y="171658"/>
                    </a:moveTo>
                    <a:lnTo>
                      <a:pt x="2514095" y="105967"/>
                    </a:lnTo>
                    <a:lnTo>
                      <a:pt x="2476884" y="50280"/>
                    </a:lnTo>
                    <a:lnTo>
                      <a:pt x="2421196" y="13068"/>
                    </a:lnTo>
                    <a:lnTo>
                      <a:pt x="2355505" y="0"/>
                    </a:lnTo>
                    <a:lnTo>
                      <a:pt x="2321860" y="3329"/>
                    </a:lnTo>
                    <a:lnTo>
                      <a:pt x="2260271" y="28843"/>
                    </a:lnTo>
                    <a:lnTo>
                      <a:pt x="2212690" y="76423"/>
                    </a:lnTo>
                    <a:lnTo>
                      <a:pt x="2187177" y="138012"/>
                    </a:lnTo>
                    <a:lnTo>
                      <a:pt x="2183847" y="171658"/>
                    </a:lnTo>
                    <a:lnTo>
                      <a:pt x="2187177" y="205303"/>
                    </a:lnTo>
                    <a:lnTo>
                      <a:pt x="2212690" y="266892"/>
                    </a:lnTo>
                    <a:lnTo>
                      <a:pt x="2260271" y="314473"/>
                    </a:lnTo>
                    <a:lnTo>
                      <a:pt x="2321860" y="339986"/>
                    </a:lnTo>
                    <a:lnTo>
                      <a:pt x="2355505" y="343316"/>
                    </a:lnTo>
                    <a:lnTo>
                      <a:pt x="2389151" y="339986"/>
                    </a:lnTo>
                    <a:lnTo>
                      <a:pt x="2450740" y="314473"/>
                    </a:lnTo>
                    <a:lnTo>
                      <a:pt x="2498320" y="266892"/>
                    </a:lnTo>
                    <a:lnTo>
                      <a:pt x="2523834" y="205303"/>
                    </a:lnTo>
                    <a:lnTo>
                      <a:pt x="2527163" y="171658"/>
                    </a:lnTo>
                    <a:close/>
                  </a:path>
                  <a:path w="2527300" h="1562100">
                    <a:moveTo>
                      <a:pt x="343316" y="1390430"/>
                    </a:moveTo>
                    <a:lnTo>
                      <a:pt x="330247" y="1324739"/>
                    </a:lnTo>
                    <a:lnTo>
                      <a:pt x="293036" y="1269052"/>
                    </a:lnTo>
                    <a:lnTo>
                      <a:pt x="237348" y="1231840"/>
                    </a:lnTo>
                    <a:lnTo>
                      <a:pt x="171658" y="1218772"/>
                    </a:lnTo>
                    <a:lnTo>
                      <a:pt x="138012" y="1222101"/>
                    </a:lnTo>
                    <a:lnTo>
                      <a:pt x="76423" y="1247615"/>
                    </a:lnTo>
                    <a:lnTo>
                      <a:pt x="28843" y="1295195"/>
                    </a:lnTo>
                    <a:lnTo>
                      <a:pt x="3329" y="1356784"/>
                    </a:lnTo>
                    <a:lnTo>
                      <a:pt x="0" y="1390430"/>
                    </a:lnTo>
                    <a:lnTo>
                      <a:pt x="3329" y="1424076"/>
                    </a:lnTo>
                    <a:lnTo>
                      <a:pt x="28843" y="1485664"/>
                    </a:lnTo>
                    <a:lnTo>
                      <a:pt x="76423" y="1533245"/>
                    </a:lnTo>
                    <a:lnTo>
                      <a:pt x="138012" y="1558759"/>
                    </a:lnTo>
                    <a:lnTo>
                      <a:pt x="171658" y="1562088"/>
                    </a:lnTo>
                    <a:lnTo>
                      <a:pt x="205303" y="1558759"/>
                    </a:lnTo>
                    <a:lnTo>
                      <a:pt x="266892" y="1533245"/>
                    </a:lnTo>
                    <a:lnTo>
                      <a:pt x="314473" y="1485664"/>
                    </a:lnTo>
                    <a:lnTo>
                      <a:pt x="339986" y="1424076"/>
                    </a:lnTo>
                    <a:lnTo>
                      <a:pt x="343316" y="1390430"/>
                    </a:lnTo>
                    <a:close/>
                  </a:path>
                </a:pathLst>
              </a:custGeom>
              <a:ln w="572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C04C196F-2D18-358A-C10D-BA14D9010327}"/>
                  </a:ext>
                </a:extLst>
              </p:cNvPr>
              <p:cNvSpPr/>
              <p:nvPr/>
            </p:nvSpPr>
            <p:spPr>
              <a:xfrm>
                <a:off x="2522759" y="4502537"/>
                <a:ext cx="318135" cy="659130"/>
              </a:xfrm>
              <a:custGeom>
                <a:avLst/>
                <a:gdLst/>
                <a:ahLst/>
                <a:cxnLst/>
                <a:rect l="l" t="t" r="r" b="b"/>
                <a:pathLst>
                  <a:path w="318135" h="659129">
                    <a:moveTo>
                      <a:pt x="318098" y="0"/>
                    </a:moveTo>
                    <a:lnTo>
                      <a:pt x="0" y="659109"/>
                    </a:lnTo>
                  </a:path>
                </a:pathLst>
              </a:custGeom>
              <a:ln w="34331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48C0865B-88DB-58C5-E563-E8B1F1AC1221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62751" y="5131505"/>
                <a:ext cx="104054" cy="136078"/>
              </a:xfrm>
              <a:prstGeom prst="rect">
                <a:avLst/>
              </a:prstGeom>
            </p:spPr>
          </p:pic>
          <p:sp>
            <p:nvSpPr>
              <p:cNvPr id="16" name="object 13">
                <a:extLst>
                  <a:ext uri="{FF2B5EF4-FFF2-40B4-BE49-F238E27FC236}">
                    <a16:creationId xmlns:a16="http://schemas.microsoft.com/office/drawing/2014/main" id="{563B0807-F8DC-E607-0DA6-A53286FAA5BD}"/>
                  </a:ext>
                </a:extLst>
              </p:cNvPr>
              <p:cNvSpPr/>
              <p:nvPr/>
            </p:nvSpPr>
            <p:spPr>
              <a:xfrm>
                <a:off x="2481422" y="4751927"/>
                <a:ext cx="358140" cy="249554"/>
              </a:xfrm>
              <a:custGeom>
                <a:avLst/>
                <a:gdLst/>
                <a:ahLst/>
                <a:cxnLst/>
                <a:rect l="l" t="t" r="r" b="b"/>
                <a:pathLst>
                  <a:path w="358139" h="249554">
                    <a:moveTo>
                      <a:pt x="357930" y="0"/>
                    </a:moveTo>
                    <a:lnTo>
                      <a:pt x="0" y="0"/>
                    </a:lnTo>
                    <a:lnTo>
                      <a:pt x="0" y="249100"/>
                    </a:lnTo>
                    <a:lnTo>
                      <a:pt x="357930" y="249100"/>
                    </a:lnTo>
                    <a:lnTo>
                      <a:pt x="35793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37739859-009A-8C34-3823-85C86EE5F6C7}"/>
                </a:ext>
              </a:extLst>
            </p:cNvPr>
            <p:cNvSpPr txBox="1"/>
            <p:nvPr/>
          </p:nvSpPr>
          <p:spPr>
            <a:xfrm>
              <a:off x="2583299" y="3599698"/>
              <a:ext cx="278374" cy="245138"/>
            </a:xfrm>
            <a:prstGeom prst="rect">
              <a:avLst/>
            </a:prstGeom>
          </p:spPr>
          <p:txBody>
            <a:bodyPr vert="horz" wrap="square" lIns="0" tIns="11563" rIns="0" bIns="0" rtlCol="0">
              <a:spAutoFit/>
            </a:bodyPr>
            <a:lstStyle/>
            <a:p>
              <a:pPr marL="8565">
                <a:spcBef>
                  <a:spcPts val="91"/>
                </a:spcBef>
              </a:pPr>
              <a:r>
                <a:rPr sz="1517" spc="-34" dirty="0">
                  <a:latin typeface="Trebuchet MS"/>
                  <a:cs typeface="Trebuchet MS"/>
                </a:rPr>
                <a:t>-50</a:t>
              </a:r>
              <a:endParaRPr sz="1517">
                <a:latin typeface="Trebuchet MS"/>
                <a:cs typeface="Trebuchet MS"/>
              </a:endParaRPr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59860470-59B0-3E4B-2BFB-ED184DFBCCE2}"/>
                </a:ext>
              </a:extLst>
            </p:cNvPr>
            <p:cNvSpPr txBox="1"/>
            <p:nvPr/>
          </p:nvSpPr>
          <p:spPr>
            <a:xfrm>
              <a:off x="3430853" y="3599698"/>
              <a:ext cx="213278" cy="245138"/>
            </a:xfrm>
            <a:prstGeom prst="rect">
              <a:avLst/>
            </a:prstGeom>
          </p:spPr>
          <p:txBody>
            <a:bodyPr vert="horz" wrap="square" lIns="0" tIns="11563" rIns="0" bIns="0" rtlCol="0">
              <a:spAutoFit/>
            </a:bodyPr>
            <a:lstStyle/>
            <a:p>
              <a:pPr marL="8565">
                <a:spcBef>
                  <a:spcPts val="91"/>
                </a:spcBef>
              </a:pPr>
              <a:r>
                <a:rPr sz="1517" spc="-27" dirty="0">
                  <a:latin typeface="Trebuchet MS"/>
                  <a:cs typeface="Trebuchet MS"/>
                </a:rPr>
                <a:t>50</a:t>
              </a:r>
              <a:endParaRPr sz="1517">
                <a:latin typeface="Trebuchet MS"/>
                <a:cs typeface="Trebuchet MS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9872481F-46B1-A425-D493-CDEA5F07FF5B}"/>
                </a:ext>
              </a:extLst>
            </p:cNvPr>
            <p:cNvSpPr txBox="1"/>
            <p:nvPr/>
          </p:nvSpPr>
          <p:spPr>
            <a:xfrm>
              <a:off x="2810855" y="3201209"/>
              <a:ext cx="259102" cy="15041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910" spc="-13" dirty="0">
                  <a:latin typeface="Trebuchet MS"/>
                  <a:cs typeface="Trebuchet MS"/>
                </a:rPr>
                <a:t>(0.5)</a:t>
              </a:r>
              <a:endParaRPr sz="910">
                <a:latin typeface="Trebuchet MS"/>
                <a:cs typeface="Trebuchet MS"/>
              </a:endParaRPr>
            </a:p>
          </p:txBody>
        </p:sp>
        <p:grpSp>
          <p:nvGrpSpPr>
            <p:cNvPr id="20" name="object 17">
              <a:extLst>
                <a:ext uri="{FF2B5EF4-FFF2-40B4-BE49-F238E27FC236}">
                  <a16:creationId xmlns:a16="http://schemas.microsoft.com/office/drawing/2014/main" id="{4593D00B-D21B-FBA9-4B56-A678C28B8FA6}"/>
                </a:ext>
              </a:extLst>
            </p:cNvPr>
            <p:cNvGrpSpPr/>
            <p:nvPr/>
          </p:nvGrpSpPr>
          <p:grpSpPr>
            <a:xfrm>
              <a:off x="3186022" y="3024904"/>
              <a:ext cx="266811" cy="528055"/>
              <a:chOff x="3024988" y="4485074"/>
              <a:chExt cx="395605" cy="782955"/>
            </a:xfrm>
          </p:grpSpPr>
          <p:sp>
            <p:nvSpPr>
              <p:cNvPr id="21" name="object 18">
                <a:extLst>
                  <a:ext uri="{FF2B5EF4-FFF2-40B4-BE49-F238E27FC236}">
                    <a16:creationId xmlns:a16="http://schemas.microsoft.com/office/drawing/2014/main" id="{C82BBECD-8660-D63B-687B-DBB5137D91C3}"/>
                  </a:ext>
                </a:extLst>
              </p:cNvPr>
              <p:cNvSpPr/>
              <p:nvPr/>
            </p:nvSpPr>
            <p:spPr>
              <a:xfrm>
                <a:off x="3042450" y="4502537"/>
                <a:ext cx="318135" cy="659130"/>
              </a:xfrm>
              <a:custGeom>
                <a:avLst/>
                <a:gdLst/>
                <a:ahLst/>
                <a:cxnLst/>
                <a:rect l="l" t="t" r="r" b="b"/>
                <a:pathLst>
                  <a:path w="318135" h="659129">
                    <a:moveTo>
                      <a:pt x="0" y="0"/>
                    </a:moveTo>
                    <a:lnTo>
                      <a:pt x="318094" y="659109"/>
                    </a:lnTo>
                  </a:path>
                </a:pathLst>
              </a:custGeom>
              <a:ln w="34331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FCBF5EC3-D835-5053-4B5F-BC26D8CB9DE8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16499" y="5131506"/>
                <a:ext cx="104053" cy="136078"/>
              </a:xfrm>
              <a:prstGeom prst="rect">
                <a:avLst/>
              </a:prstGeom>
            </p:spPr>
          </p:pic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7F3F7D6E-CED5-148D-DB91-758539B7FEAA}"/>
                  </a:ext>
                </a:extLst>
              </p:cNvPr>
              <p:cNvSpPr/>
              <p:nvPr/>
            </p:nvSpPr>
            <p:spPr>
              <a:xfrm>
                <a:off x="3043953" y="4751927"/>
                <a:ext cx="358140" cy="249554"/>
              </a:xfrm>
              <a:custGeom>
                <a:avLst/>
                <a:gdLst/>
                <a:ahLst/>
                <a:cxnLst/>
                <a:rect l="l" t="t" r="r" b="b"/>
                <a:pathLst>
                  <a:path w="358139" h="249554">
                    <a:moveTo>
                      <a:pt x="357930" y="0"/>
                    </a:moveTo>
                    <a:lnTo>
                      <a:pt x="0" y="0"/>
                    </a:lnTo>
                    <a:lnTo>
                      <a:pt x="0" y="249100"/>
                    </a:lnTo>
                    <a:lnTo>
                      <a:pt x="357930" y="249100"/>
                    </a:lnTo>
                    <a:lnTo>
                      <a:pt x="35793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3E4547F4-AA32-839C-BD7F-4C3F6BF30779}"/>
                </a:ext>
              </a:extLst>
            </p:cNvPr>
            <p:cNvSpPr txBox="1"/>
            <p:nvPr/>
          </p:nvSpPr>
          <p:spPr>
            <a:xfrm>
              <a:off x="3190248" y="3201209"/>
              <a:ext cx="259102" cy="15041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910" spc="-13" dirty="0">
                  <a:latin typeface="Trebuchet MS"/>
                  <a:cs typeface="Trebuchet MS"/>
                </a:rPr>
                <a:t>(0.5)</a:t>
              </a:r>
              <a:endParaRPr sz="910">
                <a:latin typeface="Trebuchet MS"/>
                <a:cs typeface="Trebuchet MS"/>
              </a:endParaRPr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88441766-9E09-FE3D-17C2-3BFE4068479D}"/>
                </a:ext>
              </a:extLst>
            </p:cNvPr>
            <p:cNvSpPr txBox="1"/>
            <p:nvPr/>
          </p:nvSpPr>
          <p:spPr>
            <a:xfrm>
              <a:off x="3277545" y="2755413"/>
              <a:ext cx="115204" cy="245138"/>
            </a:xfrm>
            <a:prstGeom prst="rect">
              <a:avLst/>
            </a:prstGeom>
          </p:spPr>
          <p:txBody>
            <a:bodyPr vert="horz" wrap="square" lIns="0" tIns="11563" rIns="0" bIns="0" rtlCol="0">
              <a:spAutoFit/>
            </a:bodyPr>
            <a:lstStyle/>
            <a:p>
              <a:pPr marL="8565">
                <a:spcBef>
                  <a:spcPts val="91"/>
                </a:spcBef>
              </a:pPr>
              <a:r>
                <a:rPr sz="1517" spc="-27" dirty="0">
                  <a:solidFill>
                    <a:srgbClr val="007F00"/>
                  </a:solidFill>
                  <a:latin typeface="Trebuchet MS"/>
                  <a:cs typeface="Trebuchet MS"/>
                </a:rPr>
                <a:t>0</a:t>
              </a:r>
              <a:endParaRPr sz="1517">
                <a:latin typeface="Trebuchet MS"/>
                <a:cs typeface="Trebuchet MS"/>
              </a:endParaRPr>
            </a:p>
          </p:txBody>
        </p:sp>
        <p:grpSp>
          <p:nvGrpSpPr>
            <p:cNvPr id="26" name="object 23">
              <a:extLst>
                <a:ext uri="{FF2B5EF4-FFF2-40B4-BE49-F238E27FC236}">
                  <a16:creationId xmlns:a16="http://schemas.microsoft.com/office/drawing/2014/main" id="{B03D381A-4E20-444F-8D7E-E66A137286F9}"/>
                </a:ext>
              </a:extLst>
            </p:cNvPr>
            <p:cNvGrpSpPr/>
            <p:nvPr/>
          </p:nvGrpSpPr>
          <p:grpSpPr>
            <a:xfrm>
              <a:off x="4340878" y="2777910"/>
              <a:ext cx="564457" cy="773880"/>
              <a:chOff x="4737312" y="4118851"/>
              <a:chExt cx="836930" cy="1147445"/>
            </a:xfrm>
          </p:grpSpPr>
          <p:sp>
            <p:nvSpPr>
              <p:cNvPr id="27" name="object 24">
                <a:extLst>
                  <a:ext uri="{FF2B5EF4-FFF2-40B4-BE49-F238E27FC236}">
                    <a16:creationId xmlns:a16="http://schemas.microsoft.com/office/drawing/2014/main" id="{58C7D13D-FABF-310E-5B7F-CC12C26403EF}"/>
                  </a:ext>
                </a:extLst>
              </p:cNvPr>
              <p:cNvSpPr/>
              <p:nvPr/>
            </p:nvSpPr>
            <p:spPr>
              <a:xfrm>
                <a:off x="4984072" y="4122026"/>
                <a:ext cx="343535" cy="343535"/>
              </a:xfrm>
              <a:custGeom>
                <a:avLst/>
                <a:gdLst/>
                <a:ahLst/>
                <a:cxnLst/>
                <a:rect l="l" t="t" r="r" b="b"/>
                <a:pathLst>
                  <a:path w="343535" h="343535">
                    <a:moveTo>
                      <a:pt x="343316" y="171658"/>
                    </a:moveTo>
                    <a:lnTo>
                      <a:pt x="330247" y="105967"/>
                    </a:lnTo>
                    <a:lnTo>
                      <a:pt x="293036" y="50280"/>
                    </a:lnTo>
                    <a:lnTo>
                      <a:pt x="237348" y="13068"/>
                    </a:lnTo>
                    <a:lnTo>
                      <a:pt x="171658" y="0"/>
                    </a:lnTo>
                    <a:lnTo>
                      <a:pt x="138012" y="3329"/>
                    </a:lnTo>
                    <a:lnTo>
                      <a:pt x="76423" y="28843"/>
                    </a:lnTo>
                    <a:lnTo>
                      <a:pt x="28843" y="76423"/>
                    </a:lnTo>
                    <a:lnTo>
                      <a:pt x="3329" y="138012"/>
                    </a:lnTo>
                    <a:lnTo>
                      <a:pt x="0" y="171658"/>
                    </a:lnTo>
                    <a:lnTo>
                      <a:pt x="3329" y="205303"/>
                    </a:lnTo>
                    <a:lnTo>
                      <a:pt x="28843" y="266892"/>
                    </a:lnTo>
                    <a:lnTo>
                      <a:pt x="76423" y="314473"/>
                    </a:lnTo>
                    <a:lnTo>
                      <a:pt x="138012" y="339986"/>
                    </a:lnTo>
                    <a:lnTo>
                      <a:pt x="171658" y="343316"/>
                    </a:lnTo>
                    <a:lnTo>
                      <a:pt x="205303" y="339986"/>
                    </a:lnTo>
                    <a:lnTo>
                      <a:pt x="266892" y="314473"/>
                    </a:lnTo>
                    <a:lnTo>
                      <a:pt x="314473" y="266892"/>
                    </a:lnTo>
                    <a:lnTo>
                      <a:pt x="339986" y="205303"/>
                    </a:lnTo>
                    <a:lnTo>
                      <a:pt x="343316" y="171658"/>
                    </a:lnTo>
                    <a:close/>
                  </a:path>
                </a:pathLst>
              </a:custGeom>
              <a:ln w="572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28" name="object 25">
                <a:extLst>
                  <a:ext uri="{FF2B5EF4-FFF2-40B4-BE49-F238E27FC236}">
                    <a16:creationId xmlns:a16="http://schemas.microsoft.com/office/drawing/2014/main" id="{2B95DEE4-DC4A-0EA6-D4F1-3A3E466F4719}"/>
                  </a:ext>
                </a:extLst>
              </p:cNvPr>
              <p:cNvSpPr/>
              <p:nvPr/>
            </p:nvSpPr>
            <p:spPr>
              <a:xfrm>
                <a:off x="4800244" y="4502537"/>
                <a:ext cx="269875" cy="655320"/>
              </a:xfrm>
              <a:custGeom>
                <a:avLst/>
                <a:gdLst/>
                <a:ahLst/>
                <a:cxnLst/>
                <a:rect l="l" t="t" r="r" b="b"/>
                <a:pathLst>
                  <a:path w="269875" h="655320">
                    <a:moveTo>
                      <a:pt x="269569" y="0"/>
                    </a:moveTo>
                    <a:lnTo>
                      <a:pt x="0" y="655286"/>
                    </a:lnTo>
                  </a:path>
                </a:pathLst>
              </a:custGeom>
              <a:ln w="34331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29" name="object 26">
                <a:extLst>
                  <a:ext uri="{FF2B5EF4-FFF2-40B4-BE49-F238E27FC236}">
                    <a16:creationId xmlns:a16="http://schemas.microsoft.com/office/drawing/2014/main" id="{0AA472B9-8B75-C792-6E27-F777BE81FF68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45575" y="5129301"/>
                <a:ext cx="99438" cy="136853"/>
              </a:xfrm>
              <a:prstGeom prst="rect">
                <a:avLst/>
              </a:prstGeom>
            </p:spPr>
          </p:pic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6291EF9F-9D35-B55C-63EE-5105302ECE65}"/>
                  </a:ext>
                </a:extLst>
              </p:cNvPr>
              <p:cNvSpPr/>
              <p:nvPr/>
            </p:nvSpPr>
            <p:spPr>
              <a:xfrm>
                <a:off x="4737312" y="4751212"/>
                <a:ext cx="358140" cy="249554"/>
              </a:xfrm>
              <a:custGeom>
                <a:avLst/>
                <a:gdLst/>
                <a:ahLst/>
                <a:cxnLst/>
                <a:rect l="l" t="t" r="r" b="b"/>
                <a:pathLst>
                  <a:path w="358139" h="249554">
                    <a:moveTo>
                      <a:pt x="357930" y="0"/>
                    </a:moveTo>
                    <a:lnTo>
                      <a:pt x="0" y="0"/>
                    </a:lnTo>
                    <a:lnTo>
                      <a:pt x="0" y="249100"/>
                    </a:lnTo>
                    <a:lnTo>
                      <a:pt x="357930" y="249100"/>
                    </a:lnTo>
                    <a:lnTo>
                      <a:pt x="35793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31" name="object 28">
                <a:extLst>
                  <a:ext uri="{FF2B5EF4-FFF2-40B4-BE49-F238E27FC236}">
                    <a16:creationId xmlns:a16="http://schemas.microsoft.com/office/drawing/2014/main" id="{273C3BC9-0B41-B60D-2B91-C439436675DC}"/>
                  </a:ext>
                </a:extLst>
              </p:cNvPr>
              <p:cNvSpPr/>
              <p:nvPr/>
            </p:nvSpPr>
            <p:spPr>
              <a:xfrm>
                <a:off x="5241647" y="4502537"/>
                <a:ext cx="269875" cy="655320"/>
              </a:xfrm>
              <a:custGeom>
                <a:avLst/>
                <a:gdLst/>
                <a:ahLst/>
                <a:cxnLst/>
                <a:rect l="l" t="t" r="r" b="b"/>
                <a:pathLst>
                  <a:path w="269875" h="655320">
                    <a:moveTo>
                      <a:pt x="0" y="0"/>
                    </a:moveTo>
                    <a:lnTo>
                      <a:pt x="269567" y="655286"/>
                    </a:lnTo>
                  </a:path>
                </a:pathLst>
              </a:custGeom>
              <a:ln w="34331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32" name="object 29">
                <a:extLst>
                  <a:ext uri="{FF2B5EF4-FFF2-40B4-BE49-F238E27FC236}">
                    <a16:creationId xmlns:a16="http://schemas.microsoft.com/office/drawing/2014/main" id="{19A3125F-B7F8-B266-5A29-F86AD0DDDC6E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66446" y="5129301"/>
                <a:ext cx="99438" cy="136853"/>
              </a:xfrm>
              <a:prstGeom prst="rect">
                <a:avLst/>
              </a:prstGeom>
            </p:spPr>
          </p:pic>
          <p:sp>
            <p:nvSpPr>
              <p:cNvPr id="33" name="object 30">
                <a:extLst>
                  <a:ext uri="{FF2B5EF4-FFF2-40B4-BE49-F238E27FC236}">
                    <a16:creationId xmlns:a16="http://schemas.microsoft.com/office/drawing/2014/main" id="{EDA6A5AF-2519-F1FD-C207-9E34EB7AE072}"/>
                  </a:ext>
                </a:extLst>
              </p:cNvPr>
              <p:cNvSpPr/>
              <p:nvPr/>
            </p:nvSpPr>
            <p:spPr>
              <a:xfrm>
                <a:off x="5216218" y="4751212"/>
                <a:ext cx="358140" cy="249554"/>
              </a:xfrm>
              <a:custGeom>
                <a:avLst/>
                <a:gdLst/>
                <a:ahLst/>
                <a:cxnLst/>
                <a:rect l="l" t="t" r="r" b="b"/>
                <a:pathLst>
                  <a:path w="358139" h="249554">
                    <a:moveTo>
                      <a:pt x="357930" y="0"/>
                    </a:moveTo>
                    <a:lnTo>
                      <a:pt x="0" y="0"/>
                    </a:lnTo>
                    <a:lnTo>
                      <a:pt x="0" y="249100"/>
                    </a:lnTo>
                    <a:lnTo>
                      <a:pt x="357930" y="249100"/>
                    </a:lnTo>
                    <a:lnTo>
                      <a:pt x="35793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9A264FC1-CF35-262E-02F7-1286CD2FF611}"/>
                </a:ext>
              </a:extLst>
            </p:cNvPr>
            <p:cNvSpPr txBox="1"/>
            <p:nvPr/>
          </p:nvSpPr>
          <p:spPr>
            <a:xfrm>
              <a:off x="4218260" y="3599698"/>
              <a:ext cx="809855" cy="245138"/>
            </a:xfrm>
            <a:prstGeom prst="rect">
              <a:avLst/>
            </a:prstGeom>
          </p:spPr>
          <p:txBody>
            <a:bodyPr vert="horz" wrap="square" lIns="0" tIns="11563" rIns="0" bIns="0" rtlCol="0">
              <a:spAutoFit/>
            </a:bodyPr>
            <a:lstStyle/>
            <a:p>
              <a:pPr marL="8565">
                <a:spcBef>
                  <a:spcPts val="91"/>
                </a:spcBef>
                <a:tabLst>
                  <a:tab pos="702748" algn="l"/>
                </a:tabLst>
              </a:pPr>
              <a:r>
                <a:rPr sz="1517" spc="-27" dirty="0">
                  <a:latin typeface="Trebuchet MS"/>
                  <a:cs typeface="Trebuchet MS"/>
                </a:rPr>
                <a:t>1	3</a:t>
              </a:r>
              <a:endParaRPr sz="1517">
                <a:latin typeface="Trebuchet MS"/>
                <a:cs typeface="Trebuchet MS"/>
              </a:endParaRPr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AF19137A-65CA-1461-C347-5F61D42112B3}"/>
                </a:ext>
              </a:extLst>
            </p:cNvPr>
            <p:cNvSpPr txBox="1"/>
            <p:nvPr/>
          </p:nvSpPr>
          <p:spPr>
            <a:xfrm>
              <a:off x="4332313" y="3200727"/>
              <a:ext cx="582016" cy="15041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910" spc="-13" dirty="0">
                  <a:latin typeface="Trebuchet MS"/>
                  <a:cs typeface="Trebuchet MS"/>
                </a:rPr>
                <a:t>(0.5)</a:t>
              </a:r>
              <a:r>
                <a:rPr sz="910" spc="317" dirty="0">
                  <a:latin typeface="Trebuchet MS"/>
                  <a:cs typeface="Trebuchet MS"/>
                </a:rPr>
                <a:t> </a:t>
              </a:r>
              <a:r>
                <a:rPr sz="910" spc="-13" dirty="0">
                  <a:latin typeface="Trebuchet MS"/>
                  <a:cs typeface="Trebuchet MS"/>
                </a:rPr>
                <a:t>(0.5)</a:t>
              </a:r>
              <a:endParaRPr sz="910">
                <a:latin typeface="Trebuchet MS"/>
                <a:cs typeface="Trebuchet MS"/>
              </a:endParaRPr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312DC3AC-6745-5C26-89A0-626F012F3F2B}"/>
                </a:ext>
              </a:extLst>
            </p:cNvPr>
            <p:cNvSpPr txBox="1"/>
            <p:nvPr/>
          </p:nvSpPr>
          <p:spPr>
            <a:xfrm>
              <a:off x="4770804" y="2755413"/>
              <a:ext cx="115204" cy="245138"/>
            </a:xfrm>
            <a:prstGeom prst="rect">
              <a:avLst/>
            </a:prstGeom>
          </p:spPr>
          <p:txBody>
            <a:bodyPr vert="horz" wrap="square" lIns="0" tIns="11563" rIns="0" bIns="0" rtlCol="0">
              <a:spAutoFit/>
            </a:bodyPr>
            <a:lstStyle/>
            <a:p>
              <a:pPr marL="8565">
                <a:spcBef>
                  <a:spcPts val="91"/>
                </a:spcBef>
              </a:pPr>
              <a:r>
                <a:rPr sz="1517" spc="-27" dirty="0">
                  <a:solidFill>
                    <a:srgbClr val="007F00"/>
                  </a:solidFill>
                  <a:latin typeface="Trebuchet MS"/>
                  <a:cs typeface="Trebuchet MS"/>
                </a:rPr>
                <a:t>2</a:t>
              </a:r>
              <a:endParaRPr sz="1517">
                <a:latin typeface="Trebuchet MS"/>
                <a:cs typeface="Trebuchet MS"/>
              </a:endParaRPr>
            </a:p>
          </p:txBody>
        </p:sp>
        <p:grpSp>
          <p:nvGrpSpPr>
            <p:cNvPr id="37" name="object 34">
              <a:extLst>
                <a:ext uri="{FF2B5EF4-FFF2-40B4-BE49-F238E27FC236}">
                  <a16:creationId xmlns:a16="http://schemas.microsoft.com/office/drawing/2014/main" id="{1C5D0FC1-4FC7-36F8-D998-1590F12ADE13}"/>
                </a:ext>
              </a:extLst>
            </p:cNvPr>
            <p:cNvGrpSpPr/>
            <p:nvPr/>
          </p:nvGrpSpPr>
          <p:grpSpPr>
            <a:xfrm>
              <a:off x="5771444" y="2777910"/>
              <a:ext cx="422272" cy="774737"/>
              <a:chOff x="6858435" y="4118851"/>
              <a:chExt cx="626110" cy="1148715"/>
            </a:xfrm>
          </p:grpSpPr>
          <p:sp>
            <p:nvSpPr>
              <p:cNvPr id="38" name="object 35">
                <a:extLst>
                  <a:ext uri="{FF2B5EF4-FFF2-40B4-BE49-F238E27FC236}">
                    <a16:creationId xmlns:a16="http://schemas.microsoft.com/office/drawing/2014/main" id="{165A86CA-B50E-C582-8177-2EF83A96C87C}"/>
                  </a:ext>
                </a:extLst>
              </p:cNvPr>
              <p:cNvSpPr/>
              <p:nvPr/>
            </p:nvSpPr>
            <p:spPr>
              <a:xfrm>
                <a:off x="7137689" y="4122026"/>
                <a:ext cx="343535" cy="343535"/>
              </a:xfrm>
              <a:custGeom>
                <a:avLst/>
                <a:gdLst/>
                <a:ahLst/>
                <a:cxnLst/>
                <a:rect l="l" t="t" r="r" b="b"/>
                <a:pathLst>
                  <a:path w="343534" h="343535">
                    <a:moveTo>
                      <a:pt x="343316" y="171658"/>
                    </a:moveTo>
                    <a:lnTo>
                      <a:pt x="330247" y="105967"/>
                    </a:lnTo>
                    <a:lnTo>
                      <a:pt x="293036" y="50280"/>
                    </a:lnTo>
                    <a:lnTo>
                      <a:pt x="237348" y="13068"/>
                    </a:lnTo>
                    <a:lnTo>
                      <a:pt x="171658" y="0"/>
                    </a:lnTo>
                    <a:lnTo>
                      <a:pt x="138012" y="3329"/>
                    </a:lnTo>
                    <a:lnTo>
                      <a:pt x="76423" y="28843"/>
                    </a:lnTo>
                    <a:lnTo>
                      <a:pt x="28843" y="76423"/>
                    </a:lnTo>
                    <a:lnTo>
                      <a:pt x="3329" y="138012"/>
                    </a:lnTo>
                    <a:lnTo>
                      <a:pt x="0" y="171658"/>
                    </a:lnTo>
                    <a:lnTo>
                      <a:pt x="3329" y="205303"/>
                    </a:lnTo>
                    <a:lnTo>
                      <a:pt x="28843" y="266892"/>
                    </a:lnTo>
                    <a:lnTo>
                      <a:pt x="76423" y="314473"/>
                    </a:lnTo>
                    <a:lnTo>
                      <a:pt x="138012" y="339986"/>
                    </a:lnTo>
                    <a:lnTo>
                      <a:pt x="171658" y="343316"/>
                    </a:lnTo>
                    <a:lnTo>
                      <a:pt x="205303" y="339986"/>
                    </a:lnTo>
                    <a:lnTo>
                      <a:pt x="266892" y="314473"/>
                    </a:lnTo>
                    <a:lnTo>
                      <a:pt x="314473" y="266892"/>
                    </a:lnTo>
                    <a:lnTo>
                      <a:pt x="339986" y="205303"/>
                    </a:lnTo>
                    <a:lnTo>
                      <a:pt x="343316" y="171658"/>
                    </a:lnTo>
                    <a:close/>
                  </a:path>
                </a:pathLst>
              </a:custGeom>
              <a:ln w="572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39" name="object 36">
                <a:extLst>
                  <a:ext uri="{FF2B5EF4-FFF2-40B4-BE49-F238E27FC236}">
                    <a16:creationId xmlns:a16="http://schemas.microsoft.com/office/drawing/2014/main" id="{6A6190F6-A33C-DB5B-6CA1-9F5C8754F43A}"/>
                  </a:ext>
                </a:extLst>
              </p:cNvPr>
              <p:cNvSpPr/>
              <p:nvPr/>
            </p:nvSpPr>
            <p:spPr>
              <a:xfrm>
                <a:off x="6916326" y="4502537"/>
                <a:ext cx="298450" cy="657860"/>
              </a:xfrm>
              <a:custGeom>
                <a:avLst/>
                <a:gdLst/>
                <a:ahLst/>
                <a:cxnLst/>
                <a:rect l="l" t="t" r="r" b="b"/>
                <a:pathLst>
                  <a:path w="298450" h="657860">
                    <a:moveTo>
                      <a:pt x="298276" y="0"/>
                    </a:moveTo>
                    <a:lnTo>
                      <a:pt x="0" y="657520"/>
                    </a:lnTo>
                  </a:path>
                </a:pathLst>
              </a:custGeom>
              <a:ln w="34331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40" name="object 37">
                <a:extLst>
                  <a:ext uri="{FF2B5EF4-FFF2-40B4-BE49-F238E27FC236}">
                    <a16:creationId xmlns:a16="http://schemas.microsoft.com/office/drawing/2014/main" id="{A4063405-8697-6D93-5C17-EE99A62B32B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58435" y="5130561"/>
                <a:ext cx="102237" cy="136436"/>
              </a:xfrm>
              <a:prstGeom prst="rect">
                <a:avLst/>
              </a:prstGeom>
            </p:spPr>
          </p:pic>
          <p:sp>
            <p:nvSpPr>
              <p:cNvPr id="41" name="object 38">
                <a:extLst>
                  <a:ext uri="{FF2B5EF4-FFF2-40B4-BE49-F238E27FC236}">
                    <a16:creationId xmlns:a16="http://schemas.microsoft.com/office/drawing/2014/main" id="{7478F43C-B4B1-0E39-459D-4C1EF531B8D2}"/>
                  </a:ext>
                </a:extLst>
              </p:cNvPr>
              <p:cNvSpPr/>
              <p:nvPr/>
            </p:nvSpPr>
            <p:spPr>
              <a:xfrm>
                <a:off x="6866137" y="4751634"/>
                <a:ext cx="358140" cy="249554"/>
              </a:xfrm>
              <a:custGeom>
                <a:avLst/>
                <a:gdLst/>
                <a:ahLst/>
                <a:cxnLst/>
                <a:rect l="l" t="t" r="r" b="b"/>
                <a:pathLst>
                  <a:path w="358140" h="249554">
                    <a:moveTo>
                      <a:pt x="357930" y="0"/>
                    </a:moveTo>
                    <a:lnTo>
                      <a:pt x="0" y="0"/>
                    </a:lnTo>
                    <a:lnTo>
                      <a:pt x="0" y="249100"/>
                    </a:lnTo>
                    <a:lnTo>
                      <a:pt x="357930" y="249100"/>
                    </a:lnTo>
                    <a:lnTo>
                      <a:pt x="35793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9D7284BB-C2FD-DECF-40DD-9B4C33A9C14D}"/>
                </a:ext>
              </a:extLst>
            </p:cNvPr>
            <p:cNvSpPr txBox="1"/>
            <p:nvPr/>
          </p:nvSpPr>
          <p:spPr>
            <a:xfrm>
              <a:off x="5602438" y="3599698"/>
              <a:ext cx="180301" cy="245138"/>
            </a:xfrm>
            <a:prstGeom prst="rect">
              <a:avLst/>
            </a:prstGeom>
          </p:spPr>
          <p:txBody>
            <a:bodyPr vert="horz" wrap="square" lIns="0" tIns="11563" rIns="0" bIns="0" rtlCol="0">
              <a:spAutoFit/>
            </a:bodyPr>
            <a:lstStyle/>
            <a:p>
              <a:pPr marL="8565">
                <a:spcBef>
                  <a:spcPts val="91"/>
                </a:spcBef>
              </a:pPr>
              <a:r>
                <a:rPr sz="1517" spc="-37" dirty="0">
                  <a:latin typeface="Trebuchet MS"/>
                  <a:cs typeface="Trebuchet MS"/>
                </a:rPr>
                <a:t>-5</a:t>
              </a:r>
              <a:endParaRPr sz="1517">
                <a:latin typeface="Trebuchet MS"/>
                <a:cs typeface="Trebuchet MS"/>
              </a:endParaRPr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9AD4B80C-3DA1-BE2D-F68B-D4581C122164}"/>
                </a:ext>
              </a:extLst>
            </p:cNvPr>
            <p:cNvSpPr txBox="1"/>
            <p:nvPr/>
          </p:nvSpPr>
          <p:spPr>
            <a:xfrm>
              <a:off x="6352126" y="3599698"/>
              <a:ext cx="213278" cy="245138"/>
            </a:xfrm>
            <a:prstGeom prst="rect">
              <a:avLst/>
            </a:prstGeom>
          </p:spPr>
          <p:txBody>
            <a:bodyPr vert="horz" wrap="square" lIns="0" tIns="11563" rIns="0" bIns="0" rtlCol="0">
              <a:spAutoFit/>
            </a:bodyPr>
            <a:lstStyle/>
            <a:p>
              <a:pPr marL="8565">
                <a:spcBef>
                  <a:spcPts val="91"/>
                </a:spcBef>
              </a:pPr>
              <a:r>
                <a:rPr sz="1517" spc="-27" dirty="0">
                  <a:latin typeface="Trebuchet MS"/>
                  <a:cs typeface="Trebuchet MS"/>
                </a:rPr>
                <a:t>15</a:t>
              </a:r>
              <a:endParaRPr sz="1517">
                <a:latin typeface="Trebuchet MS"/>
                <a:cs typeface="Trebuchet MS"/>
              </a:endParaRPr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F535DE0E-5E49-D1A5-2F27-4B0F6909A072}"/>
                </a:ext>
              </a:extLst>
            </p:cNvPr>
            <p:cNvSpPr txBox="1"/>
            <p:nvPr/>
          </p:nvSpPr>
          <p:spPr>
            <a:xfrm>
              <a:off x="5768074" y="3201012"/>
              <a:ext cx="259102" cy="15041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910" spc="-13" dirty="0">
                  <a:latin typeface="Trebuchet MS"/>
                  <a:cs typeface="Trebuchet MS"/>
                </a:rPr>
                <a:t>(0.5)</a:t>
              </a:r>
              <a:endParaRPr sz="910">
                <a:latin typeface="Trebuchet MS"/>
                <a:cs typeface="Trebuchet MS"/>
              </a:endParaRPr>
            </a:p>
          </p:txBody>
        </p:sp>
        <p:grpSp>
          <p:nvGrpSpPr>
            <p:cNvPr id="45" name="object 42">
              <a:extLst>
                <a:ext uri="{FF2B5EF4-FFF2-40B4-BE49-F238E27FC236}">
                  <a16:creationId xmlns:a16="http://schemas.microsoft.com/office/drawing/2014/main" id="{66414DF5-B10A-9AC6-38DF-936BDCF84DA6}"/>
                </a:ext>
              </a:extLst>
            </p:cNvPr>
            <p:cNvGrpSpPr/>
            <p:nvPr/>
          </p:nvGrpSpPr>
          <p:grpSpPr>
            <a:xfrm>
              <a:off x="6127678" y="3024904"/>
              <a:ext cx="252250" cy="527626"/>
              <a:chOff x="7386629" y="4485074"/>
              <a:chExt cx="374015" cy="782320"/>
            </a:xfrm>
          </p:grpSpPr>
          <p:sp>
            <p:nvSpPr>
              <p:cNvPr id="46" name="object 43">
                <a:extLst>
                  <a:ext uri="{FF2B5EF4-FFF2-40B4-BE49-F238E27FC236}">
                    <a16:creationId xmlns:a16="http://schemas.microsoft.com/office/drawing/2014/main" id="{C52E8251-4C6A-F752-604C-32C815EB258D}"/>
                  </a:ext>
                </a:extLst>
              </p:cNvPr>
              <p:cNvSpPr/>
              <p:nvPr/>
            </p:nvSpPr>
            <p:spPr>
              <a:xfrm>
                <a:off x="7404092" y="4502537"/>
                <a:ext cx="298450" cy="657860"/>
              </a:xfrm>
              <a:custGeom>
                <a:avLst/>
                <a:gdLst/>
                <a:ahLst/>
                <a:cxnLst/>
                <a:rect l="l" t="t" r="r" b="b"/>
                <a:pathLst>
                  <a:path w="298450" h="657860">
                    <a:moveTo>
                      <a:pt x="0" y="0"/>
                    </a:moveTo>
                    <a:lnTo>
                      <a:pt x="298274" y="657520"/>
                    </a:lnTo>
                  </a:path>
                </a:pathLst>
              </a:custGeom>
              <a:ln w="34331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47" name="object 44">
                <a:extLst>
                  <a:ext uri="{FF2B5EF4-FFF2-40B4-BE49-F238E27FC236}">
                    <a16:creationId xmlns:a16="http://schemas.microsoft.com/office/drawing/2014/main" id="{E3022642-DEF6-BFCE-9235-BBC473B4A165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58019" y="5130561"/>
                <a:ext cx="102237" cy="136436"/>
              </a:xfrm>
              <a:prstGeom prst="rect">
                <a:avLst/>
              </a:prstGeom>
            </p:spPr>
          </p:pic>
          <p:sp>
            <p:nvSpPr>
              <p:cNvPr id="48" name="object 45">
                <a:extLst>
                  <a:ext uri="{FF2B5EF4-FFF2-40B4-BE49-F238E27FC236}">
                    <a16:creationId xmlns:a16="http://schemas.microsoft.com/office/drawing/2014/main" id="{3882C005-E096-6A9F-F770-BECE4D492947}"/>
                  </a:ext>
                </a:extLst>
              </p:cNvPr>
              <p:cNvSpPr/>
              <p:nvPr/>
            </p:nvSpPr>
            <p:spPr>
              <a:xfrm>
                <a:off x="7394626" y="4751634"/>
                <a:ext cx="358140" cy="249554"/>
              </a:xfrm>
              <a:custGeom>
                <a:avLst/>
                <a:gdLst/>
                <a:ahLst/>
                <a:cxnLst/>
                <a:rect l="l" t="t" r="r" b="b"/>
                <a:pathLst>
                  <a:path w="358140" h="249554">
                    <a:moveTo>
                      <a:pt x="357930" y="0"/>
                    </a:moveTo>
                    <a:lnTo>
                      <a:pt x="0" y="0"/>
                    </a:lnTo>
                    <a:lnTo>
                      <a:pt x="0" y="249100"/>
                    </a:lnTo>
                    <a:lnTo>
                      <a:pt x="357930" y="249100"/>
                    </a:lnTo>
                    <a:lnTo>
                      <a:pt x="35793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CDD82466-A7DF-D8AF-AC5E-BF57CDF5260D}"/>
                </a:ext>
              </a:extLst>
            </p:cNvPr>
            <p:cNvSpPr txBox="1"/>
            <p:nvPr/>
          </p:nvSpPr>
          <p:spPr>
            <a:xfrm>
              <a:off x="6124507" y="3201012"/>
              <a:ext cx="259102" cy="15041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910" spc="-13" dirty="0">
                  <a:latin typeface="Trebuchet MS"/>
                  <a:cs typeface="Trebuchet MS"/>
                </a:rPr>
                <a:t>(0.5)</a:t>
              </a:r>
              <a:endParaRPr sz="910">
                <a:latin typeface="Trebuchet MS"/>
                <a:cs typeface="Trebuchet MS"/>
              </a:endParaRPr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CA5E9CBE-38BB-5BFC-AD5F-D2FBAE922893}"/>
                </a:ext>
              </a:extLst>
            </p:cNvPr>
            <p:cNvSpPr txBox="1"/>
            <p:nvPr/>
          </p:nvSpPr>
          <p:spPr>
            <a:xfrm>
              <a:off x="6223285" y="2755413"/>
              <a:ext cx="115204" cy="245138"/>
            </a:xfrm>
            <a:prstGeom prst="rect">
              <a:avLst/>
            </a:prstGeom>
          </p:spPr>
          <p:txBody>
            <a:bodyPr vert="horz" wrap="square" lIns="0" tIns="11563" rIns="0" bIns="0" rtlCol="0">
              <a:spAutoFit/>
            </a:bodyPr>
            <a:lstStyle/>
            <a:p>
              <a:pPr marL="8565">
                <a:spcBef>
                  <a:spcPts val="91"/>
                </a:spcBef>
              </a:pPr>
              <a:r>
                <a:rPr sz="1517" spc="-27" dirty="0">
                  <a:solidFill>
                    <a:srgbClr val="007F00"/>
                  </a:solidFill>
                  <a:latin typeface="Trebuchet MS"/>
                  <a:cs typeface="Trebuchet MS"/>
                </a:rPr>
                <a:t>5</a:t>
              </a:r>
              <a:endParaRPr sz="1517">
                <a:latin typeface="Trebuchet MS"/>
                <a:cs typeface="Trebuchet MS"/>
              </a:endParaRPr>
            </a:p>
          </p:txBody>
        </p:sp>
        <p:grpSp>
          <p:nvGrpSpPr>
            <p:cNvPr id="51" name="object 48">
              <a:extLst>
                <a:ext uri="{FF2B5EF4-FFF2-40B4-BE49-F238E27FC236}">
                  <a16:creationId xmlns:a16="http://schemas.microsoft.com/office/drawing/2014/main" id="{3BCBDAB9-624E-AAF4-41B3-54C3EA4CD613}"/>
                </a:ext>
              </a:extLst>
            </p:cNvPr>
            <p:cNvGrpSpPr/>
            <p:nvPr/>
          </p:nvGrpSpPr>
          <p:grpSpPr>
            <a:xfrm>
              <a:off x="3293861" y="2140667"/>
              <a:ext cx="1346047" cy="668954"/>
              <a:chOff x="3184883" y="3174000"/>
              <a:chExt cx="1995805" cy="991869"/>
            </a:xfrm>
          </p:grpSpPr>
          <p:sp>
            <p:nvSpPr>
              <p:cNvPr id="52" name="object 49">
                <a:extLst>
                  <a:ext uri="{FF2B5EF4-FFF2-40B4-BE49-F238E27FC236}">
                    <a16:creationId xmlns:a16="http://schemas.microsoft.com/office/drawing/2014/main" id="{74BEDB5C-F67C-6B10-A8B1-6AF4D3D27BB8}"/>
                  </a:ext>
                </a:extLst>
              </p:cNvPr>
              <p:cNvSpPr/>
              <p:nvPr/>
            </p:nvSpPr>
            <p:spPr>
              <a:xfrm>
                <a:off x="3288125" y="3191462"/>
                <a:ext cx="1628775" cy="909319"/>
              </a:xfrm>
              <a:custGeom>
                <a:avLst/>
                <a:gdLst/>
                <a:ahLst/>
                <a:cxnLst/>
                <a:rect l="l" t="t" r="r" b="b"/>
                <a:pathLst>
                  <a:path w="1628775" h="909320">
                    <a:moveTo>
                      <a:pt x="1628532" y="0"/>
                    </a:moveTo>
                    <a:lnTo>
                      <a:pt x="0" y="908861"/>
                    </a:lnTo>
                  </a:path>
                </a:pathLst>
              </a:custGeom>
              <a:ln w="34331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53" name="object 50">
                <a:extLst>
                  <a:ext uri="{FF2B5EF4-FFF2-40B4-BE49-F238E27FC236}">
                    <a16:creationId xmlns:a16="http://schemas.microsoft.com/office/drawing/2014/main" id="{C576B6A2-02EE-6103-9467-3D308B438710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84883" y="4057086"/>
                <a:ext cx="134966" cy="108441"/>
              </a:xfrm>
              <a:prstGeom prst="rect">
                <a:avLst/>
              </a:prstGeom>
            </p:spPr>
          </p:pic>
          <p:sp>
            <p:nvSpPr>
              <p:cNvPr id="54" name="object 51">
                <a:extLst>
                  <a:ext uri="{FF2B5EF4-FFF2-40B4-BE49-F238E27FC236}">
                    <a16:creationId xmlns:a16="http://schemas.microsoft.com/office/drawing/2014/main" id="{16476ECF-A724-7476-C655-4D65A5A8B054}"/>
                  </a:ext>
                </a:extLst>
              </p:cNvPr>
              <p:cNvSpPr/>
              <p:nvPr/>
            </p:nvSpPr>
            <p:spPr>
              <a:xfrm>
                <a:off x="5139149" y="3280898"/>
                <a:ext cx="0" cy="688975"/>
              </a:xfrm>
              <a:custGeom>
                <a:avLst/>
                <a:gdLst/>
                <a:ahLst/>
                <a:cxnLst/>
                <a:rect l="l" t="t" r="r" b="b"/>
                <a:pathLst>
                  <a:path h="688975">
                    <a:moveTo>
                      <a:pt x="0" y="518110"/>
                    </a:moveTo>
                    <a:lnTo>
                      <a:pt x="0" y="688574"/>
                    </a:lnTo>
                  </a:path>
                  <a:path h="688975">
                    <a:moveTo>
                      <a:pt x="0" y="0"/>
                    </a:moveTo>
                    <a:lnTo>
                      <a:pt x="0" y="269009"/>
                    </a:lnTo>
                  </a:path>
                </a:pathLst>
              </a:custGeom>
              <a:ln w="2265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55" name="object 52">
                <a:extLst>
                  <a:ext uri="{FF2B5EF4-FFF2-40B4-BE49-F238E27FC236}">
                    <a16:creationId xmlns:a16="http://schemas.microsoft.com/office/drawing/2014/main" id="{A2C55046-5572-F64C-1CB8-828418D561FC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114918" y="3963005"/>
                <a:ext cx="65398" cy="105012"/>
              </a:xfrm>
              <a:prstGeom prst="rect">
                <a:avLst/>
              </a:prstGeom>
            </p:spPr>
          </p:pic>
        </p:grpSp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90A37B3E-65C1-2845-098F-EB0FA60A1B48}"/>
                </a:ext>
              </a:extLst>
            </p:cNvPr>
            <p:cNvSpPr txBox="1"/>
            <p:nvPr/>
          </p:nvSpPr>
          <p:spPr>
            <a:xfrm>
              <a:off x="3800042" y="2390520"/>
              <a:ext cx="901504" cy="150481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  <a:tabLst>
                  <a:tab pos="742147" algn="l"/>
                </a:tabLst>
              </a:pPr>
              <a:r>
                <a:rPr sz="1366" spc="15" baseline="2057" dirty="0">
                  <a:latin typeface="Trebuchet MS"/>
                  <a:cs typeface="Trebuchet MS"/>
                </a:rPr>
                <a:t>(1)	</a:t>
              </a:r>
              <a:r>
                <a:rPr sz="910" spc="10" dirty="0">
                  <a:latin typeface="Trebuchet MS"/>
                  <a:cs typeface="Trebuchet MS"/>
                </a:rPr>
                <a:t>(0)</a:t>
              </a:r>
              <a:endParaRPr sz="910">
                <a:latin typeface="Trebuchet MS"/>
                <a:cs typeface="Trebuchet MS"/>
              </a:endParaRPr>
            </a:p>
          </p:txBody>
        </p:sp>
        <p:grpSp>
          <p:nvGrpSpPr>
            <p:cNvPr id="57" name="object 54">
              <a:extLst>
                <a:ext uri="{FF2B5EF4-FFF2-40B4-BE49-F238E27FC236}">
                  <a16:creationId xmlns:a16="http://schemas.microsoft.com/office/drawing/2014/main" id="{0B108545-A6C0-B776-A5E7-F8442E69B52F}"/>
                </a:ext>
              </a:extLst>
            </p:cNvPr>
            <p:cNvGrpSpPr/>
            <p:nvPr/>
          </p:nvGrpSpPr>
          <p:grpSpPr>
            <a:xfrm>
              <a:off x="4741609" y="2150512"/>
              <a:ext cx="1183732" cy="662530"/>
              <a:chOff x="5331481" y="3188598"/>
              <a:chExt cx="1755139" cy="982344"/>
            </a:xfrm>
          </p:grpSpPr>
          <p:sp>
            <p:nvSpPr>
              <p:cNvPr id="58" name="object 55">
                <a:extLst>
                  <a:ext uri="{FF2B5EF4-FFF2-40B4-BE49-F238E27FC236}">
                    <a16:creationId xmlns:a16="http://schemas.microsoft.com/office/drawing/2014/main" id="{53D4515D-FA5F-1221-8C33-4930825FFF9E}"/>
                  </a:ext>
                </a:extLst>
              </p:cNvPr>
              <p:cNvSpPr/>
              <p:nvPr/>
            </p:nvSpPr>
            <p:spPr>
              <a:xfrm>
                <a:off x="5334342" y="3191459"/>
                <a:ext cx="1663064" cy="928369"/>
              </a:xfrm>
              <a:custGeom>
                <a:avLst/>
                <a:gdLst/>
                <a:ahLst/>
                <a:cxnLst/>
                <a:rect l="l" t="t" r="r" b="b"/>
                <a:pathLst>
                  <a:path w="1663065" h="928370">
                    <a:moveTo>
                      <a:pt x="0" y="0"/>
                    </a:moveTo>
                    <a:lnTo>
                      <a:pt x="1662903" y="928048"/>
                    </a:lnTo>
                  </a:path>
                </a:pathLst>
              </a:custGeom>
              <a:ln w="572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59" name="object 56">
                <a:extLst>
                  <a:ext uri="{FF2B5EF4-FFF2-40B4-BE49-F238E27FC236}">
                    <a16:creationId xmlns:a16="http://schemas.microsoft.com/office/drawing/2014/main" id="{07E0416C-1260-FD16-5DE5-69054995FF15}"/>
                  </a:ext>
                </a:extLst>
              </p:cNvPr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79829" y="4090580"/>
                <a:ext cx="106343" cy="79821"/>
              </a:xfrm>
              <a:prstGeom prst="rect">
                <a:avLst/>
              </a:prstGeom>
            </p:spPr>
          </p:pic>
        </p:grpSp>
        <p:sp>
          <p:nvSpPr>
            <p:cNvPr id="60" name="object 57">
              <a:extLst>
                <a:ext uri="{FF2B5EF4-FFF2-40B4-BE49-F238E27FC236}">
                  <a16:creationId xmlns:a16="http://schemas.microsoft.com/office/drawing/2014/main" id="{940FEA23-6C2F-AB3E-9E16-347B04B08D95}"/>
                </a:ext>
              </a:extLst>
            </p:cNvPr>
            <p:cNvSpPr txBox="1"/>
            <p:nvPr/>
          </p:nvSpPr>
          <p:spPr>
            <a:xfrm>
              <a:off x="5249728" y="2393922"/>
              <a:ext cx="167453" cy="15041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910" spc="10" dirty="0">
                  <a:latin typeface="Trebuchet MS"/>
                  <a:cs typeface="Trebuchet MS"/>
                </a:rPr>
                <a:t>(0)</a:t>
              </a:r>
              <a:endParaRPr sz="910">
                <a:latin typeface="Trebuchet MS"/>
                <a:cs typeface="Trebuchet MS"/>
              </a:endParaRPr>
            </a:p>
          </p:txBody>
        </p:sp>
        <p:sp>
          <p:nvSpPr>
            <p:cNvPr id="61" name="object 58">
              <a:extLst>
                <a:ext uri="{FF2B5EF4-FFF2-40B4-BE49-F238E27FC236}">
                  <a16:creationId xmlns:a16="http://schemas.microsoft.com/office/drawing/2014/main" id="{83BC7D4E-F861-6A9C-1629-3921E7AD43C4}"/>
                </a:ext>
              </a:extLst>
            </p:cNvPr>
            <p:cNvSpPr txBox="1"/>
            <p:nvPr/>
          </p:nvSpPr>
          <p:spPr>
            <a:xfrm>
              <a:off x="2534450" y="1606585"/>
              <a:ext cx="2770037" cy="576167"/>
            </a:xfrm>
            <a:prstGeom prst="rect">
              <a:avLst/>
            </a:prstGeom>
          </p:spPr>
          <p:txBody>
            <a:bodyPr vert="horz" wrap="square" lIns="0" tIns="57388" rIns="0" bIns="0" rtlCol="0">
              <a:spAutoFit/>
            </a:bodyPr>
            <a:lstStyle/>
            <a:p>
              <a:pPr marL="34260">
                <a:spcBef>
                  <a:spcPts val="452"/>
                </a:spcBef>
                <a:tabLst>
                  <a:tab pos="1264176" algn="l"/>
                </a:tabLst>
              </a:pPr>
              <a:r>
                <a:rPr sz="1517" i="1" spc="37" dirty="0">
                  <a:latin typeface="Calibri"/>
                  <a:cs typeface="Calibri"/>
                </a:rPr>
                <a:t>π</a:t>
              </a:r>
              <a:r>
                <a:rPr sz="1619" spc="-15" baseline="-12152" dirty="0">
                  <a:latin typeface="Trebuchet MS"/>
                  <a:cs typeface="Trebuchet MS"/>
                </a:rPr>
                <a:t>op</a:t>
              </a:r>
              <a:r>
                <a:rPr sz="1619" spc="101" baseline="-12152" dirty="0">
                  <a:latin typeface="Trebuchet MS"/>
                  <a:cs typeface="Trebuchet MS"/>
                </a:rPr>
                <a:t>p</a:t>
              </a:r>
              <a:r>
                <a:rPr sz="1517" spc="40" dirty="0">
                  <a:latin typeface="Trebuchet MS"/>
                  <a:cs typeface="Trebuchet MS"/>
                </a:rPr>
                <a:t>(</a:t>
              </a:r>
              <a:r>
                <a:rPr sz="1517" i="1" spc="88" dirty="0">
                  <a:latin typeface="Calibri"/>
                  <a:cs typeface="Calibri"/>
                </a:rPr>
                <a:t>s,</a:t>
              </a:r>
              <a:r>
                <a:rPr sz="1517" i="1" spc="-88" dirty="0">
                  <a:latin typeface="Calibri"/>
                  <a:cs typeface="Calibri"/>
                </a:rPr>
                <a:t> </a:t>
              </a:r>
              <a:r>
                <a:rPr sz="1517" i="1" spc="30" dirty="0">
                  <a:latin typeface="Calibri"/>
                  <a:cs typeface="Calibri"/>
                </a:rPr>
                <a:t>a</a:t>
              </a:r>
              <a:r>
                <a:rPr sz="1517" spc="40" dirty="0">
                  <a:latin typeface="Trebuchet MS"/>
                  <a:cs typeface="Trebuchet MS"/>
                </a:rPr>
                <a:t>)</a:t>
              </a:r>
              <a:r>
                <a:rPr sz="1517" spc="-30" dirty="0">
                  <a:latin typeface="Trebuchet MS"/>
                  <a:cs typeface="Trebuchet MS"/>
                </a:rPr>
                <a:t> </a:t>
              </a:r>
              <a:r>
                <a:rPr sz="1517" spc="401" dirty="0">
                  <a:latin typeface="Trebuchet MS"/>
                  <a:cs typeface="Trebuchet MS"/>
                </a:rPr>
                <a:t>=</a:t>
              </a:r>
              <a:r>
                <a:rPr sz="1517" spc="154" dirty="0">
                  <a:latin typeface="Trebuchet MS"/>
                  <a:cs typeface="Trebuchet MS"/>
                </a:rPr>
                <a:t> </a:t>
              </a:r>
              <a:r>
                <a:rPr sz="1619" u="sng" spc="70" baseline="31250" dirty="0">
                  <a:uFill>
                    <a:solidFill>
                      <a:srgbClr val="000000"/>
                    </a:solidFill>
                  </a:uFill>
                  <a:latin typeface="Trebuchet MS"/>
                  <a:cs typeface="Trebuchet MS"/>
                </a:rPr>
                <a:t>1</a:t>
              </a:r>
              <a:r>
                <a:rPr sz="1619" baseline="31250" dirty="0">
                  <a:latin typeface="Trebuchet MS"/>
                  <a:cs typeface="Trebuchet MS"/>
                </a:rPr>
                <a:t>	</a:t>
              </a:r>
              <a:r>
                <a:rPr sz="1517" spc="-57" dirty="0">
                  <a:latin typeface="Trebuchet MS"/>
                  <a:cs typeface="Trebuchet MS"/>
                </a:rPr>
                <a:t>f</a:t>
              </a:r>
              <a:r>
                <a:rPr sz="1517" spc="-125" dirty="0">
                  <a:latin typeface="Trebuchet MS"/>
                  <a:cs typeface="Trebuchet MS"/>
                </a:rPr>
                <a:t>o</a:t>
              </a:r>
              <a:r>
                <a:rPr sz="1517" spc="-67" dirty="0">
                  <a:latin typeface="Trebuchet MS"/>
                  <a:cs typeface="Trebuchet MS"/>
                </a:rPr>
                <a:t>r</a:t>
              </a:r>
              <a:r>
                <a:rPr sz="1517" spc="54" dirty="0">
                  <a:latin typeface="Trebuchet MS"/>
                  <a:cs typeface="Trebuchet MS"/>
                </a:rPr>
                <a:t> </a:t>
              </a:r>
              <a:r>
                <a:rPr sz="1517" i="1" spc="30" dirty="0">
                  <a:latin typeface="Calibri"/>
                  <a:cs typeface="Calibri"/>
                </a:rPr>
                <a:t>a</a:t>
              </a:r>
              <a:r>
                <a:rPr sz="1517" i="1" spc="84" dirty="0">
                  <a:latin typeface="Calibri"/>
                  <a:cs typeface="Calibri"/>
                </a:rPr>
                <a:t> </a:t>
              </a:r>
              <a:r>
                <a:rPr sz="1517" spc="-492" dirty="0">
                  <a:latin typeface="MS Gothic"/>
                  <a:cs typeface="MS Gothic"/>
                </a:rPr>
                <a:t>∈</a:t>
              </a:r>
              <a:r>
                <a:rPr sz="1517" spc="-330" dirty="0">
                  <a:latin typeface="MS Gothic"/>
                  <a:cs typeface="MS Gothic"/>
                </a:rPr>
                <a:t> </a:t>
              </a:r>
              <a:r>
                <a:rPr sz="1517" spc="-24" dirty="0">
                  <a:latin typeface="Trebuchet MS"/>
                  <a:cs typeface="Trebuchet MS"/>
                </a:rPr>
                <a:t>Actions</a:t>
              </a:r>
              <a:r>
                <a:rPr sz="1517" spc="40" dirty="0">
                  <a:latin typeface="Trebuchet MS"/>
                  <a:cs typeface="Trebuchet MS"/>
                </a:rPr>
                <a:t>(</a:t>
              </a:r>
              <a:r>
                <a:rPr sz="1517" i="1" spc="128" dirty="0">
                  <a:latin typeface="Calibri"/>
                  <a:cs typeface="Calibri"/>
                </a:rPr>
                <a:t>s</a:t>
              </a:r>
              <a:r>
                <a:rPr sz="1517" spc="40" dirty="0">
                  <a:latin typeface="Trebuchet MS"/>
                  <a:cs typeface="Trebuchet MS"/>
                </a:rPr>
                <a:t>)</a:t>
              </a:r>
              <a:endParaRPr sz="1517">
                <a:latin typeface="Trebuchet MS"/>
                <a:cs typeface="Trebuchet MS"/>
              </a:endParaRPr>
            </a:p>
            <a:p>
              <a:pPr marR="441948" algn="r">
                <a:spcBef>
                  <a:spcPts val="391"/>
                </a:spcBef>
              </a:pPr>
              <a:r>
                <a:rPr sz="1517" spc="-27" dirty="0">
                  <a:solidFill>
                    <a:srgbClr val="007F00"/>
                  </a:solidFill>
                  <a:latin typeface="Trebuchet MS"/>
                  <a:cs typeface="Trebuchet MS"/>
                </a:rPr>
                <a:t>0</a:t>
              </a:r>
              <a:endParaRPr sz="1517">
                <a:latin typeface="Trebuchet MS"/>
                <a:cs typeface="Trebuchet MS"/>
              </a:endParaRPr>
            </a:p>
          </p:txBody>
        </p:sp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3ACE2F6C-C84D-A915-753D-E63B198F0A56}"/>
                </a:ext>
              </a:extLst>
            </p:cNvPr>
            <p:cNvSpPr txBox="1"/>
            <p:nvPr/>
          </p:nvSpPr>
          <p:spPr>
            <a:xfrm>
              <a:off x="3886735" y="3907179"/>
              <a:ext cx="1375169" cy="279798"/>
            </a:xfrm>
            <a:prstGeom prst="rect">
              <a:avLst/>
            </a:prstGeom>
            <a:ln w="11608">
              <a:solidFill>
                <a:srgbClr val="000000"/>
              </a:solidFill>
            </a:ln>
          </p:spPr>
          <p:txBody>
            <a:bodyPr vert="horz" wrap="square" lIns="0" tIns="45825" rIns="0" bIns="0" rtlCol="0">
              <a:spAutoFit/>
            </a:bodyPr>
            <a:lstStyle/>
            <a:p>
              <a:pPr marL="62524">
                <a:spcBef>
                  <a:spcPts val="361"/>
                </a:spcBef>
              </a:pPr>
              <a:r>
                <a:rPr sz="2276" i="1" spc="15" baseline="8641" dirty="0">
                  <a:latin typeface="Calibri"/>
                  <a:cs typeface="Calibri"/>
                </a:rPr>
                <a:t>V</a:t>
              </a:r>
              <a:r>
                <a:rPr sz="1079" spc="10" dirty="0">
                  <a:latin typeface="Trebuchet MS"/>
                  <a:cs typeface="Trebuchet MS"/>
                </a:rPr>
                <a:t>eval</a:t>
              </a:r>
              <a:r>
                <a:rPr sz="2276" spc="15" baseline="8641" dirty="0">
                  <a:latin typeface="Trebuchet MS"/>
                  <a:cs typeface="Trebuchet MS"/>
                </a:rPr>
                <a:t>(</a:t>
              </a:r>
              <a:r>
                <a:rPr sz="2276" i="1" spc="15" baseline="8641" dirty="0">
                  <a:latin typeface="Calibri"/>
                  <a:cs typeface="Calibri"/>
                </a:rPr>
                <a:t>s</a:t>
              </a:r>
              <a:r>
                <a:rPr sz="1079" spc="10" dirty="0">
                  <a:latin typeface="Trebuchet MS"/>
                  <a:cs typeface="Trebuchet MS"/>
                </a:rPr>
                <a:t>start</a:t>
              </a:r>
              <a:r>
                <a:rPr sz="2276" spc="15" baseline="8641" dirty="0">
                  <a:latin typeface="Trebuchet MS"/>
                  <a:cs typeface="Trebuchet MS"/>
                </a:rPr>
                <a:t>)</a:t>
              </a:r>
              <a:r>
                <a:rPr sz="2276" spc="-65" baseline="8641" dirty="0">
                  <a:latin typeface="Trebuchet MS"/>
                  <a:cs typeface="Trebuchet MS"/>
                </a:rPr>
                <a:t> </a:t>
              </a:r>
              <a:r>
                <a:rPr sz="2276" spc="602" baseline="8641" dirty="0">
                  <a:latin typeface="Trebuchet MS"/>
                  <a:cs typeface="Trebuchet MS"/>
                </a:rPr>
                <a:t>=</a:t>
              </a:r>
              <a:r>
                <a:rPr sz="2276" spc="-65" baseline="8641" dirty="0">
                  <a:latin typeface="Trebuchet MS"/>
                  <a:cs typeface="Trebuchet MS"/>
                </a:rPr>
                <a:t> </a:t>
              </a:r>
              <a:r>
                <a:rPr sz="2276" spc="-40" baseline="8641" dirty="0">
                  <a:latin typeface="Trebuchet MS"/>
                  <a:cs typeface="Trebuchet MS"/>
                </a:rPr>
                <a:t>0</a:t>
              </a:r>
              <a:endParaRPr sz="2276" baseline="8641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38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E968-00E0-9892-44BF-E8E35CA3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Evaluation Recurrence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328CA-D3D2-2D3F-8BBE-9297F070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AD2EA-D336-8FE7-5EE1-1CFE38EF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5E18692-F590-C64D-BE5F-3853745B5B0D}"/>
              </a:ext>
            </a:extLst>
          </p:cNvPr>
          <p:cNvSpPr txBox="1"/>
          <p:nvPr/>
        </p:nvSpPr>
        <p:spPr>
          <a:xfrm>
            <a:off x="1306769" y="1689274"/>
            <a:ext cx="4626152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7" dirty="0">
                <a:solidFill>
                  <a:srgbClr val="0000A0"/>
                </a:solidFill>
                <a:latin typeface="Trebuchet MS"/>
                <a:cs typeface="Trebuchet MS"/>
              </a:rPr>
              <a:t>Analogy</a:t>
            </a:r>
            <a:r>
              <a:rPr sz="1686" spc="-37" dirty="0">
                <a:latin typeface="Trebuchet MS"/>
                <a:cs typeface="Trebuchet MS"/>
              </a:rPr>
              <a:t>:</a:t>
            </a:r>
            <a:r>
              <a:rPr sz="1686" spc="256" dirty="0">
                <a:latin typeface="Trebuchet MS"/>
                <a:cs typeface="Trebuchet MS"/>
              </a:rPr>
              <a:t> </a:t>
            </a:r>
            <a:r>
              <a:rPr sz="1686" spc="-94" dirty="0">
                <a:latin typeface="Trebuchet MS"/>
                <a:cs typeface="Trebuchet MS"/>
              </a:rPr>
              <a:t>recurrence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91" dirty="0">
                <a:latin typeface="Trebuchet MS"/>
                <a:cs typeface="Trebuchet MS"/>
              </a:rPr>
              <a:t>for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policy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evaluation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in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154" dirty="0">
                <a:latin typeface="Trebuchet MS"/>
                <a:cs typeface="Trebuchet MS"/>
              </a:rPr>
              <a:t>MDPs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457677EC-7AD6-8AC9-1451-11AC8B4C5D2D}"/>
              </a:ext>
            </a:extLst>
          </p:cNvPr>
          <p:cNvGrpSpPr/>
          <p:nvPr/>
        </p:nvGrpSpPr>
        <p:grpSpPr>
          <a:xfrm>
            <a:off x="2481075" y="2434303"/>
            <a:ext cx="616706" cy="347325"/>
            <a:chOff x="1979752" y="2431617"/>
            <a:chExt cx="914400" cy="514984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60E1F1D1-3E50-A2CA-4915-B8F68127D233}"/>
                </a:ext>
              </a:extLst>
            </p:cNvPr>
            <p:cNvSpPr/>
            <p:nvPr/>
          </p:nvSpPr>
          <p:spPr>
            <a:xfrm>
              <a:off x="1982931" y="2434795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30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30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E6A0C2E1-A58A-2F26-4F7E-122FA33AE341}"/>
                </a:ext>
              </a:extLst>
            </p:cNvPr>
            <p:cNvSpPr/>
            <p:nvPr/>
          </p:nvSpPr>
          <p:spPr>
            <a:xfrm>
              <a:off x="2491551" y="2689105"/>
              <a:ext cx="402590" cy="0"/>
            </a:xfrm>
            <a:custGeom>
              <a:avLst/>
              <a:gdLst/>
              <a:ahLst/>
              <a:cxnLst/>
              <a:rect l="l" t="t" r="r" b="b"/>
              <a:pathLst>
                <a:path w="402589">
                  <a:moveTo>
                    <a:pt x="0" y="0"/>
                  </a:moveTo>
                  <a:lnTo>
                    <a:pt x="402384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10" name="object 7">
            <a:extLst>
              <a:ext uri="{FF2B5EF4-FFF2-40B4-BE49-F238E27FC236}">
                <a16:creationId xmlns:a16="http://schemas.microsoft.com/office/drawing/2014/main" id="{5C910766-5B36-C5C4-4C99-A03CBCAAE1FF}"/>
              </a:ext>
            </a:extLst>
          </p:cNvPr>
          <p:cNvGrpSpPr/>
          <p:nvPr/>
        </p:nvGrpSpPr>
        <p:grpSpPr>
          <a:xfrm>
            <a:off x="3399627" y="2434091"/>
            <a:ext cx="634265" cy="347754"/>
            <a:chOff x="3341703" y="2431303"/>
            <a:chExt cx="940435" cy="515620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51F46AAB-52DA-93B7-6B36-917ED370C0AE}"/>
                </a:ext>
              </a:extLst>
            </p:cNvPr>
            <p:cNvSpPr/>
            <p:nvPr/>
          </p:nvSpPr>
          <p:spPr>
            <a:xfrm>
              <a:off x="3769458" y="2434796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30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30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75DF852-6890-F584-003C-90304CB1247A}"/>
                </a:ext>
              </a:extLst>
            </p:cNvPr>
            <p:cNvSpPr/>
            <p:nvPr/>
          </p:nvSpPr>
          <p:spPr>
            <a:xfrm>
              <a:off x="3345195" y="2689105"/>
              <a:ext cx="293370" cy="0"/>
            </a:xfrm>
            <a:custGeom>
              <a:avLst/>
              <a:gdLst/>
              <a:ahLst/>
              <a:cxnLst/>
              <a:rect l="l" t="t" r="r" b="b"/>
              <a:pathLst>
                <a:path w="293370">
                  <a:moveTo>
                    <a:pt x="0" y="0"/>
                  </a:moveTo>
                  <a:lnTo>
                    <a:pt x="29285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188DF3FD-D36E-6D2B-FDC8-C43ADCE93E2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4874" y="2652765"/>
              <a:ext cx="115884" cy="72681"/>
            </a:xfrm>
            <a:prstGeom prst="rect">
              <a:avLst/>
            </a:prstGeom>
          </p:spPr>
        </p:pic>
      </p:grp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B2ADB5D4-9945-488C-1191-6F5A0D48DD53}"/>
              </a:ext>
            </a:extLst>
          </p:cNvPr>
          <p:cNvGrpSpPr/>
          <p:nvPr/>
        </p:nvGrpSpPr>
        <p:grpSpPr>
          <a:xfrm>
            <a:off x="4567183" y="2434091"/>
            <a:ext cx="671524" cy="347754"/>
            <a:chOff x="5072857" y="2431303"/>
            <a:chExt cx="995680" cy="515620"/>
          </a:xfrm>
        </p:grpSpPr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62C46062-C83A-9489-56FE-8B005CB637BA}"/>
                </a:ext>
              </a:extLst>
            </p:cNvPr>
            <p:cNvSpPr/>
            <p:nvPr/>
          </p:nvSpPr>
          <p:spPr>
            <a:xfrm>
              <a:off x="5555986" y="2434796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30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30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96772BEA-DB6A-11ED-6876-C23FB2B0A379}"/>
                </a:ext>
              </a:extLst>
            </p:cNvPr>
            <p:cNvSpPr/>
            <p:nvPr/>
          </p:nvSpPr>
          <p:spPr>
            <a:xfrm>
              <a:off x="5076349" y="2689105"/>
              <a:ext cx="348615" cy="0"/>
            </a:xfrm>
            <a:custGeom>
              <a:avLst/>
              <a:gdLst/>
              <a:ahLst/>
              <a:cxnLst/>
              <a:rect l="l" t="t" r="r" b="b"/>
              <a:pathLst>
                <a:path w="348614">
                  <a:moveTo>
                    <a:pt x="0" y="0"/>
                  </a:moveTo>
                  <a:lnTo>
                    <a:pt x="348227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FDAE766A-0AED-0A88-8C93-52E31421EC2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1401" y="2652765"/>
              <a:ext cx="115884" cy="72681"/>
            </a:xfrm>
            <a:prstGeom prst="rect">
              <a:avLst/>
            </a:prstGeom>
          </p:spPr>
        </p:pic>
      </p:grp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DA2B1FEA-EA00-D4A8-0751-754749D04FCC}"/>
              </a:ext>
            </a:extLst>
          </p:cNvPr>
          <p:cNvGrpSpPr/>
          <p:nvPr/>
        </p:nvGrpSpPr>
        <p:grpSpPr>
          <a:xfrm>
            <a:off x="5811787" y="2434303"/>
            <a:ext cx="631695" cy="347325"/>
            <a:chOff x="6918251" y="2431617"/>
            <a:chExt cx="936625" cy="514984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83818182-9E05-E6C4-17CB-06AC22ECD4C3}"/>
                </a:ext>
              </a:extLst>
            </p:cNvPr>
            <p:cNvSpPr/>
            <p:nvPr/>
          </p:nvSpPr>
          <p:spPr>
            <a:xfrm>
              <a:off x="7342514" y="2434795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30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30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73D2152D-365A-A068-AAAD-068ECF7A109D}"/>
                </a:ext>
              </a:extLst>
            </p:cNvPr>
            <p:cNvSpPr/>
            <p:nvPr/>
          </p:nvSpPr>
          <p:spPr>
            <a:xfrm>
              <a:off x="6918251" y="2689105"/>
              <a:ext cx="293370" cy="0"/>
            </a:xfrm>
            <a:custGeom>
              <a:avLst/>
              <a:gdLst/>
              <a:ahLst/>
              <a:cxnLst/>
              <a:rect l="l" t="t" r="r" b="b"/>
              <a:pathLst>
                <a:path w="293370">
                  <a:moveTo>
                    <a:pt x="0" y="0"/>
                  </a:moveTo>
                  <a:lnTo>
                    <a:pt x="29285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95D52297-5E29-E45E-1D1F-CA60C6CBD4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929" y="2652765"/>
              <a:ext cx="115884" cy="72681"/>
            </a:xfrm>
            <a:prstGeom prst="rect">
              <a:avLst/>
            </a:prstGeom>
          </p:spPr>
        </p:pic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080DAD93-ED5D-77CE-F868-07BC554346F3}"/>
              </a:ext>
            </a:extLst>
          </p:cNvPr>
          <p:cNvSpPr txBox="1"/>
          <p:nvPr/>
        </p:nvSpPr>
        <p:spPr>
          <a:xfrm>
            <a:off x="3071938" y="2531073"/>
            <a:ext cx="349466" cy="166062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25695">
              <a:spcBef>
                <a:spcPts val="81"/>
              </a:spcBef>
            </a:pPr>
            <a:r>
              <a:rPr sz="1517" i="1" baseline="9259" dirty="0">
                <a:latin typeface="Calibri"/>
                <a:cs typeface="Calibri"/>
              </a:rPr>
              <a:t>π</a:t>
            </a:r>
            <a:r>
              <a:rPr sz="708" dirty="0">
                <a:latin typeface="Trebuchet MS"/>
                <a:cs typeface="Trebuchet MS"/>
              </a:rPr>
              <a:t>agent</a:t>
            </a:r>
            <a:endParaRPr sz="708">
              <a:latin typeface="Trebuchet MS"/>
              <a:cs typeface="Trebuchet MS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F6EE0596-1BB8-90E9-F4A2-98BBC376D88C}"/>
              </a:ext>
            </a:extLst>
          </p:cNvPr>
          <p:cNvSpPr/>
          <p:nvPr/>
        </p:nvSpPr>
        <p:spPr>
          <a:xfrm>
            <a:off x="4031153" y="2607963"/>
            <a:ext cx="308781" cy="0"/>
          </a:xfrm>
          <a:custGeom>
            <a:avLst/>
            <a:gdLst/>
            <a:ahLst/>
            <a:cxnLst/>
            <a:rect l="l" t="t" r="r" b="b"/>
            <a:pathLst>
              <a:path w="457835">
                <a:moveTo>
                  <a:pt x="0" y="0"/>
                </a:moveTo>
                <a:lnTo>
                  <a:pt x="457757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10C3DC0-A02F-2EF8-1D22-9DA68F264D5D}"/>
              </a:ext>
            </a:extLst>
          </p:cNvPr>
          <p:cNvSpPr txBox="1"/>
          <p:nvPr/>
        </p:nvSpPr>
        <p:spPr>
          <a:xfrm>
            <a:off x="4314187" y="2531073"/>
            <a:ext cx="274519" cy="166062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25695">
              <a:spcBef>
                <a:spcPts val="81"/>
              </a:spcBef>
            </a:pPr>
            <a:r>
              <a:rPr sz="1517" i="1" spc="10" baseline="9259" dirty="0">
                <a:latin typeface="Calibri"/>
                <a:cs typeface="Calibri"/>
              </a:rPr>
              <a:t>π</a:t>
            </a:r>
            <a:r>
              <a:rPr sz="708" spc="7" dirty="0">
                <a:latin typeface="Trebuchet MS"/>
                <a:cs typeface="Trebuchet MS"/>
              </a:rPr>
              <a:t>opp</a:t>
            </a:r>
            <a:endParaRPr sz="708">
              <a:latin typeface="Trebuchet MS"/>
              <a:cs typeface="Trebuchet MS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8021903E-0ED5-C08C-DD7F-98BAF86D41E6}"/>
              </a:ext>
            </a:extLst>
          </p:cNvPr>
          <p:cNvSpPr/>
          <p:nvPr/>
        </p:nvSpPr>
        <p:spPr>
          <a:xfrm>
            <a:off x="5236056" y="2607963"/>
            <a:ext cx="271522" cy="0"/>
          </a:xfrm>
          <a:custGeom>
            <a:avLst/>
            <a:gdLst/>
            <a:ahLst/>
            <a:cxnLst/>
            <a:rect l="l" t="t" r="r" b="b"/>
            <a:pathLst>
              <a:path w="402589">
                <a:moveTo>
                  <a:pt x="0" y="0"/>
                </a:moveTo>
                <a:lnTo>
                  <a:pt x="402384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AB81FD92-D6BD-5BFD-9521-9EC547607767}"/>
              </a:ext>
            </a:extLst>
          </p:cNvPr>
          <p:cNvSpPr txBox="1"/>
          <p:nvPr/>
        </p:nvSpPr>
        <p:spPr>
          <a:xfrm>
            <a:off x="5481743" y="2531073"/>
            <a:ext cx="349466" cy="166062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25695">
              <a:spcBef>
                <a:spcPts val="81"/>
              </a:spcBef>
            </a:pPr>
            <a:r>
              <a:rPr sz="1517" i="1" baseline="9259" dirty="0">
                <a:latin typeface="Calibri"/>
                <a:cs typeface="Calibri"/>
              </a:rPr>
              <a:t>π</a:t>
            </a:r>
            <a:r>
              <a:rPr sz="708" dirty="0">
                <a:latin typeface="Trebuchet MS"/>
                <a:cs typeface="Trebuchet MS"/>
              </a:rPr>
              <a:t>agent</a:t>
            </a:r>
            <a:endParaRPr sz="708">
              <a:latin typeface="Trebuchet MS"/>
              <a:cs typeface="Trebuchet MS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0DE8D2A3-6A81-3345-BA17-18C8D42FC923}"/>
              </a:ext>
            </a:extLst>
          </p:cNvPr>
          <p:cNvSpPr txBox="1"/>
          <p:nvPr/>
        </p:nvSpPr>
        <p:spPr>
          <a:xfrm>
            <a:off x="6477415" y="2452902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145" dirty="0">
                <a:latin typeface="Trebuchet MS"/>
                <a:cs typeface="Trebuchet MS"/>
              </a:rPr>
              <a:t>...</a:t>
            </a:r>
            <a:endParaRPr sz="1686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29D7C97-3994-C346-A771-90B689285AC1}"/>
                  </a:ext>
                </a:extLst>
              </p:cNvPr>
              <p:cNvSpPr txBox="1"/>
              <p:nvPr/>
            </p:nvSpPr>
            <p:spPr>
              <a:xfrm>
                <a:off x="1442266" y="3182688"/>
                <a:ext cx="6050118" cy="1397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𝑒𝑣𝑎𝑙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𝑈𝑡𝑖𝑙𝑖𝑡𝑦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𝐼𝑠𝐸𝑛𝑑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𝑇𝑟𝑢𝑒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𝑎𝑐𝑡𝑖𝑜𝑛𝑠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𝑎𝑔𝑒𝑛𝑡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𝑒𝑣𝑎𝑙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𝑆𝑢𝑐𝑐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𝑃𝑙𝑎𝑦𝑒𝑟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𝑎𝑔𝑒𝑛𝑡</m:t>
                                      </m:r>
                                    </m:e>
                                  </m:func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𝑎𝑐𝑡𝑖𝑜𝑛𝑠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𝑜𝑝𝑝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𝑒𝑣𝑎𝑙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𝑆𝑢𝑐𝑐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𝑃𝑙𝑎𝑦𝑒𝑟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𝑂𝑝𝑝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29D7C97-3994-C346-A771-90B689285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266" y="3182688"/>
                <a:ext cx="6050118" cy="1397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4D29-2113-3C8B-2ADC-560FB31C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E6236-EB3F-F8AA-59AD-24C34E043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55AB-C926-CD03-8AAF-04D5B3C7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E41A0-7C65-26F3-6905-551CE154C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144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2343-93A8-7806-8221-178B1982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DCAED-F402-5930-23E3-F68D1DBF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F28A9-3D6B-F903-2AA2-CB5189CC0070}"/>
              </a:ext>
            </a:extLst>
          </p:cNvPr>
          <p:cNvSpPr txBox="1"/>
          <p:nvPr/>
        </p:nvSpPr>
        <p:spPr>
          <a:xfrm>
            <a:off x="937489" y="19266"/>
            <a:ext cx="854825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policies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humanPolicy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humanPolicy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HalvingGame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isEnd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'='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'state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policy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policies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policy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'utility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utility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123560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9B495F08-5CC5-1EBF-E159-3199A86C5583}"/>
              </a:ext>
            </a:extLst>
          </p:cNvPr>
          <p:cNvGrpSpPr/>
          <p:nvPr/>
        </p:nvGrpSpPr>
        <p:grpSpPr>
          <a:xfrm>
            <a:off x="2804474" y="3102303"/>
            <a:ext cx="266811" cy="527626"/>
            <a:chOff x="2462751" y="4045941"/>
            <a:chExt cx="395605" cy="782320"/>
          </a:xfrm>
        </p:grpSpPr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ECBE0285-12B9-8FB4-0950-A46A0EA5D567}"/>
                </a:ext>
              </a:extLst>
            </p:cNvPr>
            <p:cNvSpPr/>
            <p:nvPr/>
          </p:nvSpPr>
          <p:spPr>
            <a:xfrm>
              <a:off x="2522759" y="4063106"/>
              <a:ext cx="318135" cy="659130"/>
            </a:xfrm>
            <a:custGeom>
              <a:avLst/>
              <a:gdLst/>
              <a:ahLst/>
              <a:cxnLst/>
              <a:rect l="l" t="t" r="r" b="b"/>
              <a:pathLst>
                <a:path w="318135" h="659129">
                  <a:moveTo>
                    <a:pt x="318098" y="0"/>
                  </a:moveTo>
                  <a:lnTo>
                    <a:pt x="0" y="659109"/>
                  </a:lnTo>
                </a:path>
              </a:pathLst>
            </a:custGeom>
            <a:ln w="34331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CCFDEC75-362B-AD13-916D-C3D88343A7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2751" y="4692075"/>
              <a:ext cx="104054" cy="136078"/>
            </a:xfrm>
            <a:prstGeom prst="rect">
              <a:avLst/>
            </a:prstGeom>
          </p:spPr>
        </p:pic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A317DC48-A752-8140-613F-23A43E2E99E7}"/>
                </a:ext>
              </a:extLst>
            </p:cNvPr>
            <p:cNvSpPr/>
            <p:nvPr/>
          </p:nvSpPr>
          <p:spPr>
            <a:xfrm>
              <a:off x="2481422" y="4312497"/>
              <a:ext cx="358140" cy="249554"/>
            </a:xfrm>
            <a:custGeom>
              <a:avLst/>
              <a:gdLst/>
              <a:ahLst/>
              <a:cxnLst/>
              <a:rect l="l" t="t" r="r" b="b"/>
              <a:pathLst>
                <a:path w="358139" h="249554">
                  <a:moveTo>
                    <a:pt x="357930" y="0"/>
                  </a:moveTo>
                  <a:lnTo>
                    <a:pt x="0" y="0"/>
                  </a:lnTo>
                  <a:lnTo>
                    <a:pt x="0" y="249100"/>
                  </a:lnTo>
                  <a:lnTo>
                    <a:pt x="357930" y="249100"/>
                  </a:lnTo>
                  <a:lnTo>
                    <a:pt x="357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E3ADCF15-BE51-0DC1-6FE4-63F6703B841F}"/>
              </a:ext>
            </a:extLst>
          </p:cNvPr>
          <p:cNvGrpSpPr/>
          <p:nvPr/>
        </p:nvGrpSpPr>
        <p:grpSpPr>
          <a:xfrm>
            <a:off x="3183868" y="3102303"/>
            <a:ext cx="266811" cy="527626"/>
            <a:chOff x="3025284" y="4045941"/>
            <a:chExt cx="395605" cy="782320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FE6A2858-921F-80DB-267D-F7D588D44181}"/>
                </a:ext>
              </a:extLst>
            </p:cNvPr>
            <p:cNvSpPr/>
            <p:nvPr/>
          </p:nvSpPr>
          <p:spPr>
            <a:xfrm>
              <a:off x="3042450" y="4063106"/>
              <a:ext cx="318135" cy="659130"/>
            </a:xfrm>
            <a:custGeom>
              <a:avLst/>
              <a:gdLst/>
              <a:ahLst/>
              <a:cxnLst/>
              <a:rect l="l" t="t" r="r" b="b"/>
              <a:pathLst>
                <a:path w="318135" h="659129">
                  <a:moveTo>
                    <a:pt x="0" y="0"/>
                  </a:moveTo>
                  <a:lnTo>
                    <a:pt x="318094" y="659109"/>
                  </a:lnTo>
                </a:path>
              </a:pathLst>
            </a:custGeom>
            <a:ln w="34331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27BD845C-B38A-EF44-086D-8F53EA3C514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6499" y="4692075"/>
              <a:ext cx="104053" cy="136078"/>
            </a:xfrm>
            <a:prstGeom prst="rect">
              <a:avLst/>
            </a:prstGeom>
          </p:spPr>
        </p:pic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4D75B91B-C42B-3D59-AD36-D3C3AABB796D}"/>
                </a:ext>
              </a:extLst>
            </p:cNvPr>
            <p:cNvSpPr/>
            <p:nvPr/>
          </p:nvSpPr>
          <p:spPr>
            <a:xfrm>
              <a:off x="3043953" y="4312497"/>
              <a:ext cx="358140" cy="249554"/>
            </a:xfrm>
            <a:custGeom>
              <a:avLst/>
              <a:gdLst/>
              <a:ahLst/>
              <a:cxnLst/>
              <a:rect l="l" t="t" r="r" b="b"/>
              <a:pathLst>
                <a:path w="358139" h="249554">
                  <a:moveTo>
                    <a:pt x="357930" y="0"/>
                  </a:moveTo>
                  <a:lnTo>
                    <a:pt x="0" y="0"/>
                  </a:lnTo>
                  <a:lnTo>
                    <a:pt x="0" y="249100"/>
                  </a:lnTo>
                  <a:lnTo>
                    <a:pt x="357930" y="249100"/>
                  </a:lnTo>
                  <a:lnTo>
                    <a:pt x="357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 dirty="0"/>
            </a:p>
          </p:txBody>
        </p:sp>
      </p:grpSp>
      <p:grpSp>
        <p:nvGrpSpPr>
          <p:cNvPr id="22" name="object 19">
            <a:extLst>
              <a:ext uri="{FF2B5EF4-FFF2-40B4-BE49-F238E27FC236}">
                <a16:creationId xmlns:a16="http://schemas.microsoft.com/office/drawing/2014/main" id="{EC25C042-376E-173D-1A34-72F0A10A47C5}"/>
              </a:ext>
            </a:extLst>
          </p:cNvPr>
          <p:cNvGrpSpPr/>
          <p:nvPr/>
        </p:nvGrpSpPr>
        <p:grpSpPr>
          <a:xfrm>
            <a:off x="4338524" y="3102303"/>
            <a:ext cx="241543" cy="526770"/>
            <a:chOff x="4737312" y="4045941"/>
            <a:chExt cx="358140" cy="78105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5097C44A-264A-78EA-C53F-673F40660AEF}"/>
                </a:ext>
              </a:extLst>
            </p:cNvPr>
            <p:cNvSpPr/>
            <p:nvPr/>
          </p:nvSpPr>
          <p:spPr>
            <a:xfrm>
              <a:off x="4800244" y="4063106"/>
              <a:ext cx="269875" cy="655320"/>
            </a:xfrm>
            <a:custGeom>
              <a:avLst/>
              <a:gdLst/>
              <a:ahLst/>
              <a:cxnLst/>
              <a:rect l="l" t="t" r="r" b="b"/>
              <a:pathLst>
                <a:path w="269875" h="655320">
                  <a:moveTo>
                    <a:pt x="269569" y="0"/>
                  </a:moveTo>
                  <a:lnTo>
                    <a:pt x="0" y="655286"/>
                  </a:lnTo>
                </a:path>
              </a:pathLst>
            </a:custGeom>
            <a:ln w="34331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A00300AD-4288-4AFE-79A3-0DD2C3EABA1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5575" y="4689870"/>
              <a:ext cx="99438" cy="136853"/>
            </a:xfrm>
            <a:prstGeom prst="rect">
              <a:avLst/>
            </a:prstGeom>
          </p:spPr>
        </p:pic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C7C779A8-DDEC-8579-9DC6-5DFF58645D8F}"/>
                </a:ext>
              </a:extLst>
            </p:cNvPr>
            <p:cNvSpPr/>
            <p:nvPr/>
          </p:nvSpPr>
          <p:spPr>
            <a:xfrm>
              <a:off x="4737312" y="4311782"/>
              <a:ext cx="358140" cy="249554"/>
            </a:xfrm>
            <a:custGeom>
              <a:avLst/>
              <a:gdLst/>
              <a:ahLst/>
              <a:cxnLst/>
              <a:rect l="l" t="t" r="r" b="b"/>
              <a:pathLst>
                <a:path w="358139" h="249554">
                  <a:moveTo>
                    <a:pt x="357930" y="0"/>
                  </a:moveTo>
                  <a:lnTo>
                    <a:pt x="0" y="0"/>
                  </a:lnTo>
                  <a:lnTo>
                    <a:pt x="0" y="249100"/>
                  </a:lnTo>
                  <a:lnTo>
                    <a:pt x="357930" y="249100"/>
                  </a:lnTo>
                  <a:lnTo>
                    <a:pt x="357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26" name="object 23">
            <a:extLst>
              <a:ext uri="{FF2B5EF4-FFF2-40B4-BE49-F238E27FC236}">
                <a16:creationId xmlns:a16="http://schemas.microsoft.com/office/drawing/2014/main" id="{0181E718-1EA4-197F-0A16-282EAF56C516}"/>
              </a:ext>
            </a:extLst>
          </p:cNvPr>
          <p:cNvGrpSpPr/>
          <p:nvPr/>
        </p:nvGrpSpPr>
        <p:grpSpPr>
          <a:xfrm>
            <a:off x="4661517" y="3102303"/>
            <a:ext cx="241543" cy="526770"/>
            <a:chOff x="5216218" y="4045941"/>
            <a:chExt cx="358140" cy="781050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BFAB7960-FADD-5B89-2858-5BA15281C8FA}"/>
                </a:ext>
              </a:extLst>
            </p:cNvPr>
            <p:cNvSpPr/>
            <p:nvPr/>
          </p:nvSpPr>
          <p:spPr>
            <a:xfrm>
              <a:off x="5241647" y="4063106"/>
              <a:ext cx="269875" cy="655320"/>
            </a:xfrm>
            <a:custGeom>
              <a:avLst/>
              <a:gdLst/>
              <a:ahLst/>
              <a:cxnLst/>
              <a:rect l="l" t="t" r="r" b="b"/>
              <a:pathLst>
                <a:path w="269875" h="655320">
                  <a:moveTo>
                    <a:pt x="0" y="0"/>
                  </a:moveTo>
                  <a:lnTo>
                    <a:pt x="269567" y="655286"/>
                  </a:lnTo>
                </a:path>
              </a:pathLst>
            </a:custGeom>
            <a:ln w="34331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7C1479D3-8BFA-8F90-2020-832B328C394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6446" y="4689870"/>
              <a:ext cx="99438" cy="136853"/>
            </a:xfrm>
            <a:prstGeom prst="rect">
              <a:avLst/>
            </a:prstGeom>
          </p:spPr>
        </p:pic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EAABF09F-5109-8DE1-70E6-C84122972330}"/>
                </a:ext>
              </a:extLst>
            </p:cNvPr>
            <p:cNvSpPr/>
            <p:nvPr/>
          </p:nvSpPr>
          <p:spPr>
            <a:xfrm>
              <a:off x="5216218" y="4311782"/>
              <a:ext cx="358140" cy="249554"/>
            </a:xfrm>
            <a:custGeom>
              <a:avLst/>
              <a:gdLst/>
              <a:ahLst/>
              <a:cxnLst/>
              <a:rect l="l" t="t" r="r" b="b"/>
              <a:pathLst>
                <a:path w="358139" h="249554">
                  <a:moveTo>
                    <a:pt x="357930" y="0"/>
                  </a:moveTo>
                  <a:lnTo>
                    <a:pt x="0" y="0"/>
                  </a:lnTo>
                  <a:lnTo>
                    <a:pt x="0" y="249100"/>
                  </a:lnTo>
                  <a:lnTo>
                    <a:pt x="357930" y="249100"/>
                  </a:lnTo>
                  <a:lnTo>
                    <a:pt x="357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31" name="object 28">
            <a:extLst>
              <a:ext uri="{FF2B5EF4-FFF2-40B4-BE49-F238E27FC236}">
                <a16:creationId xmlns:a16="http://schemas.microsoft.com/office/drawing/2014/main" id="{8E30F657-980C-A9A3-C2A2-627C989E2918}"/>
              </a:ext>
            </a:extLst>
          </p:cNvPr>
          <p:cNvGrpSpPr/>
          <p:nvPr/>
        </p:nvGrpSpPr>
        <p:grpSpPr>
          <a:xfrm>
            <a:off x="5769090" y="3102304"/>
            <a:ext cx="251822" cy="527198"/>
            <a:chOff x="6858435" y="4045941"/>
            <a:chExt cx="373380" cy="781685"/>
          </a:xfrm>
        </p:grpSpPr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E239184A-D61F-355D-D2FE-025C1E8D5B63}"/>
                </a:ext>
              </a:extLst>
            </p:cNvPr>
            <p:cNvSpPr/>
            <p:nvPr/>
          </p:nvSpPr>
          <p:spPr>
            <a:xfrm>
              <a:off x="6916326" y="4063106"/>
              <a:ext cx="298450" cy="657860"/>
            </a:xfrm>
            <a:custGeom>
              <a:avLst/>
              <a:gdLst/>
              <a:ahLst/>
              <a:cxnLst/>
              <a:rect l="l" t="t" r="r" b="b"/>
              <a:pathLst>
                <a:path w="298450" h="657860">
                  <a:moveTo>
                    <a:pt x="298276" y="0"/>
                  </a:moveTo>
                  <a:lnTo>
                    <a:pt x="0" y="657520"/>
                  </a:lnTo>
                </a:path>
              </a:pathLst>
            </a:custGeom>
            <a:ln w="34331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3" name="object 30">
              <a:extLst>
                <a:ext uri="{FF2B5EF4-FFF2-40B4-BE49-F238E27FC236}">
                  <a16:creationId xmlns:a16="http://schemas.microsoft.com/office/drawing/2014/main" id="{5E49140B-23AE-F5CD-754F-9A44548A28D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435" y="4691130"/>
              <a:ext cx="102237" cy="136436"/>
            </a:xfrm>
            <a:prstGeom prst="rect">
              <a:avLst/>
            </a:prstGeom>
          </p:spPr>
        </p:pic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14FF219C-8487-DF6C-B29E-7885FA2BABF7}"/>
                </a:ext>
              </a:extLst>
            </p:cNvPr>
            <p:cNvSpPr/>
            <p:nvPr/>
          </p:nvSpPr>
          <p:spPr>
            <a:xfrm>
              <a:off x="6866137" y="4312204"/>
              <a:ext cx="358140" cy="249554"/>
            </a:xfrm>
            <a:custGeom>
              <a:avLst/>
              <a:gdLst/>
              <a:ahLst/>
              <a:cxnLst/>
              <a:rect l="l" t="t" r="r" b="b"/>
              <a:pathLst>
                <a:path w="358140" h="249554">
                  <a:moveTo>
                    <a:pt x="357930" y="0"/>
                  </a:moveTo>
                  <a:lnTo>
                    <a:pt x="0" y="0"/>
                  </a:lnTo>
                  <a:lnTo>
                    <a:pt x="0" y="249100"/>
                  </a:lnTo>
                  <a:lnTo>
                    <a:pt x="357930" y="249100"/>
                  </a:lnTo>
                  <a:lnTo>
                    <a:pt x="357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35" name="object 32">
            <a:extLst>
              <a:ext uri="{FF2B5EF4-FFF2-40B4-BE49-F238E27FC236}">
                <a16:creationId xmlns:a16="http://schemas.microsoft.com/office/drawing/2014/main" id="{E7DE3A14-438E-99DF-214B-36DD2227C09E}"/>
              </a:ext>
            </a:extLst>
          </p:cNvPr>
          <p:cNvGrpSpPr/>
          <p:nvPr/>
        </p:nvGrpSpPr>
        <p:grpSpPr>
          <a:xfrm>
            <a:off x="6125524" y="3102304"/>
            <a:ext cx="251822" cy="527198"/>
            <a:chOff x="7386926" y="4045941"/>
            <a:chExt cx="373380" cy="781685"/>
          </a:xfrm>
        </p:grpSpPr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65E031D8-16C1-BE34-2486-9A1539AC5565}"/>
                </a:ext>
              </a:extLst>
            </p:cNvPr>
            <p:cNvSpPr/>
            <p:nvPr/>
          </p:nvSpPr>
          <p:spPr>
            <a:xfrm>
              <a:off x="7404092" y="4063106"/>
              <a:ext cx="298450" cy="657860"/>
            </a:xfrm>
            <a:custGeom>
              <a:avLst/>
              <a:gdLst/>
              <a:ahLst/>
              <a:cxnLst/>
              <a:rect l="l" t="t" r="r" b="b"/>
              <a:pathLst>
                <a:path w="298450" h="657860">
                  <a:moveTo>
                    <a:pt x="0" y="0"/>
                  </a:moveTo>
                  <a:lnTo>
                    <a:pt x="298274" y="657520"/>
                  </a:lnTo>
                </a:path>
              </a:pathLst>
            </a:custGeom>
            <a:ln w="34331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0589FDA9-D63F-B286-F9F3-81737691CAD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8020" y="4691130"/>
              <a:ext cx="102237" cy="136436"/>
            </a:xfrm>
            <a:prstGeom prst="rect">
              <a:avLst/>
            </a:prstGeom>
          </p:spPr>
        </p:pic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577F3D88-D694-E02C-2755-95B323C92482}"/>
                </a:ext>
              </a:extLst>
            </p:cNvPr>
            <p:cNvSpPr/>
            <p:nvPr/>
          </p:nvSpPr>
          <p:spPr>
            <a:xfrm>
              <a:off x="7394626" y="4312204"/>
              <a:ext cx="358140" cy="249554"/>
            </a:xfrm>
            <a:custGeom>
              <a:avLst/>
              <a:gdLst/>
              <a:ahLst/>
              <a:cxnLst/>
              <a:rect l="l" t="t" r="r" b="b"/>
              <a:pathLst>
                <a:path w="358140" h="249554">
                  <a:moveTo>
                    <a:pt x="357930" y="0"/>
                  </a:moveTo>
                  <a:lnTo>
                    <a:pt x="0" y="0"/>
                  </a:lnTo>
                  <a:lnTo>
                    <a:pt x="0" y="249100"/>
                  </a:lnTo>
                  <a:lnTo>
                    <a:pt x="357930" y="249100"/>
                  </a:lnTo>
                  <a:lnTo>
                    <a:pt x="357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D0F8AA-513A-ED43-2C93-4CDBEFF0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43B43-E657-B06A-687E-845FFFAD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4B629-2F88-6E34-4BA6-3EAC7949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C1E97983-B374-0222-7F79-6FD2850EE1C1}"/>
              </a:ext>
            </a:extLst>
          </p:cNvPr>
          <p:cNvGrpSpPr/>
          <p:nvPr/>
        </p:nvGrpSpPr>
        <p:grpSpPr>
          <a:xfrm>
            <a:off x="2434942" y="1268016"/>
            <a:ext cx="4274116" cy="3137492"/>
            <a:chOff x="1914841" y="1326214"/>
            <a:chExt cx="6337300" cy="465201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6F46D994-6F9C-BF77-C35F-291C2FD65206}"/>
                </a:ext>
              </a:extLst>
            </p:cNvPr>
            <p:cNvSpPr/>
            <p:nvPr/>
          </p:nvSpPr>
          <p:spPr>
            <a:xfrm>
              <a:off x="1926588" y="1615172"/>
              <a:ext cx="6313805" cy="4351020"/>
            </a:xfrm>
            <a:custGeom>
              <a:avLst/>
              <a:gdLst/>
              <a:ahLst/>
              <a:cxnLst/>
              <a:rect l="l" t="t" r="r" b="b"/>
              <a:pathLst>
                <a:path w="6313805" h="4351020">
                  <a:moveTo>
                    <a:pt x="0" y="0"/>
                  </a:moveTo>
                  <a:lnTo>
                    <a:pt x="0" y="4351023"/>
                  </a:lnTo>
                  <a:lnTo>
                    <a:pt x="6313179" y="4351023"/>
                  </a:lnTo>
                  <a:lnTo>
                    <a:pt x="6313179" y="0"/>
                  </a:lnTo>
                  <a:lnTo>
                    <a:pt x="0" y="0"/>
                  </a:lnTo>
                  <a:close/>
                </a:path>
              </a:pathLst>
            </a:custGeom>
            <a:ln w="22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619E9D7F-D9BC-8AD1-EAF2-49B03555A0B3}"/>
                </a:ext>
              </a:extLst>
            </p:cNvPr>
            <p:cNvSpPr/>
            <p:nvPr/>
          </p:nvSpPr>
          <p:spPr>
            <a:xfrm>
              <a:off x="2041027" y="1326214"/>
              <a:ext cx="3539490" cy="578485"/>
            </a:xfrm>
            <a:custGeom>
              <a:avLst/>
              <a:gdLst/>
              <a:ahLst/>
              <a:cxnLst/>
              <a:rect l="l" t="t" r="r" b="b"/>
              <a:pathLst>
                <a:path w="3539490" h="578485">
                  <a:moveTo>
                    <a:pt x="3539248" y="0"/>
                  </a:moveTo>
                  <a:lnTo>
                    <a:pt x="0" y="0"/>
                  </a:lnTo>
                  <a:lnTo>
                    <a:pt x="0" y="577915"/>
                  </a:lnTo>
                  <a:lnTo>
                    <a:pt x="3539248" y="577915"/>
                  </a:lnTo>
                  <a:lnTo>
                    <a:pt x="3539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1C13BDC1-3635-251D-F433-C767FCB45AD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1027" y="1326214"/>
              <a:ext cx="577915" cy="577915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5752905F-29FE-4F4A-9647-85448B01B3B7}"/>
              </a:ext>
            </a:extLst>
          </p:cNvPr>
          <p:cNvSpPr txBox="1"/>
          <p:nvPr/>
        </p:nvSpPr>
        <p:spPr>
          <a:xfrm>
            <a:off x="2978432" y="1322489"/>
            <a:ext cx="1937485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  <a:tabLst>
                <a:tab pos="919868" algn="l"/>
              </a:tabLst>
            </a:pPr>
            <a:r>
              <a:rPr sz="1517" b="1" spc="-20" dirty="0">
                <a:solidFill>
                  <a:srgbClr val="FFA500"/>
                </a:solidFill>
                <a:latin typeface="Trebuchet MS"/>
                <a:cs typeface="Trebuchet MS"/>
              </a:rPr>
              <a:t>Example:	</a:t>
            </a:r>
            <a:r>
              <a:rPr sz="1517" b="1" spc="-34" dirty="0">
                <a:solidFill>
                  <a:srgbClr val="FFA500"/>
                </a:solidFill>
                <a:latin typeface="Trebuchet MS"/>
                <a:cs typeface="Trebuchet MS"/>
              </a:rPr>
              <a:t>expectimax</a:t>
            </a:r>
            <a:endParaRPr sz="1517">
              <a:latin typeface="Trebuchet MS"/>
              <a:cs typeface="Trebuchet MS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FB80509A-0FA3-9744-AF4A-3431501E9B08}"/>
              </a:ext>
            </a:extLst>
          </p:cNvPr>
          <p:cNvSpPr txBox="1"/>
          <p:nvPr/>
        </p:nvSpPr>
        <p:spPr>
          <a:xfrm>
            <a:off x="2540661" y="1746134"/>
            <a:ext cx="2761472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25695">
              <a:spcBef>
                <a:spcPts val="91"/>
              </a:spcBef>
              <a:tabLst>
                <a:tab pos="1255611" algn="l"/>
              </a:tabLst>
            </a:pPr>
            <a:r>
              <a:rPr sz="1517" i="1" spc="37" dirty="0">
                <a:latin typeface="Calibri"/>
                <a:cs typeface="Calibri"/>
              </a:rPr>
              <a:t>π</a:t>
            </a:r>
            <a:r>
              <a:rPr sz="1619" spc="-15" baseline="-12152" dirty="0">
                <a:latin typeface="Trebuchet MS"/>
                <a:cs typeface="Trebuchet MS"/>
              </a:rPr>
              <a:t>op</a:t>
            </a:r>
            <a:r>
              <a:rPr sz="1619" spc="101" baseline="-12152" dirty="0">
                <a:latin typeface="Trebuchet MS"/>
                <a:cs typeface="Trebuchet MS"/>
              </a:rPr>
              <a:t>p</a:t>
            </a:r>
            <a:r>
              <a:rPr sz="1517" spc="40" dirty="0">
                <a:latin typeface="Trebuchet MS"/>
                <a:cs typeface="Trebuchet MS"/>
              </a:rPr>
              <a:t>(</a:t>
            </a:r>
            <a:r>
              <a:rPr sz="1517" i="1" spc="88" dirty="0">
                <a:latin typeface="Calibri"/>
                <a:cs typeface="Calibri"/>
              </a:rPr>
              <a:t>s,</a:t>
            </a:r>
            <a:r>
              <a:rPr sz="1517" i="1" spc="-88" dirty="0">
                <a:latin typeface="Calibri"/>
                <a:cs typeface="Calibri"/>
              </a:rPr>
              <a:t> </a:t>
            </a:r>
            <a:r>
              <a:rPr sz="1517" i="1" spc="30" dirty="0">
                <a:latin typeface="Calibri"/>
                <a:cs typeface="Calibri"/>
              </a:rPr>
              <a:t>a</a:t>
            </a:r>
            <a:r>
              <a:rPr sz="1517" spc="40" dirty="0">
                <a:latin typeface="Trebuchet MS"/>
                <a:cs typeface="Trebuchet MS"/>
              </a:rPr>
              <a:t>)</a:t>
            </a:r>
            <a:r>
              <a:rPr sz="1517" spc="-30" dirty="0">
                <a:latin typeface="Trebuchet MS"/>
                <a:cs typeface="Trebuchet MS"/>
              </a:rPr>
              <a:t> </a:t>
            </a:r>
            <a:r>
              <a:rPr sz="1517" spc="401" dirty="0">
                <a:latin typeface="Trebuchet MS"/>
                <a:cs typeface="Trebuchet MS"/>
              </a:rPr>
              <a:t>=</a:t>
            </a:r>
            <a:r>
              <a:rPr sz="1517" spc="154" dirty="0">
                <a:latin typeface="Trebuchet MS"/>
                <a:cs typeface="Trebuchet MS"/>
              </a:rPr>
              <a:t> </a:t>
            </a:r>
            <a:r>
              <a:rPr sz="1619" u="sng" spc="70" baseline="312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1</a:t>
            </a:r>
            <a:r>
              <a:rPr sz="1619" baseline="31250" dirty="0">
                <a:latin typeface="Trebuchet MS"/>
                <a:cs typeface="Trebuchet MS"/>
              </a:rPr>
              <a:t>	</a:t>
            </a:r>
            <a:r>
              <a:rPr sz="1517" spc="-57" dirty="0">
                <a:latin typeface="Trebuchet MS"/>
                <a:cs typeface="Trebuchet MS"/>
              </a:rPr>
              <a:t>f</a:t>
            </a:r>
            <a:r>
              <a:rPr sz="1517" spc="-125" dirty="0">
                <a:latin typeface="Trebuchet MS"/>
                <a:cs typeface="Trebuchet MS"/>
              </a:rPr>
              <a:t>o</a:t>
            </a:r>
            <a:r>
              <a:rPr sz="1517" spc="-67" dirty="0">
                <a:latin typeface="Trebuchet MS"/>
                <a:cs typeface="Trebuchet MS"/>
              </a:rPr>
              <a:t>r</a:t>
            </a:r>
            <a:r>
              <a:rPr sz="1517" spc="54" dirty="0">
                <a:latin typeface="Trebuchet MS"/>
                <a:cs typeface="Trebuchet MS"/>
              </a:rPr>
              <a:t> </a:t>
            </a:r>
            <a:r>
              <a:rPr sz="1517" i="1" spc="30" dirty="0">
                <a:latin typeface="Calibri"/>
                <a:cs typeface="Calibri"/>
              </a:rPr>
              <a:t>a</a:t>
            </a:r>
            <a:r>
              <a:rPr sz="1517" i="1" spc="84" dirty="0">
                <a:latin typeface="Calibri"/>
                <a:cs typeface="Calibri"/>
              </a:rPr>
              <a:t> </a:t>
            </a:r>
            <a:r>
              <a:rPr sz="1517" spc="-492" dirty="0">
                <a:latin typeface="MS Gothic"/>
                <a:cs typeface="MS Gothic"/>
              </a:rPr>
              <a:t>∈</a:t>
            </a:r>
            <a:r>
              <a:rPr sz="1517" spc="-330" dirty="0">
                <a:latin typeface="MS Gothic"/>
                <a:cs typeface="MS Gothic"/>
              </a:rPr>
              <a:t> </a:t>
            </a:r>
            <a:r>
              <a:rPr sz="1517" spc="-24" dirty="0">
                <a:latin typeface="Trebuchet MS"/>
                <a:cs typeface="Trebuchet MS"/>
              </a:rPr>
              <a:t>Actions</a:t>
            </a:r>
            <a:r>
              <a:rPr sz="1517" spc="40" dirty="0">
                <a:latin typeface="Trebuchet MS"/>
                <a:cs typeface="Trebuchet MS"/>
              </a:rPr>
              <a:t>(</a:t>
            </a:r>
            <a:r>
              <a:rPr sz="1517" i="1" spc="128" dirty="0">
                <a:latin typeface="Calibri"/>
                <a:cs typeface="Calibri"/>
              </a:rPr>
              <a:t>s</a:t>
            </a:r>
            <a:r>
              <a:rPr sz="1517" spc="40" dirty="0">
                <a:latin typeface="Trebuchet MS"/>
                <a:cs typeface="Trebuchet MS"/>
              </a:rPr>
              <a:t>)</a:t>
            </a:r>
            <a:endParaRPr sz="1517">
              <a:latin typeface="Trebuchet MS"/>
              <a:cs typeface="Trebuchet MS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D037CEC-CA25-2EED-818F-FAF6DC405D57}"/>
              </a:ext>
            </a:extLst>
          </p:cNvPr>
          <p:cNvSpPr txBox="1"/>
          <p:nvPr/>
        </p:nvSpPr>
        <p:spPr>
          <a:xfrm>
            <a:off x="3621158" y="1872348"/>
            <a:ext cx="95504" cy="174720"/>
          </a:xfrm>
          <a:prstGeom prst="rect">
            <a:avLst/>
          </a:prstGeom>
        </p:spPr>
        <p:txBody>
          <a:bodyPr vert="horz" wrap="square" lIns="0" tIns="8565" rIns="0" bIns="0" rtlCol="0">
            <a:spAutoFit/>
          </a:bodyPr>
          <a:lstStyle/>
          <a:p>
            <a:pPr marL="8565">
              <a:spcBef>
                <a:spcPts val="67"/>
              </a:spcBef>
            </a:pPr>
            <a:r>
              <a:rPr sz="1079" spc="47" dirty="0">
                <a:latin typeface="Trebuchet MS"/>
                <a:cs typeface="Trebuchet MS"/>
              </a:rPr>
              <a:t>2</a:t>
            </a:r>
            <a:endParaRPr sz="1079">
              <a:latin typeface="Trebuchet MS"/>
              <a:cs typeface="Trebuchet MS"/>
            </a:endParaRPr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83E477F7-5881-8667-A8A9-E9068F39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10116"/>
              </p:ext>
            </p:extLst>
          </p:nvPr>
        </p:nvGraphicFramePr>
        <p:xfrm>
          <a:off x="2568097" y="2888348"/>
          <a:ext cx="4006874" cy="1158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02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1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19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ts val="2185"/>
                        </a:lnSpc>
                      </a:pPr>
                      <a:r>
                        <a:rPr sz="1500" dirty="0">
                          <a:solidFill>
                            <a:srgbClr val="007F00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ts val="2185"/>
                        </a:lnSpc>
                      </a:pPr>
                      <a:r>
                        <a:rPr sz="1500" dirty="0">
                          <a:solidFill>
                            <a:srgbClr val="007F0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ts val="2185"/>
                        </a:lnSpc>
                      </a:pPr>
                      <a:r>
                        <a:rPr sz="1500" dirty="0">
                          <a:solidFill>
                            <a:srgbClr val="007F0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886">
                <a:tc>
                  <a:txBody>
                    <a:bodyPr/>
                    <a:lstStyle/>
                    <a:p>
                      <a:pPr marL="230188" indent="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900" spc="-20" dirty="0">
                          <a:latin typeface="Trebuchet MS"/>
                          <a:cs typeface="Trebuchet MS"/>
                        </a:rPr>
                        <a:t>(0.5)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88223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900" spc="-20" dirty="0">
                          <a:latin typeface="Trebuchet MS"/>
                          <a:cs typeface="Trebuchet MS"/>
                        </a:rPr>
                        <a:t>(0.5)</a:t>
                      </a:r>
                      <a:endParaRPr sz="900" dirty="0">
                        <a:latin typeface="Trebuchet MS"/>
                        <a:cs typeface="Trebuchet MS"/>
                      </a:endParaRPr>
                    </a:p>
                  </a:txBody>
                  <a:tcPr marL="0" marR="0" marT="8822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900" spc="-20" dirty="0">
                          <a:latin typeface="Trebuchet MS"/>
                          <a:cs typeface="Trebuchet MS"/>
                        </a:rPr>
                        <a:t>(0.5)</a:t>
                      </a:r>
                      <a:r>
                        <a:rPr sz="900" spc="4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20" dirty="0">
                          <a:latin typeface="Trebuchet MS"/>
                          <a:cs typeface="Trebuchet MS"/>
                        </a:rPr>
                        <a:t>(0.5)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77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900" spc="-20" dirty="0">
                          <a:latin typeface="Trebuchet MS"/>
                          <a:cs typeface="Trebuchet MS"/>
                        </a:rPr>
                        <a:t>(0.5)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8223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900" spc="-20" dirty="0">
                          <a:latin typeface="Trebuchet MS"/>
                          <a:cs typeface="Trebuchet MS"/>
                        </a:rPr>
                        <a:t>(0.5)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822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500" spc="-50" dirty="0">
                          <a:latin typeface="Trebuchet MS"/>
                          <a:cs typeface="Trebuchet MS"/>
                        </a:rPr>
                        <a:t>-50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104926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500" spc="-40" dirty="0">
                          <a:latin typeface="Trebuchet MS"/>
                          <a:cs typeface="Trebuchet MS"/>
                        </a:rPr>
                        <a:t>50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104926" marB="0"/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5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 marL="0" marR="0" marT="1049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500" dirty="0">
                          <a:latin typeface="Trebuchet MS"/>
                          <a:cs typeface="Trebuchet MS"/>
                        </a:rPr>
                        <a:t>3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104926" marB="0"/>
                </a:tc>
                <a:tc>
                  <a:txBody>
                    <a:bodyPr/>
                    <a:lstStyle/>
                    <a:p>
                      <a:pPr marL="230188" indent="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500" dirty="0">
                          <a:latin typeface="Trebuchet MS"/>
                          <a:cs typeface="Trebuchet MS"/>
                        </a:rPr>
                        <a:t>-5</a:t>
                      </a:r>
                    </a:p>
                  </a:txBody>
                  <a:tcPr marL="0" marR="0" marT="10492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125" indent="0">
                        <a:lnSpc>
                          <a:spcPct val="100000"/>
                        </a:lnSpc>
                        <a:spcBef>
                          <a:spcPts val="1225"/>
                        </a:spcBef>
                        <a:tabLst>
                          <a:tab pos="55563" algn="l"/>
                          <a:tab pos="111125" algn="l"/>
                        </a:tabLst>
                      </a:pPr>
                      <a:r>
                        <a:rPr lang="en-US" sz="1500" spc="-4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500" spc="-40" dirty="0">
                          <a:latin typeface="Trebuchet MS"/>
                          <a:cs typeface="Trebuchet MS"/>
                        </a:rPr>
                        <a:t>15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104926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object 27">
            <a:extLst>
              <a:ext uri="{FF2B5EF4-FFF2-40B4-BE49-F238E27FC236}">
                <a16:creationId xmlns:a16="http://schemas.microsoft.com/office/drawing/2014/main" id="{2E0BCD6B-5D9A-A8F5-CCE8-B2DF471904D3}"/>
              </a:ext>
            </a:extLst>
          </p:cNvPr>
          <p:cNvSpPr/>
          <p:nvPr/>
        </p:nvSpPr>
        <p:spPr>
          <a:xfrm>
            <a:off x="3011691" y="2066284"/>
            <a:ext cx="3177321" cy="1022704"/>
          </a:xfrm>
          <a:custGeom>
            <a:avLst/>
            <a:gdLst/>
            <a:ahLst/>
            <a:cxnLst/>
            <a:rect l="l" t="t" r="r" b="b"/>
            <a:pathLst>
              <a:path w="4711065" h="1516379">
                <a:moveTo>
                  <a:pt x="2355505" y="0"/>
                </a:moveTo>
                <a:lnTo>
                  <a:pt x="2183847" y="297320"/>
                </a:lnTo>
                <a:lnTo>
                  <a:pt x="2527163" y="297320"/>
                </a:lnTo>
                <a:lnTo>
                  <a:pt x="2355505" y="0"/>
                </a:lnTo>
                <a:close/>
              </a:path>
              <a:path w="4711065" h="1516379">
                <a:moveTo>
                  <a:pt x="343316" y="1344434"/>
                </a:moveTo>
                <a:lnTo>
                  <a:pt x="330247" y="1278743"/>
                </a:lnTo>
                <a:lnTo>
                  <a:pt x="293036" y="1223056"/>
                </a:lnTo>
                <a:lnTo>
                  <a:pt x="237348" y="1185844"/>
                </a:lnTo>
                <a:lnTo>
                  <a:pt x="171658" y="1172776"/>
                </a:lnTo>
                <a:lnTo>
                  <a:pt x="138012" y="1176105"/>
                </a:lnTo>
                <a:lnTo>
                  <a:pt x="76423" y="1201619"/>
                </a:lnTo>
                <a:lnTo>
                  <a:pt x="28843" y="1249199"/>
                </a:lnTo>
                <a:lnTo>
                  <a:pt x="3329" y="1310788"/>
                </a:lnTo>
                <a:lnTo>
                  <a:pt x="0" y="1344434"/>
                </a:lnTo>
                <a:lnTo>
                  <a:pt x="3329" y="1378080"/>
                </a:lnTo>
                <a:lnTo>
                  <a:pt x="28843" y="1439669"/>
                </a:lnTo>
                <a:lnTo>
                  <a:pt x="76423" y="1487249"/>
                </a:lnTo>
                <a:lnTo>
                  <a:pt x="138012" y="1512763"/>
                </a:lnTo>
                <a:lnTo>
                  <a:pt x="171658" y="1516092"/>
                </a:lnTo>
                <a:lnTo>
                  <a:pt x="205303" y="1512763"/>
                </a:lnTo>
                <a:lnTo>
                  <a:pt x="266892" y="1487249"/>
                </a:lnTo>
                <a:lnTo>
                  <a:pt x="314473" y="1439669"/>
                </a:lnTo>
                <a:lnTo>
                  <a:pt x="339986" y="1378080"/>
                </a:lnTo>
                <a:lnTo>
                  <a:pt x="343316" y="1344434"/>
                </a:lnTo>
                <a:close/>
              </a:path>
              <a:path w="4711065" h="1516379">
                <a:moveTo>
                  <a:pt x="2557394" y="1344434"/>
                </a:moveTo>
                <a:lnTo>
                  <a:pt x="2544326" y="1278743"/>
                </a:lnTo>
                <a:lnTo>
                  <a:pt x="2507114" y="1223056"/>
                </a:lnTo>
                <a:lnTo>
                  <a:pt x="2451427" y="1185844"/>
                </a:lnTo>
                <a:lnTo>
                  <a:pt x="2385736" y="1172776"/>
                </a:lnTo>
                <a:lnTo>
                  <a:pt x="2352090" y="1176105"/>
                </a:lnTo>
                <a:lnTo>
                  <a:pt x="2290501" y="1201619"/>
                </a:lnTo>
                <a:lnTo>
                  <a:pt x="2242921" y="1249199"/>
                </a:lnTo>
                <a:lnTo>
                  <a:pt x="2217407" y="1310788"/>
                </a:lnTo>
                <a:lnTo>
                  <a:pt x="2214078" y="1344434"/>
                </a:lnTo>
                <a:lnTo>
                  <a:pt x="2217407" y="1378080"/>
                </a:lnTo>
                <a:lnTo>
                  <a:pt x="2242921" y="1439669"/>
                </a:lnTo>
                <a:lnTo>
                  <a:pt x="2290501" y="1487249"/>
                </a:lnTo>
                <a:lnTo>
                  <a:pt x="2352090" y="1512763"/>
                </a:lnTo>
                <a:lnTo>
                  <a:pt x="2385736" y="1516092"/>
                </a:lnTo>
                <a:lnTo>
                  <a:pt x="2419382" y="1512763"/>
                </a:lnTo>
                <a:lnTo>
                  <a:pt x="2480971" y="1487249"/>
                </a:lnTo>
                <a:lnTo>
                  <a:pt x="2528551" y="1439669"/>
                </a:lnTo>
                <a:lnTo>
                  <a:pt x="2554065" y="1378080"/>
                </a:lnTo>
                <a:lnTo>
                  <a:pt x="2557394" y="1344434"/>
                </a:lnTo>
                <a:close/>
              </a:path>
              <a:path w="4711065" h="1516379">
                <a:moveTo>
                  <a:pt x="4711011" y="1344434"/>
                </a:moveTo>
                <a:lnTo>
                  <a:pt x="4697943" y="1278743"/>
                </a:lnTo>
                <a:lnTo>
                  <a:pt x="4660731" y="1223056"/>
                </a:lnTo>
                <a:lnTo>
                  <a:pt x="4605044" y="1185844"/>
                </a:lnTo>
                <a:lnTo>
                  <a:pt x="4539353" y="1172776"/>
                </a:lnTo>
                <a:lnTo>
                  <a:pt x="4505708" y="1176105"/>
                </a:lnTo>
                <a:lnTo>
                  <a:pt x="4444119" y="1201619"/>
                </a:lnTo>
                <a:lnTo>
                  <a:pt x="4396538" y="1249199"/>
                </a:lnTo>
                <a:lnTo>
                  <a:pt x="4371025" y="1310788"/>
                </a:lnTo>
                <a:lnTo>
                  <a:pt x="4367695" y="1344434"/>
                </a:lnTo>
                <a:lnTo>
                  <a:pt x="4371025" y="1378080"/>
                </a:lnTo>
                <a:lnTo>
                  <a:pt x="4396538" y="1439669"/>
                </a:lnTo>
                <a:lnTo>
                  <a:pt x="4444119" y="1487249"/>
                </a:lnTo>
                <a:lnTo>
                  <a:pt x="4505708" y="1512763"/>
                </a:lnTo>
                <a:lnTo>
                  <a:pt x="4539353" y="1516092"/>
                </a:lnTo>
                <a:lnTo>
                  <a:pt x="4572999" y="1512763"/>
                </a:lnTo>
                <a:lnTo>
                  <a:pt x="4634588" y="1487249"/>
                </a:lnTo>
                <a:lnTo>
                  <a:pt x="4682168" y="1439669"/>
                </a:lnTo>
                <a:lnTo>
                  <a:pt x="4707682" y="1378080"/>
                </a:lnTo>
                <a:lnTo>
                  <a:pt x="4711011" y="1344434"/>
                </a:lnTo>
                <a:close/>
              </a:path>
            </a:pathLst>
          </a:custGeom>
          <a:ln w="57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grpSp>
        <p:nvGrpSpPr>
          <p:cNvPr id="39" name="object 36">
            <a:extLst>
              <a:ext uri="{FF2B5EF4-FFF2-40B4-BE49-F238E27FC236}">
                <a16:creationId xmlns:a16="http://schemas.microsoft.com/office/drawing/2014/main" id="{E7E7DF7D-9B87-F679-A91D-2B16C73490B4}"/>
              </a:ext>
            </a:extLst>
          </p:cNvPr>
          <p:cNvGrpSpPr/>
          <p:nvPr/>
        </p:nvGrpSpPr>
        <p:grpSpPr>
          <a:xfrm>
            <a:off x="3278035" y="2232090"/>
            <a:ext cx="2631279" cy="659533"/>
            <a:chOff x="3164908" y="2755662"/>
            <a:chExt cx="3901440" cy="977900"/>
          </a:xfrm>
        </p:grpSpPr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F5C2492D-D631-F47E-6B50-79758519AFDC}"/>
                </a:ext>
              </a:extLst>
            </p:cNvPr>
            <p:cNvSpPr/>
            <p:nvPr/>
          </p:nvSpPr>
          <p:spPr>
            <a:xfrm>
              <a:off x="3254231" y="2772833"/>
              <a:ext cx="1662430" cy="910590"/>
            </a:xfrm>
            <a:custGeom>
              <a:avLst/>
              <a:gdLst/>
              <a:ahLst/>
              <a:cxnLst/>
              <a:rect l="l" t="t" r="r" b="b"/>
              <a:pathLst>
                <a:path w="1662429" h="910589">
                  <a:moveTo>
                    <a:pt x="1662426" y="0"/>
                  </a:moveTo>
                  <a:lnTo>
                    <a:pt x="0" y="910267"/>
                  </a:lnTo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1" name="object 38">
              <a:extLst>
                <a:ext uri="{FF2B5EF4-FFF2-40B4-BE49-F238E27FC236}">
                  <a16:creationId xmlns:a16="http://schemas.microsoft.com/office/drawing/2014/main" id="{A68A9B4C-C404-AABF-F533-52CCB76BE57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4908" y="3654066"/>
              <a:ext cx="106510" cy="79237"/>
            </a:xfrm>
            <a:prstGeom prst="rect">
              <a:avLst/>
            </a:prstGeom>
          </p:spPr>
        </p:pic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7D68DA8A-04AF-FB8C-7E25-96A762442F11}"/>
                </a:ext>
              </a:extLst>
            </p:cNvPr>
            <p:cNvSpPr/>
            <p:nvPr/>
          </p:nvSpPr>
          <p:spPr>
            <a:xfrm>
              <a:off x="5130198" y="2844333"/>
              <a:ext cx="17780" cy="683260"/>
            </a:xfrm>
            <a:custGeom>
              <a:avLst/>
              <a:gdLst/>
              <a:ahLst/>
              <a:cxnLst/>
              <a:rect l="l" t="t" r="r" b="b"/>
              <a:pathLst>
                <a:path w="17779" h="683260">
                  <a:moveTo>
                    <a:pt x="0" y="0"/>
                  </a:moveTo>
                  <a:lnTo>
                    <a:pt x="17264" y="682848"/>
                  </a:lnTo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255DAD6C-4359-D0C0-EFF3-747E566483E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4767" y="3523572"/>
              <a:ext cx="65391" cy="105014"/>
            </a:xfrm>
            <a:prstGeom prst="rect">
              <a:avLst/>
            </a:prstGeom>
          </p:spPr>
        </p:pic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6C81E056-543B-FFB3-1F6E-8164D8F90ED2}"/>
                </a:ext>
              </a:extLst>
            </p:cNvPr>
            <p:cNvSpPr/>
            <p:nvPr/>
          </p:nvSpPr>
          <p:spPr>
            <a:xfrm>
              <a:off x="5334342" y="2772827"/>
              <a:ext cx="1628139" cy="891540"/>
            </a:xfrm>
            <a:custGeom>
              <a:avLst/>
              <a:gdLst/>
              <a:ahLst/>
              <a:cxnLst/>
              <a:rect l="l" t="t" r="r" b="b"/>
              <a:pathLst>
                <a:path w="1628140" h="891539">
                  <a:moveTo>
                    <a:pt x="0" y="0"/>
                  </a:moveTo>
                  <a:lnTo>
                    <a:pt x="1627910" y="891375"/>
                  </a:lnTo>
                </a:path>
              </a:pathLst>
            </a:custGeom>
            <a:ln w="343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5" name="object 42">
              <a:extLst>
                <a:ext uri="{FF2B5EF4-FFF2-40B4-BE49-F238E27FC236}">
                  <a16:creationId xmlns:a16="http://schemas.microsoft.com/office/drawing/2014/main" id="{C111D83D-F2BE-A2C3-C94F-84ED78CB431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0758" y="3620865"/>
              <a:ext cx="135115" cy="107843"/>
            </a:xfrm>
            <a:prstGeom prst="rect">
              <a:avLst/>
            </a:prstGeom>
          </p:spPr>
        </p:pic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ABB341C3-8CAE-BC31-9CEA-40556E3AD215}"/>
              </a:ext>
            </a:extLst>
          </p:cNvPr>
          <p:cNvSpPr txBox="1"/>
          <p:nvPr/>
        </p:nvSpPr>
        <p:spPr>
          <a:xfrm>
            <a:off x="4748061" y="2026135"/>
            <a:ext cx="115204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</a:pPr>
            <a:r>
              <a:rPr sz="1517" spc="-27" dirty="0">
                <a:solidFill>
                  <a:srgbClr val="FF0000"/>
                </a:solidFill>
                <a:latin typeface="Trebuchet MS"/>
                <a:cs typeface="Trebuchet MS"/>
              </a:rPr>
              <a:t>5</a:t>
            </a:r>
            <a:endParaRPr sz="1517">
              <a:latin typeface="Trebuchet MS"/>
              <a:cs typeface="Trebuchet MS"/>
            </a:endParaRPr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9C39660F-D427-BF20-65CF-12ED2B14D138}"/>
              </a:ext>
            </a:extLst>
          </p:cNvPr>
          <p:cNvSpPr txBox="1"/>
          <p:nvPr/>
        </p:nvSpPr>
        <p:spPr>
          <a:xfrm>
            <a:off x="3746536" y="3984378"/>
            <a:ext cx="1650545" cy="279798"/>
          </a:xfrm>
          <a:prstGeom prst="rect">
            <a:avLst/>
          </a:prstGeom>
          <a:ln w="11608">
            <a:solidFill>
              <a:srgbClr val="000000"/>
            </a:solidFill>
          </a:ln>
        </p:spPr>
        <p:txBody>
          <a:bodyPr vert="horz" wrap="square" lIns="0" tIns="45825" rIns="0" bIns="0" rtlCol="0">
            <a:spAutoFit/>
          </a:bodyPr>
          <a:lstStyle/>
          <a:p>
            <a:pPr marL="62524">
              <a:spcBef>
                <a:spcPts val="361"/>
              </a:spcBef>
            </a:pPr>
            <a:r>
              <a:rPr sz="2276" i="1" spc="15" baseline="8641" dirty="0">
                <a:latin typeface="Calibri"/>
                <a:cs typeface="Calibri"/>
              </a:rPr>
              <a:t>V</a:t>
            </a:r>
            <a:r>
              <a:rPr sz="1079" spc="10" dirty="0">
                <a:latin typeface="Trebuchet MS"/>
                <a:cs typeface="Trebuchet MS"/>
              </a:rPr>
              <a:t>exptmax</a:t>
            </a:r>
            <a:r>
              <a:rPr sz="2276" spc="15" baseline="8641" dirty="0">
                <a:latin typeface="Trebuchet MS"/>
                <a:cs typeface="Trebuchet MS"/>
              </a:rPr>
              <a:t>(</a:t>
            </a:r>
            <a:r>
              <a:rPr sz="2276" i="1" spc="15" baseline="8641" dirty="0">
                <a:latin typeface="Calibri"/>
                <a:cs typeface="Calibri"/>
              </a:rPr>
              <a:t>s</a:t>
            </a:r>
            <a:r>
              <a:rPr sz="1079" spc="10" dirty="0">
                <a:latin typeface="Trebuchet MS"/>
                <a:cs typeface="Trebuchet MS"/>
              </a:rPr>
              <a:t>start</a:t>
            </a:r>
            <a:r>
              <a:rPr sz="2276" spc="15" baseline="8641" dirty="0">
                <a:latin typeface="Trebuchet MS"/>
                <a:cs typeface="Trebuchet MS"/>
              </a:rPr>
              <a:t>)</a:t>
            </a:r>
            <a:r>
              <a:rPr sz="2276" spc="-76" baseline="8641" dirty="0">
                <a:latin typeface="Trebuchet MS"/>
                <a:cs typeface="Trebuchet MS"/>
              </a:rPr>
              <a:t> </a:t>
            </a:r>
            <a:r>
              <a:rPr sz="2276" spc="602" baseline="8641" dirty="0">
                <a:latin typeface="Trebuchet MS"/>
                <a:cs typeface="Trebuchet MS"/>
              </a:rPr>
              <a:t>=</a:t>
            </a:r>
            <a:r>
              <a:rPr sz="2276" spc="-76" baseline="8641" dirty="0">
                <a:latin typeface="Trebuchet MS"/>
                <a:cs typeface="Trebuchet MS"/>
              </a:rPr>
              <a:t> </a:t>
            </a:r>
            <a:r>
              <a:rPr sz="2276" spc="-40" baseline="8641" dirty="0">
                <a:latin typeface="Trebuchet MS"/>
                <a:cs typeface="Trebuchet MS"/>
              </a:rPr>
              <a:t>5</a:t>
            </a:r>
            <a:endParaRPr sz="2276" baseline="864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55813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7BA3-57C7-C4EE-C33D-F110FF3F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Expetimax</a:t>
            </a:r>
            <a:r>
              <a:rPr lang="en-US" dirty="0"/>
              <a:t> Recurrence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16689-F825-65EA-B37D-837713F9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FB9EF-B4AD-ADCF-F8A1-E045F722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06BA8A9-D1AF-9417-CE75-5B5A731E2FAF}"/>
              </a:ext>
            </a:extLst>
          </p:cNvPr>
          <p:cNvSpPr txBox="1"/>
          <p:nvPr/>
        </p:nvSpPr>
        <p:spPr>
          <a:xfrm>
            <a:off x="1907133" y="1495309"/>
            <a:ext cx="4400455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7" dirty="0">
                <a:solidFill>
                  <a:srgbClr val="0000A0"/>
                </a:solidFill>
                <a:latin typeface="Trebuchet MS"/>
                <a:cs typeface="Trebuchet MS"/>
              </a:rPr>
              <a:t>Analogy</a:t>
            </a:r>
            <a:r>
              <a:rPr sz="1686" spc="-37" dirty="0">
                <a:latin typeface="Trebuchet MS"/>
                <a:cs typeface="Trebuchet MS"/>
              </a:rPr>
              <a:t>:</a:t>
            </a:r>
            <a:r>
              <a:rPr sz="1686" spc="253" dirty="0">
                <a:latin typeface="Trebuchet MS"/>
                <a:cs typeface="Trebuchet MS"/>
              </a:rPr>
              <a:t> </a:t>
            </a:r>
            <a:r>
              <a:rPr sz="1686" spc="-94" dirty="0">
                <a:latin typeface="Trebuchet MS"/>
                <a:cs typeface="Trebuchet MS"/>
              </a:rPr>
              <a:t>recurrence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91" dirty="0">
                <a:latin typeface="Trebuchet MS"/>
                <a:cs typeface="Trebuchet MS"/>
              </a:rPr>
              <a:t>for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value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71" dirty="0">
                <a:latin typeface="Trebuchet MS"/>
                <a:cs typeface="Trebuchet MS"/>
              </a:rPr>
              <a:t>iteration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in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154" dirty="0">
                <a:latin typeface="Trebuchet MS"/>
                <a:cs typeface="Trebuchet MS"/>
              </a:rPr>
              <a:t>MDPs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15E63B-959B-0E1C-EE37-E40C49D07658}"/>
              </a:ext>
            </a:extLst>
          </p:cNvPr>
          <p:cNvGrpSpPr/>
          <p:nvPr/>
        </p:nvGrpSpPr>
        <p:grpSpPr>
          <a:xfrm>
            <a:off x="2250167" y="2127811"/>
            <a:ext cx="4195056" cy="347754"/>
            <a:chOff x="3081439" y="2552682"/>
            <a:chExt cx="4195056" cy="347754"/>
          </a:xfrm>
        </p:grpSpPr>
        <p:grpSp>
          <p:nvGrpSpPr>
            <p:cNvPr id="7" name="object 4">
              <a:extLst>
                <a:ext uri="{FF2B5EF4-FFF2-40B4-BE49-F238E27FC236}">
                  <a16:creationId xmlns:a16="http://schemas.microsoft.com/office/drawing/2014/main" id="{DE4DA1FF-2D40-5043-22A8-BF6658818538}"/>
                </a:ext>
              </a:extLst>
            </p:cNvPr>
            <p:cNvGrpSpPr/>
            <p:nvPr/>
          </p:nvGrpSpPr>
          <p:grpSpPr>
            <a:xfrm>
              <a:off x="3081439" y="2575873"/>
              <a:ext cx="573879" cy="301501"/>
              <a:chOff x="1979752" y="2929120"/>
              <a:chExt cx="850900" cy="447040"/>
            </a:xfrm>
          </p:grpSpPr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87E3B496-CCA8-2DB7-6E02-4B64CCB45D16}"/>
                  </a:ext>
                </a:extLst>
              </p:cNvPr>
              <p:cNvSpPr/>
              <p:nvPr/>
            </p:nvSpPr>
            <p:spPr>
              <a:xfrm>
                <a:off x="1982931" y="2932298"/>
                <a:ext cx="508634" cy="440690"/>
              </a:xfrm>
              <a:custGeom>
                <a:avLst/>
                <a:gdLst/>
                <a:ahLst/>
                <a:cxnLst/>
                <a:rect l="l" t="t" r="r" b="b"/>
                <a:pathLst>
                  <a:path w="508635" h="440689">
                    <a:moveTo>
                      <a:pt x="254309" y="0"/>
                    </a:moveTo>
                    <a:lnTo>
                      <a:pt x="0" y="440477"/>
                    </a:lnTo>
                    <a:lnTo>
                      <a:pt x="508619" y="440477"/>
                    </a:lnTo>
                    <a:lnTo>
                      <a:pt x="254309" y="0"/>
                    </a:lnTo>
                    <a:close/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6390515A-B8F5-92DD-7E55-E4975CD8AF24}"/>
                  </a:ext>
                </a:extLst>
              </p:cNvPr>
              <p:cNvSpPr/>
              <p:nvPr/>
            </p:nvSpPr>
            <p:spPr>
              <a:xfrm>
                <a:off x="2364389" y="3152537"/>
                <a:ext cx="4660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66089">
                    <a:moveTo>
                      <a:pt x="0" y="0"/>
                    </a:moveTo>
                    <a:lnTo>
                      <a:pt x="465969" y="0"/>
                    </a:lnTo>
                  </a:path>
                </a:pathLst>
              </a:custGeom>
              <a:ln w="635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grpSp>
          <p:nvGrpSpPr>
            <p:cNvPr id="10" name="object 7">
              <a:extLst>
                <a:ext uri="{FF2B5EF4-FFF2-40B4-BE49-F238E27FC236}">
                  <a16:creationId xmlns:a16="http://schemas.microsoft.com/office/drawing/2014/main" id="{1A5EA36D-847F-78A4-1538-82787AF75920}"/>
                </a:ext>
              </a:extLst>
            </p:cNvPr>
            <p:cNvGrpSpPr/>
            <p:nvPr/>
          </p:nvGrpSpPr>
          <p:grpSpPr>
            <a:xfrm>
              <a:off x="3957113" y="2552682"/>
              <a:ext cx="677092" cy="347754"/>
              <a:chOff x="3278127" y="2894735"/>
              <a:chExt cx="1003935" cy="515620"/>
            </a:xfrm>
          </p:grpSpPr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F2149991-699E-6560-0EF2-1B414804F943}"/>
                  </a:ext>
                </a:extLst>
              </p:cNvPr>
              <p:cNvSpPr/>
              <p:nvPr/>
            </p:nvSpPr>
            <p:spPr>
              <a:xfrm>
                <a:off x="3769458" y="2898228"/>
                <a:ext cx="508634" cy="508634"/>
              </a:xfrm>
              <a:custGeom>
                <a:avLst/>
                <a:gdLst/>
                <a:ahLst/>
                <a:cxnLst/>
                <a:rect l="l" t="t" r="r" b="b"/>
                <a:pathLst>
                  <a:path w="508635" h="508635">
                    <a:moveTo>
                      <a:pt x="508619" y="254309"/>
                    </a:moveTo>
                    <a:lnTo>
                      <a:pt x="503687" y="204463"/>
                    </a:lnTo>
                    <a:lnTo>
                      <a:pt x="489259" y="156989"/>
                    </a:lnTo>
                    <a:lnTo>
                      <a:pt x="465889" y="113220"/>
                    </a:lnTo>
                    <a:lnTo>
                      <a:pt x="434130" y="74489"/>
                    </a:lnTo>
                    <a:lnTo>
                      <a:pt x="395399" y="42730"/>
                    </a:lnTo>
                    <a:lnTo>
                      <a:pt x="351629" y="19360"/>
                    </a:lnTo>
                    <a:lnTo>
                      <a:pt x="304155" y="4932"/>
                    </a:lnTo>
                    <a:lnTo>
                      <a:pt x="254309" y="0"/>
                    </a:lnTo>
                    <a:lnTo>
                      <a:pt x="204463" y="4932"/>
                    </a:lnTo>
                    <a:lnTo>
                      <a:pt x="156989" y="19360"/>
                    </a:lnTo>
                    <a:lnTo>
                      <a:pt x="113220" y="42730"/>
                    </a:lnTo>
                    <a:lnTo>
                      <a:pt x="74489" y="74489"/>
                    </a:lnTo>
                    <a:lnTo>
                      <a:pt x="42730" y="113220"/>
                    </a:lnTo>
                    <a:lnTo>
                      <a:pt x="19360" y="156989"/>
                    </a:lnTo>
                    <a:lnTo>
                      <a:pt x="4932" y="204463"/>
                    </a:lnTo>
                    <a:lnTo>
                      <a:pt x="0" y="254309"/>
                    </a:lnTo>
                    <a:lnTo>
                      <a:pt x="4932" y="304155"/>
                    </a:lnTo>
                    <a:lnTo>
                      <a:pt x="19360" y="351630"/>
                    </a:lnTo>
                    <a:lnTo>
                      <a:pt x="42730" y="395399"/>
                    </a:lnTo>
                    <a:lnTo>
                      <a:pt x="74489" y="434130"/>
                    </a:lnTo>
                    <a:lnTo>
                      <a:pt x="113220" y="465889"/>
                    </a:lnTo>
                    <a:lnTo>
                      <a:pt x="156989" y="489259"/>
                    </a:lnTo>
                    <a:lnTo>
                      <a:pt x="204463" y="503687"/>
                    </a:lnTo>
                    <a:lnTo>
                      <a:pt x="254309" y="508619"/>
                    </a:lnTo>
                    <a:lnTo>
                      <a:pt x="304155" y="503687"/>
                    </a:lnTo>
                    <a:lnTo>
                      <a:pt x="351629" y="489259"/>
                    </a:lnTo>
                    <a:lnTo>
                      <a:pt x="395399" y="465889"/>
                    </a:lnTo>
                    <a:lnTo>
                      <a:pt x="434130" y="434130"/>
                    </a:lnTo>
                    <a:lnTo>
                      <a:pt x="465889" y="395399"/>
                    </a:lnTo>
                    <a:lnTo>
                      <a:pt x="489259" y="351630"/>
                    </a:lnTo>
                    <a:lnTo>
                      <a:pt x="503687" y="304155"/>
                    </a:lnTo>
                    <a:lnTo>
                      <a:pt x="508619" y="254309"/>
                    </a:lnTo>
                    <a:close/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E243285C-ACF3-1942-8AE4-4EEA72D2732A}"/>
                  </a:ext>
                </a:extLst>
              </p:cNvPr>
              <p:cNvSpPr/>
              <p:nvPr/>
            </p:nvSpPr>
            <p:spPr>
              <a:xfrm>
                <a:off x="3281619" y="3152537"/>
                <a:ext cx="3568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6870">
                    <a:moveTo>
                      <a:pt x="0" y="0"/>
                    </a:moveTo>
                    <a:lnTo>
                      <a:pt x="356451" y="0"/>
                    </a:lnTo>
                  </a:path>
                </a:pathLst>
              </a:custGeom>
              <a:ln w="635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3" name="object 10">
                <a:extLst>
                  <a:ext uri="{FF2B5EF4-FFF2-40B4-BE49-F238E27FC236}">
                    <a16:creationId xmlns:a16="http://schemas.microsoft.com/office/drawing/2014/main" id="{54F506B9-19D4-48AD-0C14-472CAAAC67CA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634884" y="3116197"/>
                <a:ext cx="115884" cy="72680"/>
              </a:xfrm>
              <a:prstGeom prst="rect">
                <a:avLst/>
              </a:prstGeom>
            </p:spPr>
          </p:pic>
        </p:grpSp>
        <p:grpSp>
          <p:nvGrpSpPr>
            <p:cNvPr id="14" name="object 11">
              <a:extLst>
                <a:ext uri="{FF2B5EF4-FFF2-40B4-BE49-F238E27FC236}">
                  <a16:creationId xmlns:a16="http://schemas.microsoft.com/office/drawing/2014/main" id="{F66E0DEF-CA0E-916D-CC2D-693D163CB751}"/>
                </a:ext>
              </a:extLst>
            </p:cNvPr>
            <p:cNvGrpSpPr/>
            <p:nvPr/>
          </p:nvGrpSpPr>
          <p:grpSpPr>
            <a:xfrm>
              <a:off x="5210426" y="2575661"/>
              <a:ext cx="628698" cy="301929"/>
              <a:chOff x="5136436" y="2928806"/>
              <a:chExt cx="932180" cy="447675"/>
            </a:xfrm>
          </p:grpSpPr>
          <p:sp>
            <p:nvSpPr>
              <p:cNvPr id="15" name="object 12">
                <a:extLst>
                  <a:ext uri="{FF2B5EF4-FFF2-40B4-BE49-F238E27FC236}">
                    <a16:creationId xmlns:a16="http://schemas.microsoft.com/office/drawing/2014/main" id="{3BF4C2FA-D1A9-638A-9A69-50E7F5395379}"/>
                  </a:ext>
                </a:extLst>
              </p:cNvPr>
              <p:cNvSpPr/>
              <p:nvPr/>
            </p:nvSpPr>
            <p:spPr>
              <a:xfrm>
                <a:off x="5555985" y="2932299"/>
                <a:ext cx="508634" cy="440690"/>
              </a:xfrm>
              <a:custGeom>
                <a:avLst/>
                <a:gdLst/>
                <a:ahLst/>
                <a:cxnLst/>
                <a:rect l="l" t="t" r="r" b="b"/>
                <a:pathLst>
                  <a:path w="508635" h="440689">
                    <a:moveTo>
                      <a:pt x="254309" y="0"/>
                    </a:moveTo>
                    <a:lnTo>
                      <a:pt x="0" y="440477"/>
                    </a:lnTo>
                    <a:lnTo>
                      <a:pt x="508619" y="440477"/>
                    </a:lnTo>
                    <a:lnTo>
                      <a:pt x="254309" y="0"/>
                    </a:lnTo>
                    <a:close/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6" name="object 13">
                <a:extLst>
                  <a:ext uri="{FF2B5EF4-FFF2-40B4-BE49-F238E27FC236}">
                    <a16:creationId xmlns:a16="http://schemas.microsoft.com/office/drawing/2014/main" id="{19081000-28E1-5AAF-175C-DF40E7E0AF57}"/>
                  </a:ext>
                </a:extLst>
              </p:cNvPr>
              <p:cNvSpPr/>
              <p:nvPr/>
            </p:nvSpPr>
            <p:spPr>
              <a:xfrm>
                <a:off x="5139928" y="3152537"/>
                <a:ext cx="4121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12114">
                    <a:moveTo>
                      <a:pt x="0" y="0"/>
                    </a:moveTo>
                    <a:lnTo>
                      <a:pt x="411798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7" name="object 14">
                <a:extLst>
                  <a:ext uri="{FF2B5EF4-FFF2-40B4-BE49-F238E27FC236}">
                    <a16:creationId xmlns:a16="http://schemas.microsoft.com/office/drawing/2014/main" id="{6EF4C9DB-CC70-E128-1D8B-C66025D4FB22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48561" y="3116198"/>
                <a:ext cx="115883" cy="72679"/>
              </a:xfrm>
              <a:prstGeom prst="rect">
                <a:avLst/>
              </a:prstGeom>
            </p:spPr>
          </p:pic>
        </p:grpSp>
        <p:grpSp>
          <p:nvGrpSpPr>
            <p:cNvPr id="18" name="object 15">
              <a:extLst>
                <a:ext uri="{FF2B5EF4-FFF2-40B4-BE49-F238E27FC236}">
                  <a16:creationId xmlns:a16="http://schemas.microsoft.com/office/drawing/2014/main" id="{C20190E5-02BD-E3FE-A2F8-B5A5028AF84A}"/>
                </a:ext>
              </a:extLst>
            </p:cNvPr>
            <p:cNvGrpSpPr/>
            <p:nvPr/>
          </p:nvGrpSpPr>
          <p:grpSpPr>
            <a:xfrm>
              <a:off x="6369272" y="2552894"/>
              <a:ext cx="674522" cy="347325"/>
              <a:chOff x="6854674" y="2895049"/>
              <a:chExt cx="1000125" cy="514984"/>
            </a:xfrm>
          </p:grpSpPr>
          <p:sp>
            <p:nvSpPr>
              <p:cNvPr id="19" name="object 16">
                <a:extLst>
                  <a:ext uri="{FF2B5EF4-FFF2-40B4-BE49-F238E27FC236}">
                    <a16:creationId xmlns:a16="http://schemas.microsoft.com/office/drawing/2014/main" id="{3DB19F75-B067-7CF4-8AF7-B9415FB8020A}"/>
                  </a:ext>
                </a:extLst>
              </p:cNvPr>
              <p:cNvSpPr/>
              <p:nvPr/>
            </p:nvSpPr>
            <p:spPr>
              <a:xfrm>
                <a:off x="7342513" y="2898227"/>
                <a:ext cx="508634" cy="508634"/>
              </a:xfrm>
              <a:custGeom>
                <a:avLst/>
                <a:gdLst/>
                <a:ahLst/>
                <a:cxnLst/>
                <a:rect l="l" t="t" r="r" b="b"/>
                <a:pathLst>
                  <a:path w="508634" h="508635">
                    <a:moveTo>
                      <a:pt x="508619" y="254309"/>
                    </a:moveTo>
                    <a:lnTo>
                      <a:pt x="503687" y="204463"/>
                    </a:lnTo>
                    <a:lnTo>
                      <a:pt x="489259" y="156989"/>
                    </a:lnTo>
                    <a:lnTo>
                      <a:pt x="465889" y="113220"/>
                    </a:lnTo>
                    <a:lnTo>
                      <a:pt x="434130" y="74489"/>
                    </a:lnTo>
                    <a:lnTo>
                      <a:pt x="395399" y="42730"/>
                    </a:lnTo>
                    <a:lnTo>
                      <a:pt x="351629" y="19360"/>
                    </a:lnTo>
                    <a:lnTo>
                      <a:pt x="304155" y="4932"/>
                    </a:lnTo>
                    <a:lnTo>
                      <a:pt x="254309" y="0"/>
                    </a:lnTo>
                    <a:lnTo>
                      <a:pt x="204463" y="4932"/>
                    </a:lnTo>
                    <a:lnTo>
                      <a:pt x="156989" y="19360"/>
                    </a:lnTo>
                    <a:lnTo>
                      <a:pt x="113220" y="42730"/>
                    </a:lnTo>
                    <a:lnTo>
                      <a:pt x="74489" y="74489"/>
                    </a:lnTo>
                    <a:lnTo>
                      <a:pt x="42730" y="113220"/>
                    </a:lnTo>
                    <a:lnTo>
                      <a:pt x="19360" y="156989"/>
                    </a:lnTo>
                    <a:lnTo>
                      <a:pt x="4932" y="204463"/>
                    </a:lnTo>
                    <a:lnTo>
                      <a:pt x="0" y="254309"/>
                    </a:lnTo>
                    <a:lnTo>
                      <a:pt x="4932" y="304155"/>
                    </a:lnTo>
                    <a:lnTo>
                      <a:pt x="19360" y="351630"/>
                    </a:lnTo>
                    <a:lnTo>
                      <a:pt x="42730" y="395399"/>
                    </a:lnTo>
                    <a:lnTo>
                      <a:pt x="74489" y="434130"/>
                    </a:lnTo>
                    <a:lnTo>
                      <a:pt x="113220" y="465889"/>
                    </a:lnTo>
                    <a:lnTo>
                      <a:pt x="156989" y="489259"/>
                    </a:lnTo>
                    <a:lnTo>
                      <a:pt x="204463" y="503687"/>
                    </a:lnTo>
                    <a:lnTo>
                      <a:pt x="254309" y="508619"/>
                    </a:lnTo>
                    <a:lnTo>
                      <a:pt x="304155" y="503687"/>
                    </a:lnTo>
                    <a:lnTo>
                      <a:pt x="351629" y="489259"/>
                    </a:lnTo>
                    <a:lnTo>
                      <a:pt x="395399" y="465889"/>
                    </a:lnTo>
                    <a:lnTo>
                      <a:pt x="434130" y="434130"/>
                    </a:lnTo>
                    <a:lnTo>
                      <a:pt x="465889" y="395399"/>
                    </a:lnTo>
                    <a:lnTo>
                      <a:pt x="489259" y="351630"/>
                    </a:lnTo>
                    <a:lnTo>
                      <a:pt x="503687" y="304155"/>
                    </a:lnTo>
                    <a:lnTo>
                      <a:pt x="508619" y="254309"/>
                    </a:lnTo>
                    <a:close/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20" name="object 17">
                <a:extLst>
                  <a:ext uri="{FF2B5EF4-FFF2-40B4-BE49-F238E27FC236}">
                    <a16:creationId xmlns:a16="http://schemas.microsoft.com/office/drawing/2014/main" id="{20427F95-B76C-3673-7586-18D3A68516A6}"/>
                  </a:ext>
                </a:extLst>
              </p:cNvPr>
              <p:cNvSpPr/>
              <p:nvPr/>
            </p:nvSpPr>
            <p:spPr>
              <a:xfrm>
                <a:off x="6854674" y="3152537"/>
                <a:ext cx="3568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56870">
                    <a:moveTo>
                      <a:pt x="0" y="0"/>
                    </a:moveTo>
                    <a:lnTo>
                      <a:pt x="356451" y="0"/>
                    </a:lnTo>
                  </a:path>
                </a:pathLst>
              </a:custGeom>
              <a:ln w="635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21" name="object 18">
                <a:extLst>
                  <a:ext uri="{FF2B5EF4-FFF2-40B4-BE49-F238E27FC236}">
                    <a16:creationId xmlns:a16="http://schemas.microsoft.com/office/drawing/2014/main" id="{4B7D0AF3-BDC1-C608-7C3A-C76B2D7D712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07939" y="3116197"/>
                <a:ext cx="115884" cy="72680"/>
              </a:xfrm>
              <a:prstGeom prst="rect">
                <a:avLst/>
              </a:prstGeom>
            </p:spPr>
          </p:pic>
        </p:grp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DBE9E9A7-9E83-7F38-603E-0AA65D0C9161}"/>
                </a:ext>
              </a:extLst>
            </p:cNvPr>
            <p:cNvSpPr txBox="1"/>
            <p:nvPr/>
          </p:nvSpPr>
          <p:spPr>
            <a:xfrm>
              <a:off x="3629425" y="2649664"/>
              <a:ext cx="349466" cy="166062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25695">
                <a:spcBef>
                  <a:spcPts val="81"/>
                </a:spcBef>
              </a:pPr>
              <a:r>
                <a:rPr sz="1517" i="1" baseline="9259" dirty="0">
                  <a:latin typeface="Calibri"/>
                  <a:cs typeface="Calibri"/>
                </a:rPr>
                <a:t>π</a:t>
              </a:r>
              <a:r>
                <a:rPr sz="708" dirty="0">
                  <a:latin typeface="Trebuchet MS"/>
                  <a:cs typeface="Trebuchet MS"/>
                </a:rPr>
                <a:t>agent</a:t>
              </a:r>
              <a:endParaRPr sz="708">
                <a:latin typeface="Trebuchet MS"/>
                <a:cs typeface="Trebuchet MS"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5C463FB8-DE15-1996-690B-FCC50B83CB66}"/>
                </a:ext>
              </a:extLst>
            </p:cNvPr>
            <p:cNvSpPr/>
            <p:nvPr/>
          </p:nvSpPr>
          <p:spPr>
            <a:xfrm>
              <a:off x="4631518" y="2726554"/>
              <a:ext cx="351607" cy="0"/>
            </a:xfrm>
            <a:custGeom>
              <a:avLst/>
              <a:gdLst/>
              <a:ahLst/>
              <a:cxnLst/>
              <a:rect l="l" t="t" r="r" b="b"/>
              <a:pathLst>
                <a:path w="521335">
                  <a:moveTo>
                    <a:pt x="0" y="0"/>
                  </a:moveTo>
                  <a:lnTo>
                    <a:pt x="521337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DEE9F2D5-F65F-539E-F2EA-5B61FC27A275}"/>
                </a:ext>
              </a:extLst>
            </p:cNvPr>
            <p:cNvSpPr txBox="1"/>
            <p:nvPr/>
          </p:nvSpPr>
          <p:spPr>
            <a:xfrm>
              <a:off x="4957431" y="2649664"/>
              <a:ext cx="274519" cy="166062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25695">
                <a:spcBef>
                  <a:spcPts val="81"/>
                </a:spcBef>
              </a:pPr>
              <a:r>
                <a:rPr sz="1517" i="1" spc="10" baseline="9259" dirty="0">
                  <a:latin typeface="Calibri"/>
                  <a:cs typeface="Calibri"/>
                </a:rPr>
                <a:t>π</a:t>
              </a:r>
              <a:r>
                <a:rPr sz="708" spc="7" dirty="0">
                  <a:latin typeface="Trebuchet MS"/>
                  <a:cs typeface="Trebuchet MS"/>
                </a:rPr>
                <a:t>opp</a:t>
              </a:r>
              <a:endParaRPr sz="708">
                <a:latin typeface="Trebuchet MS"/>
                <a:cs typeface="Trebuchet MS"/>
              </a:endParaRPr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1E460F18-E458-96C0-BE1A-16DDFE735C35}"/>
                </a:ext>
              </a:extLst>
            </p:cNvPr>
            <p:cNvSpPr/>
            <p:nvPr/>
          </p:nvSpPr>
          <p:spPr>
            <a:xfrm>
              <a:off x="5750657" y="2726554"/>
              <a:ext cx="314349" cy="0"/>
            </a:xfrm>
            <a:custGeom>
              <a:avLst/>
              <a:gdLst/>
              <a:ahLst/>
              <a:cxnLst/>
              <a:rect l="l" t="t" r="r" b="b"/>
              <a:pathLst>
                <a:path w="466089">
                  <a:moveTo>
                    <a:pt x="0" y="0"/>
                  </a:moveTo>
                  <a:lnTo>
                    <a:pt x="465969" y="0"/>
                  </a:lnTo>
                </a:path>
              </a:pathLst>
            </a:custGeom>
            <a:ln w="63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37E4749C-78E2-DCC0-E22D-A84B9121516B}"/>
                </a:ext>
              </a:extLst>
            </p:cNvPr>
            <p:cNvSpPr txBox="1"/>
            <p:nvPr/>
          </p:nvSpPr>
          <p:spPr>
            <a:xfrm>
              <a:off x="6039228" y="2649664"/>
              <a:ext cx="349466" cy="166062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25695">
                <a:spcBef>
                  <a:spcPts val="81"/>
                </a:spcBef>
              </a:pPr>
              <a:r>
                <a:rPr sz="1517" i="1" baseline="9259" dirty="0">
                  <a:latin typeface="Calibri"/>
                  <a:cs typeface="Calibri"/>
                </a:rPr>
                <a:t>π</a:t>
              </a:r>
              <a:r>
                <a:rPr sz="708" dirty="0">
                  <a:latin typeface="Trebuchet MS"/>
                  <a:cs typeface="Trebuchet MS"/>
                </a:rPr>
                <a:t>agent</a:t>
              </a:r>
              <a:endParaRPr sz="708">
                <a:latin typeface="Trebuchet MS"/>
                <a:cs typeface="Trebuchet MS"/>
              </a:endParaRPr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575F45CA-4146-44E2-D931-391B4783E533}"/>
                </a:ext>
              </a:extLst>
            </p:cNvPr>
            <p:cNvSpPr txBox="1"/>
            <p:nvPr/>
          </p:nvSpPr>
          <p:spPr>
            <a:xfrm>
              <a:off x="7077779" y="2571493"/>
              <a:ext cx="198716" cy="271539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8565">
                <a:spcBef>
                  <a:spcPts val="94"/>
                </a:spcBef>
              </a:pPr>
              <a:r>
                <a:rPr sz="1686" spc="-145" dirty="0">
                  <a:latin typeface="Trebuchet MS"/>
                  <a:cs typeface="Trebuchet MS"/>
                </a:rPr>
                <a:t>...</a:t>
              </a:r>
              <a:endParaRPr sz="1686">
                <a:latin typeface="Trebuchet MS"/>
                <a:cs typeface="Trebuchet M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E6CA70-E778-D78E-7959-4192CAC0A468}"/>
                  </a:ext>
                </a:extLst>
              </p:cNvPr>
              <p:cNvSpPr txBox="1"/>
              <p:nvPr/>
            </p:nvSpPr>
            <p:spPr>
              <a:xfrm>
                <a:off x="1327169" y="3050314"/>
                <a:ext cx="6489661" cy="1146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𝑒𝑥𝑝𝑒𝑡𝑖𝑚𝑎𝑥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𝑈𝑡𝑖𝑙𝑖𝑡𝑦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𝐼𝑠𝐸𝑛𝑑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𝑇𝑟𝑢𝑒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∈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𝑎𝑐𝑡𝑖𝑜𝑛𝑠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𝑒𝑥𝑝𝑒𝑐𝑡𝑖𝑚𝑎𝑥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𝑆𝑢𝑐𝑐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𝑃𝑙𝑎𝑦𝑒𝑟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𝑎𝑔𝑒𝑛𝑡</m:t>
                                  </m:r>
                                </m:e>
                              </m:func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𝑎𝑐𝑡𝑖𝑜𝑛𝑠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𝑜𝑝𝑝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𝑒𝑥𝑝𝑒𝑐𝑡𝑖𝑚𝑎𝑥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𝑆𝑢𝑐𝑐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𝑃𝑙𝑎𝑦𝑒𝑟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𝑂𝑝𝑝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E6CA70-E778-D78E-7959-4192CAC0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69" y="3050314"/>
                <a:ext cx="6489661" cy="1146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404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FB0E-B87A-4259-5134-2A4BB030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Policy of the Opponent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2186-A004-AED3-1F3E-5B4CC2376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90F9A-C14F-5374-FF77-838DABFA1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E5562-F848-86E7-CF1B-690BB0EE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6061C1C-72BC-5177-4C16-315F4286CD9A}"/>
              </a:ext>
            </a:extLst>
          </p:cNvPr>
          <p:cNvSpPr txBox="1">
            <a:spLocks/>
          </p:cNvSpPr>
          <p:nvPr/>
        </p:nvSpPr>
        <p:spPr>
          <a:xfrm>
            <a:off x="1620806" y="1440555"/>
            <a:ext cx="4918540" cy="271539"/>
          </a:xfrm>
          <a:prstGeom prst="rect">
            <a:avLst/>
          </a:prstGeom>
        </p:spPr>
        <p:txBody>
          <a:bodyPr vert="horz" wrap="square" lIns="0" tIns="11992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65">
              <a:lnSpc>
                <a:spcPct val="100000"/>
              </a:lnSpc>
              <a:spcBef>
                <a:spcPts val="94"/>
              </a:spcBef>
            </a:pPr>
            <a:r>
              <a:rPr lang="en-US" sz="1686" spc="-61"/>
              <a:t>Problem</a:t>
            </a:r>
            <a:r>
              <a:rPr lang="en-US" sz="1686" spc="-61">
                <a:solidFill>
                  <a:srgbClr val="000000"/>
                </a:solidFill>
              </a:rPr>
              <a:t>:</a:t>
            </a:r>
            <a:r>
              <a:rPr lang="en-US" sz="1686" spc="250">
                <a:solidFill>
                  <a:srgbClr val="000000"/>
                </a:solidFill>
              </a:rPr>
              <a:t> </a:t>
            </a:r>
            <a:r>
              <a:rPr lang="en-US" sz="1686" spc="-67">
                <a:solidFill>
                  <a:srgbClr val="000000"/>
                </a:solidFill>
              </a:rPr>
              <a:t>don’t</a:t>
            </a:r>
            <a:r>
              <a:rPr lang="en-US" sz="1686" spc="64">
                <a:solidFill>
                  <a:srgbClr val="000000"/>
                </a:solidFill>
              </a:rPr>
              <a:t> </a:t>
            </a:r>
            <a:r>
              <a:rPr lang="en-US" sz="1686" spc="-61">
                <a:solidFill>
                  <a:srgbClr val="000000"/>
                </a:solidFill>
              </a:rPr>
              <a:t>know</a:t>
            </a:r>
            <a:r>
              <a:rPr lang="en-US" sz="1686" spc="61">
                <a:solidFill>
                  <a:srgbClr val="000000"/>
                </a:solidFill>
              </a:rPr>
              <a:t> </a:t>
            </a:r>
            <a:r>
              <a:rPr lang="en-US" sz="1686" spc="-64">
                <a:solidFill>
                  <a:srgbClr val="000000"/>
                </a:solidFill>
              </a:rPr>
              <a:t>opponent’s</a:t>
            </a:r>
            <a:r>
              <a:rPr lang="en-US" sz="1686" spc="61">
                <a:solidFill>
                  <a:srgbClr val="000000"/>
                </a:solidFill>
              </a:rPr>
              <a:t> </a:t>
            </a:r>
            <a:r>
              <a:rPr lang="en-US" sz="1686" spc="-57">
                <a:solidFill>
                  <a:srgbClr val="000000"/>
                </a:solidFill>
              </a:rPr>
              <a:t>policy</a:t>
            </a:r>
            <a:endParaRPr lang="en-US" sz="1686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86CED1F-00EE-28EB-6B23-9975A905ACB1}"/>
              </a:ext>
            </a:extLst>
          </p:cNvPr>
          <p:cNvSpPr txBox="1"/>
          <p:nvPr/>
        </p:nvSpPr>
        <p:spPr>
          <a:xfrm>
            <a:off x="1620806" y="2068256"/>
            <a:ext cx="3055693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54" dirty="0">
                <a:solidFill>
                  <a:srgbClr val="0000A0"/>
                </a:solidFill>
                <a:latin typeface="Trebuchet MS"/>
                <a:cs typeface="Trebuchet MS"/>
              </a:rPr>
              <a:t>Approach</a:t>
            </a:r>
            <a:r>
              <a:rPr sz="1686" spc="-54" dirty="0">
                <a:latin typeface="Trebuchet MS"/>
                <a:cs typeface="Trebuchet MS"/>
              </a:rPr>
              <a:t>:</a:t>
            </a:r>
            <a:r>
              <a:rPr sz="1686" spc="250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assume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worst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case</a:t>
            </a:r>
            <a:endParaRPr sz="1686">
              <a:latin typeface="Trebuchet MS"/>
              <a:cs typeface="Trebuchet MS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C0B8D87A-2D96-6191-02F6-940AA5EEEBC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0874" y="2698877"/>
            <a:ext cx="3434614" cy="19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4A1F-AAB0-A01C-3692-2564909E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4BC1AE-E594-1642-1C90-F43BF02B8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694168"/>
              </p:ext>
            </p:extLst>
          </p:nvPr>
        </p:nvGraphicFramePr>
        <p:xfrm>
          <a:off x="628650" y="1370013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86B62-0832-63BC-DDB4-EF58CC6A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CS371-AI by Samyan Qayyum Wahla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EFBE9-B42F-FD63-F097-B8B92208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5141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DA2F-1159-7ECB-BBE9-4ABE11BD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B925A-ED41-3655-5300-DCB88846D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Completed So Far</a:t>
            </a:r>
          </a:p>
          <a:p>
            <a:pPr lvl="1"/>
            <a:r>
              <a:rPr lang="en-US" dirty="0"/>
              <a:t>Project Groups</a:t>
            </a:r>
          </a:p>
          <a:p>
            <a:pPr lvl="1"/>
            <a:r>
              <a:rPr lang="en-US" dirty="0"/>
              <a:t>Proposal Submission</a:t>
            </a:r>
          </a:p>
          <a:p>
            <a:pPr lvl="1"/>
            <a:r>
              <a:rPr lang="en-US" dirty="0"/>
              <a:t>Understanding of Relevant Algorithms</a:t>
            </a:r>
          </a:p>
          <a:p>
            <a:pPr lvl="1"/>
            <a:r>
              <a:rPr lang="en-US" dirty="0"/>
              <a:t>Poster</a:t>
            </a:r>
          </a:p>
          <a:p>
            <a:r>
              <a:rPr lang="en-US" dirty="0" err="1"/>
              <a:t>Whats</a:t>
            </a:r>
            <a:r>
              <a:rPr lang="en-US" dirty="0"/>
              <a:t> Next?</a:t>
            </a:r>
          </a:p>
          <a:p>
            <a:pPr lvl="1"/>
            <a:r>
              <a:rPr lang="en-US" dirty="0"/>
              <a:t>Run at least one algorithm from relevant algorithms </a:t>
            </a:r>
          </a:p>
          <a:p>
            <a:pPr lvl="1"/>
            <a:r>
              <a:rPr lang="en-US" dirty="0"/>
              <a:t>demonstrate code and results</a:t>
            </a:r>
          </a:p>
          <a:p>
            <a:pPr lvl="1"/>
            <a:r>
              <a:rPr lang="en-US" dirty="0"/>
              <a:t>Use existing </a:t>
            </a:r>
            <a:r>
              <a:rPr lang="en-US" dirty="0" err="1"/>
              <a:t>Github</a:t>
            </a:r>
            <a:r>
              <a:rPr lang="en-US" dirty="0"/>
              <a:t> Repositories</a:t>
            </a:r>
          </a:p>
          <a:p>
            <a:pPr lvl="1"/>
            <a:r>
              <a:rPr lang="en-US" dirty="0"/>
              <a:t>Due Next Week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F0931-C10C-8DBC-8F8B-B5217221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6918A-F4BB-C61A-2D2D-0F60E5E7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78335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6D6-7562-C2E9-5083-43B59B70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453D7-2BEA-78C0-17A2-3C89E796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D6344-58F6-44BC-AB34-692F365F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93E1CDBA-C8E2-C5FE-75B9-78DAA0053801}"/>
              </a:ext>
            </a:extLst>
          </p:cNvPr>
          <p:cNvGrpSpPr/>
          <p:nvPr/>
        </p:nvGrpSpPr>
        <p:grpSpPr>
          <a:xfrm>
            <a:off x="2183834" y="1661067"/>
            <a:ext cx="4274116" cy="2834278"/>
            <a:chOff x="1914841" y="1326214"/>
            <a:chExt cx="6337300" cy="420243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D5F8FF29-213E-0B1F-D510-DE1B5A28728A}"/>
                </a:ext>
              </a:extLst>
            </p:cNvPr>
            <p:cNvSpPr/>
            <p:nvPr/>
          </p:nvSpPr>
          <p:spPr>
            <a:xfrm>
              <a:off x="1926588" y="1615172"/>
              <a:ext cx="6313805" cy="3901440"/>
            </a:xfrm>
            <a:custGeom>
              <a:avLst/>
              <a:gdLst/>
              <a:ahLst/>
              <a:cxnLst/>
              <a:rect l="l" t="t" r="r" b="b"/>
              <a:pathLst>
                <a:path w="6313805" h="3901440">
                  <a:moveTo>
                    <a:pt x="0" y="0"/>
                  </a:moveTo>
                  <a:lnTo>
                    <a:pt x="0" y="3901115"/>
                  </a:lnTo>
                  <a:lnTo>
                    <a:pt x="6313179" y="3901115"/>
                  </a:lnTo>
                  <a:lnTo>
                    <a:pt x="6313179" y="0"/>
                  </a:lnTo>
                  <a:lnTo>
                    <a:pt x="0" y="0"/>
                  </a:lnTo>
                  <a:close/>
                </a:path>
              </a:pathLst>
            </a:custGeom>
            <a:ln w="22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84F17CB1-14A7-1443-5C89-F9955F9CB274}"/>
                </a:ext>
              </a:extLst>
            </p:cNvPr>
            <p:cNvSpPr/>
            <p:nvPr/>
          </p:nvSpPr>
          <p:spPr>
            <a:xfrm>
              <a:off x="2041027" y="1326214"/>
              <a:ext cx="3155315" cy="578485"/>
            </a:xfrm>
            <a:custGeom>
              <a:avLst/>
              <a:gdLst/>
              <a:ahLst/>
              <a:cxnLst/>
              <a:rect l="l" t="t" r="r" b="b"/>
              <a:pathLst>
                <a:path w="3155315" h="578485">
                  <a:moveTo>
                    <a:pt x="3155121" y="0"/>
                  </a:moveTo>
                  <a:lnTo>
                    <a:pt x="0" y="0"/>
                  </a:lnTo>
                  <a:lnTo>
                    <a:pt x="0" y="577915"/>
                  </a:lnTo>
                  <a:lnTo>
                    <a:pt x="3155121" y="577915"/>
                  </a:lnTo>
                  <a:lnTo>
                    <a:pt x="31551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A0271817-824D-E011-39E6-AB47000E1A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1027" y="1326214"/>
              <a:ext cx="577915" cy="577915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FBD99C3E-C7F0-582C-F667-4DA2F1DC6F3B}"/>
                </a:ext>
              </a:extLst>
            </p:cNvPr>
            <p:cNvSpPr/>
            <p:nvPr/>
          </p:nvSpPr>
          <p:spPr>
            <a:xfrm>
              <a:off x="2769994" y="2094655"/>
              <a:ext cx="2527300" cy="1492250"/>
            </a:xfrm>
            <a:custGeom>
              <a:avLst/>
              <a:gdLst/>
              <a:ahLst/>
              <a:cxnLst/>
              <a:rect l="l" t="t" r="r" b="b"/>
              <a:pathLst>
                <a:path w="2527300" h="1492250">
                  <a:moveTo>
                    <a:pt x="2355505" y="0"/>
                  </a:moveTo>
                  <a:lnTo>
                    <a:pt x="2183847" y="297320"/>
                  </a:lnTo>
                  <a:lnTo>
                    <a:pt x="2527163" y="297320"/>
                  </a:lnTo>
                  <a:lnTo>
                    <a:pt x="2355505" y="0"/>
                  </a:lnTo>
                  <a:close/>
                </a:path>
                <a:path w="2527300" h="1492250">
                  <a:moveTo>
                    <a:pt x="171658" y="1491825"/>
                  </a:moveTo>
                  <a:lnTo>
                    <a:pt x="0" y="1194505"/>
                  </a:lnTo>
                  <a:lnTo>
                    <a:pt x="343316" y="1194505"/>
                  </a:lnTo>
                  <a:lnTo>
                    <a:pt x="171658" y="1491825"/>
                  </a:lnTo>
                  <a:close/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E92205C8-9B5F-4EBD-75D5-4CBCA241A672}"/>
              </a:ext>
            </a:extLst>
          </p:cNvPr>
          <p:cNvSpPr txBox="1"/>
          <p:nvPr/>
        </p:nvSpPr>
        <p:spPr>
          <a:xfrm>
            <a:off x="2329837" y="3773579"/>
            <a:ext cx="278374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</a:pPr>
            <a:r>
              <a:rPr sz="1517" spc="-34" dirty="0">
                <a:latin typeface="Trebuchet MS"/>
                <a:cs typeface="Trebuchet MS"/>
              </a:rPr>
              <a:t>-50</a:t>
            </a:r>
            <a:endParaRPr sz="1517">
              <a:latin typeface="Trebuchet MS"/>
              <a:cs typeface="Trebuchet MS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F6F3660-289B-8797-83D9-CF313A64F0BA}"/>
              </a:ext>
            </a:extLst>
          </p:cNvPr>
          <p:cNvSpPr txBox="1"/>
          <p:nvPr/>
        </p:nvSpPr>
        <p:spPr>
          <a:xfrm>
            <a:off x="3177391" y="3773579"/>
            <a:ext cx="213278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</a:pPr>
            <a:r>
              <a:rPr sz="1517" spc="-27" dirty="0">
                <a:latin typeface="Trebuchet MS"/>
                <a:cs typeface="Trebuchet MS"/>
              </a:rPr>
              <a:t>50</a:t>
            </a:r>
            <a:endParaRPr sz="1517">
              <a:latin typeface="Trebuchet MS"/>
              <a:cs typeface="Trebuchet MS"/>
            </a:endParaRPr>
          </a:p>
        </p:txBody>
      </p:sp>
      <p:grpSp>
        <p:nvGrpSpPr>
          <p:cNvPr id="13" name="object 10">
            <a:extLst>
              <a:ext uri="{FF2B5EF4-FFF2-40B4-BE49-F238E27FC236}">
                <a16:creationId xmlns:a16="http://schemas.microsoft.com/office/drawing/2014/main" id="{8A49E3C3-6176-6B26-B923-DAEB411F0DCF}"/>
              </a:ext>
            </a:extLst>
          </p:cNvPr>
          <p:cNvGrpSpPr/>
          <p:nvPr/>
        </p:nvGrpSpPr>
        <p:grpSpPr>
          <a:xfrm>
            <a:off x="2555098" y="3198785"/>
            <a:ext cx="644972" cy="542187"/>
            <a:chOff x="2465319" y="3606212"/>
            <a:chExt cx="956310" cy="803910"/>
          </a:xfrm>
        </p:grpSpPr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38527B26-7ADB-3F86-26DF-AE6878E29D0D}"/>
                </a:ext>
              </a:extLst>
            </p:cNvPr>
            <p:cNvSpPr/>
            <p:nvPr/>
          </p:nvSpPr>
          <p:spPr>
            <a:xfrm>
              <a:off x="2525978" y="3623675"/>
              <a:ext cx="324485" cy="659765"/>
            </a:xfrm>
            <a:custGeom>
              <a:avLst/>
              <a:gdLst/>
              <a:ahLst/>
              <a:cxnLst/>
              <a:rect l="l" t="t" r="r" b="b"/>
              <a:pathLst>
                <a:path w="324485" h="659764">
                  <a:moveTo>
                    <a:pt x="324300" y="0"/>
                  </a:moveTo>
                  <a:lnTo>
                    <a:pt x="0" y="659613"/>
                  </a:lnTo>
                </a:path>
              </a:pathLst>
            </a:custGeom>
            <a:ln w="3433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0B3C32D6-7AE0-9422-C0A1-D06EB0B87F7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5319" y="4252960"/>
              <a:ext cx="104605" cy="135959"/>
            </a:xfrm>
            <a:prstGeom prst="rect">
              <a:avLst/>
            </a:prstGeom>
          </p:spPr>
        </p:pic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88CA7A05-7DD7-C702-3C33-D24E010FE117}"/>
                </a:ext>
              </a:extLst>
            </p:cNvPr>
            <p:cNvSpPr/>
            <p:nvPr/>
          </p:nvSpPr>
          <p:spPr>
            <a:xfrm>
              <a:off x="3033029" y="3623675"/>
              <a:ext cx="342265" cy="695325"/>
            </a:xfrm>
            <a:custGeom>
              <a:avLst/>
              <a:gdLst/>
              <a:ahLst/>
              <a:cxnLst/>
              <a:rect l="l" t="t" r="r" b="b"/>
              <a:pathLst>
                <a:path w="342264" h="695325">
                  <a:moveTo>
                    <a:pt x="0" y="0"/>
                  </a:moveTo>
                  <a:lnTo>
                    <a:pt x="341666" y="694945"/>
                  </a:lnTo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694F7668-BBE9-9483-3421-741CF06D9E5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5050" y="4302589"/>
              <a:ext cx="75996" cy="107350"/>
            </a:xfrm>
            <a:prstGeom prst="rect">
              <a:avLst/>
            </a:prstGeom>
          </p:spPr>
        </p:pic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71626901-2B71-7DD4-2DB4-CCEB1C20C558}"/>
              </a:ext>
            </a:extLst>
          </p:cNvPr>
          <p:cNvSpPr txBox="1"/>
          <p:nvPr/>
        </p:nvSpPr>
        <p:spPr>
          <a:xfrm>
            <a:off x="3024083" y="2944804"/>
            <a:ext cx="278374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</a:pPr>
            <a:r>
              <a:rPr sz="1517" spc="-34" dirty="0">
                <a:solidFill>
                  <a:srgbClr val="0000FF"/>
                </a:solidFill>
                <a:latin typeface="Trebuchet MS"/>
                <a:cs typeface="Trebuchet MS"/>
              </a:rPr>
              <a:t>-50</a:t>
            </a:r>
            <a:endParaRPr sz="1517">
              <a:latin typeface="Trebuchet MS"/>
              <a:cs typeface="Trebuchet MS"/>
            </a:endParaRP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FD1297D9-43DE-CF1C-2616-312AE7012FD9}"/>
              </a:ext>
            </a:extLst>
          </p:cNvPr>
          <p:cNvGrpSpPr/>
          <p:nvPr/>
        </p:nvGrpSpPr>
        <p:grpSpPr>
          <a:xfrm>
            <a:off x="4094487" y="2982811"/>
            <a:ext cx="551180" cy="758035"/>
            <a:chOff x="4747796" y="3285986"/>
            <a:chExt cx="817244" cy="1123950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769D8EBF-F201-59AA-33D7-85B71AFD9BEA}"/>
                </a:ext>
              </a:extLst>
            </p:cNvPr>
            <p:cNvSpPr/>
            <p:nvPr/>
          </p:nvSpPr>
          <p:spPr>
            <a:xfrm>
              <a:off x="4984072" y="3289161"/>
              <a:ext cx="343535" cy="297815"/>
            </a:xfrm>
            <a:custGeom>
              <a:avLst/>
              <a:gdLst/>
              <a:ahLst/>
              <a:cxnLst/>
              <a:rect l="l" t="t" r="r" b="b"/>
              <a:pathLst>
                <a:path w="343535" h="297814">
                  <a:moveTo>
                    <a:pt x="171658" y="297320"/>
                  </a:moveTo>
                  <a:lnTo>
                    <a:pt x="0" y="0"/>
                  </a:lnTo>
                  <a:lnTo>
                    <a:pt x="343316" y="0"/>
                  </a:lnTo>
                  <a:lnTo>
                    <a:pt x="171658" y="297320"/>
                  </a:lnTo>
                  <a:close/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ED6202BA-D20A-9623-B000-43148E158034}"/>
                </a:ext>
              </a:extLst>
            </p:cNvPr>
            <p:cNvSpPr/>
            <p:nvPr/>
          </p:nvSpPr>
          <p:spPr>
            <a:xfrm>
              <a:off x="4803060" y="3623675"/>
              <a:ext cx="274955" cy="655955"/>
            </a:xfrm>
            <a:custGeom>
              <a:avLst/>
              <a:gdLst/>
              <a:ahLst/>
              <a:cxnLst/>
              <a:rect l="l" t="t" r="r" b="b"/>
              <a:pathLst>
                <a:path w="274954" h="655954">
                  <a:moveTo>
                    <a:pt x="274783" y="0"/>
                  </a:moveTo>
                  <a:lnTo>
                    <a:pt x="0" y="655689"/>
                  </a:lnTo>
                </a:path>
              </a:pathLst>
            </a:custGeom>
            <a:ln w="3433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id="{C5E83C31-6493-9A77-79A6-2C3644879CD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7796" y="4250661"/>
              <a:ext cx="99956" cy="136779"/>
            </a:xfrm>
            <a:prstGeom prst="rect">
              <a:avLst/>
            </a:prstGeom>
          </p:spPr>
        </p:pic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7FEEB576-5C24-3EB3-7E81-1D3C7A1351F2}"/>
                </a:ext>
              </a:extLst>
            </p:cNvPr>
            <p:cNvSpPr/>
            <p:nvPr/>
          </p:nvSpPr>
          <p:spPr>
            <a:xfrm>
              <a:off x="5233617" y="3623675"/>
              <a:ext cx="290195" cy="692150"/>
            </a:xfrm>
            <a:custGeom>
              <a:avLst/>
              <a:gdLst/>
              <a:ahLst/>
              <a:cxnLst/>
              <a:rect l="l" t="t" r="r" b="b"/>
              <a:pathLst>
                <a:path w="290195" h="692150">
                  <a:moveTo>
                    <a:pt x="0" y="0"/>
                  </a:moveTo>
                  <a:lnTo>
                    <a:pt x="290000" y="692003"/>
                  </a:lnTo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8AB78442-45B7-94BD-41B4-A8F054443FA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3233" y="4301284"/>
              <a:ext cx="71344" cy="108166"/>
            </a:xfrm>
            <a:prstGeom prst="rect">
              <a:avLst/>
            </a:prstGeom>
          </p:spPr>
        </p:pic>
      </p:grpSp>
      <p:sp>
        <p:nvSpPr>
          <p:cNvPr id="25" name="object 22">
            <a:extLst>
              <a:ext uri="{FF2B5EF4-FFF2-40B4-BE49-F238E27FC236}">
                <a16:creationId xmlns:a16="http://schemas.microsoft.com/office/drawing/2014/main" id="{7417E77E-0788-9938-13F3-DEB1AAD715D7}"/>
              </a:ext>
            </a:extLst>
          </p:cNvPr>
          <p:cNvSpPr txBox="1"/>
          <p:nvPr/>
        </p:nvSpPr>
        <p:spPr>
          <a:xfrm>
            <a:off x="3964798" y="3773579"/>
            <a:ext cx="809855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  <a:tabLst>
                <a:tab pos="702748" algn="l"/>
              </a:tabLst>
            </a:pPr>
            <a:r>
              <a:rPr sz="1517" spc="-27" dirty="0">
                <a:latin typeface="Trebuchet MS"/>
                <a:cs typeface="Trebuchet MS"/>
              </a:rPr>
              <a:t>1	3</a:t>
            </a:r>
            <a:endParaRPr sz="1517">
              <a:latin typeface="Trebuchet MS"/>
              <a:cs typeface="Trebuchet MS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D08ABA36-198E-D25C-9B2A-23FA1300E304}"/>
              </a:ext>
            </a:extLst>
          </p:cNvPr>
          <p:cNvSpPr txBox="1"/>
          <p:nvPr/>
        </p:nvSpPr>
        <p:spPr>
          <a:xfrm>
            <a:off x="4517342" y="2944804"/>
            <a:ext cx="115204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</a:pPr>
            <a:r>
              <a:rPr sz="1517" spc="-27" dirty="0">
                <a:solidFill>
                  <a:srgbClr val="0000FF"/>
                </a:solidFill>
                <a:latin typeface="Trebuchet MS"/>
                <a:cs typeface="Trebuchet MS"/>
              </a:rPr>
              <a:t>1</a:t>
            </a:r>
            <a:endParaRPr sz="1517">
              <a:latin typeface="Trebuchet MS"/>
              <a:cs typeface="Trebuchet MS"/>
            </a:endParaRPr>
          </a:p>
        </p:txBody>
      </p:sp>
      <p:grpSp>
        <p:nvGrpSpPr>
          <p:cNvPr id="27" name="object 24">
            <a:extLst>
              <a:ext uri="{FF2B5EF4-FFF2-40B4-BE49-F238E27FC236}">
                <a16:creationId xmlns:a16="http://schemas.microsoft.com/office/drawing/2014/main" id="{849300D5-9323-725B-68AC-C4309A1DAF29}"/>
              </a:ext>
            </a:extLst>
          </p:cNvPr>
          <p:cNvGrpSpPr/>
          <p:nvPr/>
        </p:nvGrpSpPr>
        <p:grpSpPr>
          <a:xfrm>
            <a:off x="5519622" y="2982811"/>
            <a:ext cx="606855" cy="758035"/>
            <a:chOff x="6860866" y="3285986"/>
            <a:chExt cx="899794" cy="1123950"/>
          </a:xfrm>
        </p:grpSpPr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A11EA31E-D41F-B4A9-FD67-45297A13CB0D}"/>
                </a:ext>
              </a:extLst>
            </p:cNvPr>
            <p:cNvSpPr/>
            <p:nvPr/>
          </p:nvSpPr>
          <p:spPr>
            <a:xfrm>
              <a:off x="7137690" y="3289161"/>
              <a:ext cx="343535" cy="297815"/>
            </a:xfrm>
            <a:custGeom>
              <a:avLst/>
              <a:gdLst/>
              <a:ahLst/>
              <a:cxnLst/>
              <a:rect l="l" t="t" r="r" b="b"/>
              <a:pathLst>
                <a:path w="343534" h="297814">
                  <a:moveTo>
                    <a:pt x="171658" y="297320"/>
                  </a:moveTo>
                  <a:lnTo>
                    <a:pt x="0" y="0"/>
                  </a:lnTo>
                  <a:lnTo>
                    <a:pt x="343316" y="0"/>
                  </a:lnTo>
                  <a:lnTo>
                    <a:pt x="171658" y="297320"/>
                  </a:lnTo>
                  <a:close/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6DB9BFD8-141D-A4EC-B2B8-2BAFC77F1871}"/>
                </a:ext>
              </a:extLst>
            </p:cNvPr>
            <p:cNvSpPr/>
            <p:nvPr/>
          </p:nvSpPr>
          <p:spPr>
            <a:xfrm>
              <a:off x="6919387" y="3623675"/>
              <a:ext cx="304165" cy="658495"/>
            </a:xfrm>
            <a:custGeom>
              <a:avLst/>
              <a:gdLst/>
              <a:ahLst/>
              <a:cxnLst/>
              <a:rect l="l" t="t" r="r" b="b"/>
              <a:pathLst>
                <a:path w="304165" h="658495">
                  <a:moveTo>
                    <a:pt x="304073" y="0"/>
                  </a:moveTo>
                  <a:lnTo>
                    <a:pt x="0" y="657980"/>
                  </a:lnTo>
                </a:path>
              </a:pathLst>
            </a:custGeom>
            <a:ln w="3433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0" name="object 27">
              <a:extLst>
                <a:ext uri="{FF2B5EF4-FFF2-40B4-BE49-F238E27FC236}">
                  <a16:creationId xmlns:a16="http://schemas.microsoft.com/office/drawing/2014/main" id="{E4F42823-10C9-846E-EBA8-487CE626CC9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0866" y="4251978"/>
              <a:ext cx="102774" cy="136330"/>
            </a:xfrm>
            <a:prstGeom prst="rect">
              <a:avLst/>
            </a:prstGeom>
          </p:spPr>
        </p:pic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0928877E-D173-EA0D-6FC2-B3FB84C686B2}"/>
                </a:ext>
              </a:extLst>
            </p:cNvPr>
            <p:cNvSpPr/>
            <p:nvPr/>
          </p:nvSpPr>
          <p:spPr>
            <a:xfrm>
              <a:off x="7395238" y="3623675"/>
              <a:ext cx="320675" cy="694055"/>
            </a:xfrm>
            <a:custGeom>
              <a:avLst/>
              <a:gdLst/>
              <a:ahLst/>
              <a:cxnLst/>
              <a:rect l="l" t="t" r="r" b="b"/>
              <a:pathLst>
                <a:path w="320675" h="694054">
                  <a:moveTo>
                    <a:pt x="0" y="0"/>
                  </a:moveTo>
                  <a:lnTo>
                    <a:pt x="320579" y="693709"/>
                  </a:lnTo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8C751D7C-4923-A999-C711-FAB471D591C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5869" y="4302012"/>
              <a:ext cx="74163" cy="107720"/>
            </a:xfrm>
            <a:prstGeom prst="rect">
              <a:avLst/>
            </a:prstGeom>
          </p:spPr>
        </p:pic>
      </p:grpSp>
      <p:sp>
        <p:nvSpPr>
          <p:cNvPr id="33" name="object 30">
            <a:extLst>
              <a:ext uri="{FF2B5EF4-FFF2-40B4-BE49-F238E27FC236}">
                <a16:creationId xmlns:a16="http://schemas.microsoft.com/office/drawing/2014/main" id="{2E34B9A0-EBC2-99B3-F027-1276D55C2837}"/>
              </a:ext>
            </a:extLst>
          </p:cNvPr>
          <p:cNvSpPr txBox="1"/>
          <p:nvPr/>
        </p:nvSpPr>
        <p:spPr>
          <a:xfrm>
            <a:off x="5348976" y="3773579"/>
            <a:ext cx="180301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</a:pPr>
            <a:r>
              <a:rPr sz="1517" spc="-37" dirty="0">
                <a:latin typeface="Trebuchet MS"/>
                <a:cs typeface="Trebuchet MS"/>
              </a:rPr>
              <a:t>-5</a:t>
            </a:r>
            <a:endParaRPr sz="1517">
              <a:latin typeface="Trebuchet MS"/>
              <a:cs typeface="Trebuchet MS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824881D9-1297-E8B2-F0E6-2FBB38285118}"/>
              </a:ext>
            </a:extLst>
          </p:cNvPr>
          <p:cNvSpPr txBox="1"/>
          <p:nvPr/>
        </p:nvSpPr>
        <p:spPr>
          <a:xfrm>
            <a:off x="6098664" y="3773579"/>
            <a:ext cx="213278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</a:pPr>
            <a:r>
              <a:rPr sz="1517" spc="-27" dirty="0">
                <a:latin typeface="Trebuchet MS"/>
                <a:cs typeface="Trebuchet MS"/>
              </a:rPr>
              <a:t>15</a:t>
            </a:r>
            <a:endParaRPr sz="1517">
              <a:latin typeface="Trebuchet MS"/>
              <a:cs typeface="Trebuchet MS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0B7450F0-0488-06AB-4DE9-F1FCC4AEAA3A}"/>
              </a:ext>
            </a:extLst>
          </p:cNvPr>
          <p:cNvSpPr txBox="1"/>
          <p:nvPr/>
        </p:nvSpPr>
        <p:spPr>
          <a:xfrm>
            <a:off x="5969823" y="2944804"/>
            <a:ext cx="180301" cy="245138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</a:pPr>
            <a:r>
              <a:rPr sz="1517" spc="-37" dirty="0">
                <a:solidFill>
                  <a:srgbClr val="0000FF"/>
                </a:solidFill>
                <a:latin typeface="Trebuchet MS"/>
                <a:cs typeface="Trebuchet MS"/>
              </a:rPr>
              <a:t>-5</a:t>
            </a:r>
            <a:endParaRPr sz="1517">
              <a:latin typeface="Trebuchet MS"/>
              <a:cs typeface="Trebuchet MS"/>
            </a:endParaRPr>
          </a:p>
        </p:txBody>
      </p: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CC7C9FE8-8386-B122-929F-CB0970CFA625}"/>
              </a:ext>
            </a:extLst>
          </p:cNvPr>
          <p:cNvGrpSpPr/>
          <p:nvPr/>
        </p:nvGrpSpPr>
        <p:grpSpPr>
          <a:xfrm>
            <a:off x="3026927" y="2354706"/>
            <a:ext cx="2644984" cy="649254"/>
            <a:chOff x="3164908" y="2354683"/>
            <a:chExt cx="3921760" cy="962660"/>
          </a:xfrm>
        </p:grpSpPr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7860A488-1CD8-2509-F04E-6E88748AC153}"/>
                </a:ext>
              </a:extLst>
            </p:cNvPr>
            <p:cNvSpPr/>
            <p:nvPr/>
          </p:nvSpPr>
          <p:spPr>
            <a:xfrm>
              <a:off x="3254258" y="2357546"/>
              <a:ext cx="1662430" cy="909319"/>
            </a:xfrm>
            <a:custGeom>
              <a:avLst/>
              <a:gdLst/>
              <a:ahLst/>
              <a:cxnLst/>
              <a:rect l="l" t="t" r="r" b="b"/>
              <a:pathLst>
                <a:path w="1662429" h="909320">
                  <a:moveTo>
                    <a:pt x="1662399" y="0"/>
                  </a:moveTo>
                  <a:lnTo>
                    <a:pt x="0" y="909287"/>
                  </a:lnTo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8" name="object 35">
              <a:extLst>
                <a:ext uri="{FF2B5EF4-FFF2-40B4-BE49-F238E27FC236}">
                  <a16:creationId xmlns:a16="http://schemas.microsoft.com/office/drawing/2014/main" id="{FB3A8FDD-CBD2-521F-3973-29C2D7F0566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4908" y="3237793"/>
              <a:ext cx="106525" cy="79209"/>
            </a:xfrm>
            <a:prstGeom prst="rect">
              <a:avLst/>
            </a:prstGeom>
          </p:spPr>
        </p:pic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73F1EDD0-D71D-13F0-60AB-5761786065A4}"/>
                </a:ext>
              </a:extLst>
            </p:cNvPr>
            <p:cNvSpPr/>
            <p:nvPr/>
          </p:nvSpPr>
          <p:spPr>
            <a:xfrm>
              <a:off x="5130204" y="2429171"/>
              <a:ext cx="17145" cy="665480"/>
            </a:xfrm>
            <a:custGeom>
              <a:avLst/>
              <a:gdLst/>
              <a:ahLst/>
              <a:cxnLst/>
              <a:rect l="l" t="t" r="r" b="b"/>
              <a:pathLst>
                <a:path w="17145" h="665480">
                  <a:moveTo>
                    <a:pt x="0" y="0"/>
                  </a:moveTo>
                  <a:lnTo>
                    <a:pt x="16834" y="665214"/>
                  </a:lnTo>
                </a:path>
              </a:pathLst>
            </a:custGeom>
            <a:ln w="3433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C643214E-48BD-6963-C9B4-BCC8F31EE37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0036" y="3076465"/>
              <a:ext cx="94005" cy="133632"/>
            </a:xfrm>
            <a:prstGeom prst="rect">
              <a:avLst/>
            </a:prstGeom>
          </p:spPr>
        </p:pic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4CA5F713-A319-EBDA-8E2E-B006B3353575}"/>
                </a:ext>
              </a:extLst>
            </p:cNvPr>
            <p:cNvSpPr/>
            <p:nvPr/>
          </p:nvSpPr>
          <p:spPr>
            <a:xfrm>
              <a:off x="5334342" y="2357544"/>
              <a:ext cx="1662430" cy="909319"/>
            </a:xfrm>
            <a:custGeom>
              <a:avLst/>
              <a:gdLst/>
              <a:ahLst/>
              <a:cxnLst/>
              <a:rect l="l" t="t" r="r" b="b"/>
              <a:pathLst>
                <a:path w="1662429" h="909320">
                  <a:moveTo>
                    <a:pt x="0" y="0"/>
                  </a:moveTo>
                  <a:lnTo>
                    <a:pt x="1662399" y="909292"/>
                  </a:lnTo>
                </a:path>
              </a:pathLst>
            </a:custGeom>
            <a:ln w="5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F7C5D16A-9FED-5162-B218-5AFA4345D51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9566" y="3237795"/>
              <a:ext cx="106525" cy="79209"/>
            </a:xfrm>
            <a:prstGeom prst="rect">
              <a:avLst/>
            </a:prstGeom>
          </p:spPr>
        </p:pic>
      </p:grpSp>
      <p:sp>
        <p:nvSpPr>
          <p:cNvPr id="43" name="object 40">
            <a:extLst>
              <a:ext uri="{FF2B5EF4-FFF2-40B4-BE49-F238E27FC236}">
                <a16:creationId xmlns:a16="http://schemas.microsoft.com/office/drawing/2014/main" id="{E94C4AFD-D471-9A05-B497-F2CCD3E2E85E}"/>
              </a:ext>
            </a:extLst>
          </p:cNvPr>
          <p:cNvSpPr txBox="1"/>
          <p:nvPr/>
        </p:nvSpPr>
        <p:spPr>
          <a:xfrm>
            <a:off x="2727324" y="1715540"/>
            <a:ext cx="1884808" cy="675704"/>
          </a:xfrm>
          <a:prstGeom prst="rect">
            <a:avLst/>
          </a:prstGeom>
        </p:spPr>
        <p:txBody>
          <a:bodyPr vert="horz" wrap="square" lIns="0" tIns="11563" rIns="0" bIns="0" rtlCol="0">
            <a:spAutoFit/>
          </a:bodyPr>
          <a:lstStyle/>
          <a:p>
            <a:pPr marL="8565">
              <a:spcBef>
                <a:spcPts val="91"/>
              </a:spcBef>
              <a:tabLst>
                <a:tab pos="919868" algn="l"/>
              </a:tabLst>
            </a:pPr>
            <a:r>
              <a:rPr sz="1517" b="1" spc="-20" dirty="0">
                <a:solidFill>
                  <a:srgbClr val="FFA500"/>
                </a:solidFill>
                <a:latin typeface="Trebuchet MS"/>
                <a:cs typeface="Trebuchet MS"/>
              </a:rPr>
              <a:t>Example:	</a:t>
            </a:r>
            <a:r>
              <a:rPr sz="1517" b="1" spc="-24" dirty="0">
                <a:solidFill>
                  <a:srgbClr val="FFA500"/>
                </a:solidFill>
                <a:latin typeface="Trebuchet MS"/>
                <a:cs typeface="Trebuchet MS"/>
              </a:rPr>
              <a:t>minimax</a:t>
            </a:r>
            <a:endParaRPr sz="1517">
              <a:latin typeface="Trebuchet MS"/>
              <a:cs typeface="Trebuchet MS"/>
            </a:endParaRPr>
          </a:p>
          <a:p>
            <a:pPr>
              <a:spcBef>
                <a:spcPts val="27"/>
              </a:spcBef>
            </a:pPr>
            <a:endParaRPr sz="1281">
              <a:latin typeface="Trebuchet MS"/>
              <a:cs typeface="Trebuchet MS"/>
            </a:endParaRPr>
          </a:p>
          <a:p>
            <a:pPr marR="3426" algn="r"/>
            <a:r>
              <a:rPr sz="1517" spc="-27" dirty="0">
                <a:solidFill>
                  <a:srgbClr val="FF0000"/>
                </a:solidFill>
                <a:latin typeface="Trebuchet MS"/>
                <a:cs typeface="Trebuchet MS"/>
              </a:rPr>
              <a:t>1</a:t>
            </a:r>
            <a:endParaRPr sz="1517">
              <a:latin typeface="Trebuchet MS"/>
              <a:cs typeface="Trebuchet MS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7B1C6074-61E2-2052-1DDE-E5EE23433BE7}"/>
              </a:ext>
            </a:extLst>
          </p:cNvPr>
          <p:cNvSpPr txBox="1"/>
          <p:nvPr/>
        </p:nvSpPr>
        <p:spPr>
          <a:xfrm>
            <a:off x="3512437" y="4081060"/>
            <a:ext cx="1616712" cy="279798"/>
          </a:xfrm>
          <a:prstGeom prst="rect">
            <a:avLst/>
          </a:prstGeom>
          <a:ln w="11608">
            <a:solidFill>
              <a:srgbClr val="000000"/>
            </a:solidFill>
          </a:ln>
        </p:spPr>
        <p:txBody>
          <a:bodyPr vert="horz" wrap="square" lIns="0" tIns="45825" rIns="0" bIns="0" rtlCol="0">
            <a:spAutoFit/>
          </a:bodyPr>
          <a:lstStyle/>
          <a:p>
            <a:pPr marL="62524">
              <a:spcBef>
                <a:spcPts val="361"/>
              </a:spcBef>
            </a:pPr>
            <a:r>
              <a:rPr sz="2276" i="1" spc="25" baseline="8641" dirty="0">
                <a:latin typeface="Calibri"/>
                <a:cs typeface="Calibri"/>
              </a:rPr>
              <a:t>V</a:t>
            </a:r>
            <a:r>
              <a:rPr sz="1079" spc="17" dirty="0">
                <a:latin typeface="Trebuchet MS"/>
                <a:cs typeface="Trebuchet MS"/>
              </a:rPr>
              <a:t>minmax</a:t>
            </a:r>
            <a:r>
              <a:rPr sz="2276" spc="25" baseline="8641" dirty="0">
                <a:latin typeface="Trebuchet MS"/>
                <a:cs typeface="Trebuchet MS"/>
              </a:rPr>
              <a:t>(</a:t>
            </a:r>
            <a:r>
              <a:rPr sz="2276" i="1" spc="25" baseline="8641" dirty="0">
                <a:latin typeface="Calibri"/>
                <a:cs typeface="Calibri"/>
              </a:rPr>
              <a:t>s</a:t>
            </a:r>
            <a:r>
              <a:rPr sz="1079" spc="17" dirty="0">
                <a:latin typeface="Trebuchet MS"/>
                <a:cs typeface="Trebuchet MS"/>
              </a:rPr>
              <a:t>start</a:t>
            </a:r>
            <a:r>
              <a:rPr sz="2276" spc="25" baseline="8641" dirty="0">
                <a:latin typeface="Trebuchet MS"/>
                <a:cs typeface="Trebuchet MS"/>
              </a:rPr>
              <a:t>)</a:t>
            </a:r>
            <a:r>
              <a:rPr sz="2276" spc="-76" baseline="8641" dirty="0">
                <a:latin typeface="Trebuchet MS"/>
                <a:cs typeface="Trebuchet MS"/>
              </a:rPr>
              <a:t> </a:t>
            </a:r>
            <a:r>
              <a:rPr sz="2276" spc="602" baseline="8641" dirty="0">
                <a:latin typeface="Trebuchet MS"/>
                <a:cs typeface="Trebuchet MS"/>
              </a:rPr>
              <a:t>=</a:t>
            </a:r>
            <a:r>
              <a:rPr sz="2276" spc="-76" baseline="8641" dirty="0">
                <a:latin typeface="Trebuchet MS"/>
                <a:cs typeface="Trebuchet MS"/>
              </a:rPr>
              <a:t> </a:t>
            </a:r>
            <a:r>
              <a:rPr sz="2276" spc="-40" baseline="8641" dirty="0">
                <a:latin typeface="Trebuchet MS"/>
                <a:cs typeface="Trebuchet MS"/>
              </a:rPr>
              <a:t>1</a:t>
            </a:r>
            <a:endParaRPr sz="2276" baseline="8641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88475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8509-1BC1-4504-9389-A058EE4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Recurrence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568E-BD6C-CD58-33F9-730219CF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308AC-9EAA-8A8B-0CA3-78C1DD81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5C02CA8-A480-43A5-1A6C-527535A00314}"/>
              </a:ext>
            </a:extLst>
          </p:cNvPr>
          <p:cNvSpPr txBox="1"/>
          <p:nvPr/>
        </p:nvSpPr>
        <p:spPr>
          <a:xfrm>
            <a:off x="1620806" y="1369219"/>
            <a:ext cx="198288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44" dirty="0">
                <a:solidFill>
                  <a:srgbClr val="0000A0"/>
                </a:solidFill>
                <a:latin typeface="Trebuchet MS"/>
                <a:cs typeface="Trebuchet MS"/>
              </a:rPr>
              <a:t>No</a:t>
            </a:r>
            <a:r>
              <a:rPr sz="1686" spc="47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51" dirty="0">
                <a:solidFill>
                  <a:srgbClr val="0000A0"/>
                </a:solidFill>
                <a:latin typeface="Trebuchet MS"/>
                <a:cs typeface="Trebuchet MS"/>
              </a:rPr>
              <a:t>analogy</a:t>
            </a:r>
            <a:r>
              <a:rPr sz="1686" spc="5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57" dirty="0">
                <a:solidFill>
                  <a:srgbClr val="0000A0"/>
                </a:solidFill>
                <a:latin typeface="Trebuchet MS"/>
                <a:cs typeface="Trebuchet MS"/>
              </a:rPr>
              <a:t>in</a:t>
            </a:r>
            <a:r>
              <a:rPr sz="1686" spc="47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94" dirty="0">
                <a:solidFill>
                  <a:srgbClr val="0000A0"/>
                </a:solidFill>
                <a:latin typeface="Trebuchet MS"/>
                <a:cs typeface="Trebuchet MS"/>
              </a:rPr>
              <a:t>MDPs</a:t>
            </a:r>
            <a:r>
              <a:rPr sz="1686" spc="94" dirty="0">
                <a:latin typeface="Trebuchet MS"/>
                <a:cs typeface="Trebuchet MS"/>
              </a:rPr>
              <a:t>: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EA823076-E9E3-3902-EEBB-B730B9CFC85D}"/>
              </a:ext>
            </a:extLst>
          </p:cNvPr>
          <p:cNvGrpSpPr/>
          <p:nvPr/>
        </p:nvGrpSpPr>
        <p:grpSpPr>
          <a:xfrm>
            <a:off x="2795112" y="2430115"/>
            <a:ext cx="616706" cy="301501"/>
            <a:chOff x="1979752" y="2899959"/>
            <a:chExt cx="914400" cy="44704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A63B33FB-37A6-6BD8-F2DE-4169BEE36EFD}"/>
                </a:ext>
              </a:extLst>
            </p:cNvPr>
            <p:cNvSpPr/>
            <p:nvPr/>
          </p:nvSpPr>
          <p:spPr>
            <a:xfrm>
              <a:off x="1982931" y="2903137"/>
              <a:ext cx="508634" cy="440690"/>
            </a:xfrm>
            <a:custGeom>
              <a:avLst/>
              <a:gdLst/>
              <a:ahLst/>
              <a:cxnLst/>
              <a:rect l="l" t="t" r="r" b="b"/>
              <a:pathLst>
                <a:path w="508635" h="440689">
                  <a:moveTo>
                    <a:pt x="254309" y="0"/>
                  </a:moveTo>
                  <a:lnTo>
                    <a:pt x="0" y="440477"/>
                  </a:lnTo>
                  <a:lnTo>
                    <a:pt x="508619" y="440477"/>
                  </a:lnTo>
                  <a:lnTo>
                    <a:pt x="254309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07933988-C759-C10D-779D-24C1192B3453}"/>
                </a:ext>
              </a:extLst>
            </p:cNvPr>
            <p:cNvSpPr/>
            <p:nvPr/>
          </p:nvSpPr>
          <p:spPr>
            <a:xfrm>
              <a:off x="2364389" y="3123376"/>
              <a:ext cx="529590" cy="0"/>
            </a:xfrm>
            <a:custGeom>
              <a:avLst/>
              <a:gdLst/>
              <a:ahLst/>
              <a:cxnLst/>
              <a:rect l="l" t="t" r="r" b="b"/>
              <a:pathLst>
                <a:path w="529589">
                  <a:moveTo>
                    <a:pt x="0" y="0"/>
                  </a:moveTo>
                  <a:lnTo>
                    <a:pt x="529554" y="0"/>
                  </a:lnTo>
                </a:path>
              </a:pathLst>
            </a:custGeom>
            <a:ln w="63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10" name="object 7">
            <a:extLst>
              <a:ext uri="{FF2B5EF4-FFF2-40B4-BE49-F238E27FC236}">
                <a16:creationId xmlns:a16="http://schemas.microsoft.com/office/drawing/2014/main" id="{3CBBE6E7-2492-B003-4AC8-00986AC6C2E5}"/>
              </a:ext>
            </a:extLst>
          </p:cNvPr>
          <p:cNvGrpSpPr/>
          <p:nvPr/>
        </p:nvGrpSpPr>
        <p:grpSpPr>
          <a:xfrm>
            <a:off x="3713670" y="2429904"/>
            <a:ext cx="634265" cy="301929"/>
            <a:chOff x="3341712" y="2899645"/>
            <a:chExt cx="940435" cy="44767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2860DE85-1ACD-D423-C357-4D02C0CCAB85}"/>
                </a:ext>
              </a:extLst>
            </p:cNvPr>
            <p:cNvSpPr/>
            <p:nvPr/>
          </p:nvSpPr>
          <p:spPr>
            <a:xfrm>
              <a:off x="3769458" y="2903137"/>
              <a:ext cx="508634" cy="440690"/>
            </a:xfrm>
            <a:custGeom>
              <a:avLst/>
              <a:gdLst/>
              <a:ahLst/>
              <a:cxnLst/>
              <a:rect l="l" t="t" r="r" b="b"/>
              <a:pathLst>
                <a:path w="508635" h="440689">
                  <a:moveTo>
                    <a:pt x="254309" y="440477"/>
                  </a:moveTo>
                  <a:lnTo>
                    <a:pt x="508619" y="0"/>
                  </a:lnTo>
                  <a:lnTo>
                    <a:pt x="0" y="0"/>
                  </a:lnTo>
                  <a:lnTo>
                    <a:pt x="254309" y="440477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6F3347E4-9329-4FC7-E484-F346225B400A}"/>
                </a:ext>
              </a:extLst>
            </p:cNvPr>
            <p:cNvSpPr/>
            <p:nvPr/>
          </p:nvSpPr>
          <p:spPr>
            <a:xfrm>
              <a:off x="3345204" y="3123376"/>
              <a:ext cx="420370" cy="0"/>
            </a:xfrm>
            <a:custGeom>
              <a:avLst/>
              <a:gdLst/>
              <a:ahLst/>
              <a:cxnLst/>
              <a:rect l="l" t="t" r="r" b="b"/>
              <a:pathLst>
                <a:path w="420370">
                  <a:moveTo>
                    <a:pt x="0" y="0"/>
                  </a:moveTo>
                  <a:lnTo>
                    <a:pt x="420038" y="0"/>
                  </a:lnTo>
                </a:path>
              </a:pathLst>
            </a:custGeom>
            <a:ln w="63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8C10CE31-8D8D-9869-DB97-D23A4B27AF1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2042" y="3087033"/>
              <a:ext cx="115895" cy="72687"/>
            </a:xfrm>
            <a:prstGeom prst="rect">
              <a:avLst/>
            </a:prstGeom>
          </p:spPr>
        </p:pic>
      </p:grp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466D3910-1433-E209-B4CE-668D1B46F4EF}"/>
              </a:ext>
            </a:extLst>
          </p:cNvPr>
          <p:cNvGrpSpPr/>
          <p:nvPr/>
        </p:nvGrpSpPr>
        <p:grpSpPr>
          <a:xfrm>
            <a:off x="4881221" y="2429904"/>
            <a:ext cx="671524" cy="301929"/>
            <a:chOff x="5072859" y="2899645"/>
            <a:chExt cx="995680" cy="447675"/>
          </a:xfrm>
        </p:grpSpPr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99F15B8-3E33-8505-2C1B-0FD1625B9497}"/>
                </a:ext>
              </a:extLst>
            </p:cNvPr>
            <p:cNvSpPr/>
            <p:nvPr/>
          </p:nvSpPr>
          <p:spPr>
            <a:xfrm>
              <a:off x="5555986" y="2903137"/>
              <a:ext cx="508634" cy="440690"/>
            </a:xfrm>
            <a:custGeom>
              <a:avLst/>
              <a:gdLst/>
              <a:ahLst/>
              <a:cxnLst/>
              <a:rect l="l" t="t" r="r" b="b"/>
              <a:pathLst>
                <a:path w="508635" h="440689">
                  <a:moveTo>
                    <a:pt x="254309" y="0"/>
                  </a:moveTo>
                  <a:lnTo>
                    <a:pt x="0" y="440477"/>
                  </a:lnTo>
                  <a:lnTo>
                    <a:pt x="508619" y="440477"/>
                  </a:lnTo>
                  <a:lnTo>
                    <a:pt x="254309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48B0742C-B7AB-9F8D-93A7-3288F834756F}"/>
                </a:ext>
              </a:extLst>
            </p:cNvPr>
            <p:cNvSpPr/>
            <p:nvPr/>
          </p:nvSpPr>
          <p:spPr>
            <a:xfrm>
              <a:off x="5076351" y="3123376"/>
              <a:ext cx="475615" cy="0"/>
            </a:xfrm>
            <a:custGeom>
              <a:avLst/>
              <a:gdLst/>
              <a:ahLst/>
              <a:cxnLst/>
              <a:rect l="l" t="t" r="r" b="b"/>
              <a:pathLst>
                <a:path w="475614">
                  <a:moveTo>
                    <a:pt x="0" y="0"/>
                  </a:moveTo>
                  <a:lnTo>
                    <a:pt x="475383" y="0"/>
                  </a:lnTo>
                </a:path>
              </a:pathLst>
            </a:custGeom>
            <a:ln w="63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8E7F7BDA-EEAA-2861-3973-9288B56290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8558" y="3087033"/>
              <a:ext cx="115894" cy="72686"/>
            </a:xfrm>
            <a:prstGeom prst="rect">
              <a:avLst/>
            </a:prstGeom>
          </p:spPr>
        </p:pic>
      </p:grp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07277AFF-658D-44C4-4B06-0000A29EEE7A}"/>
              </a:ext>
            </a:extLst>
          </p:cNvPr>
          <p:cNvGrpSpPr/>
          <p:nvPr/>
        </p:nvGrpSpPr>
        <p:grpSpPr>
          <a:xfrm>
            <a:off x="6125829" y="2430115"/>
            <a:ext cx="631695" cy="301501"/>
            <a:chOff x="6918259" y="2899959"/>
            <a:chExt cx="936625" cy="447040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BC484D6E-F251-A918-E0A4-5ED83AAD6832}"/>
                </a:ext>
              </a:extLst>
            </p:cNvPr>
            <p:cNvSpPr/>
            <p:nvPr/>
          </p:nvSpPr>
          <p:spPr>
            <a:xfrm>
              <a:off x="7342513" y="2903137"/>
              <a:ext cx="508634" cy="440690"/>
            </a:xfrm>
            <a:custGeom>
              <a:avLst/>
              <a:gdLst/>
              <a:ahLst/>
              <a:cxnLst/>
              <a:rect l="l" t="t" r="r" b="b"/>
              <a:pathLst>
                <a:path w="508634" h="440689">
                  <a:moveTo>
                    <a:pt x="254309" y="440477"/>
                  </a:moveTo>
                  <a:lnTo>
                    <a:pt x="508619" y="0"/>
                  </a:lnTo>
                  <a:lnTo>
                    <a:pt x="0" y="0"/>
                  </a:lnTo>
                  <a:lnTo>
                    <a:pt x="254309" y="440477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0A442D3A-22CC-AA1E-A29D-2FF3BD9CA955}"/>
                </a:ext>
              </a:extLst>
            </p:cNvPr>
            <p:cNvSpPr/>
            <p:nvPr/>
          </p:nvSpPr>
          <p:spPr>
            <a:xfrm>
              <a:off x="6918259" y="3123376"/>
              <a:ext cx="420370" cy="0"/>
            </a:xfrm>
            <a:custGeom>
              <a:avLst/>
              <a:gdLst/>
              <a:ahLst/>
              <a:cxnLst/>
              <a:rect l="l" t="t" r="r" b="b"/>
              <a:pathLst>
                <a:path w="420370">
                  <a:moveTo>
                    <a:pt x="0" y="0"/>
                  </a:moveTo>
                  <a:lnTo>
                    <a:pt x="420038" y="0"/>
                  </a:lnTo>
                </a:path>
              </a:pathLst>
            </a:custGeom>
            <a:ln w="63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1ECB5D46-BBAB-C4EA-E90B-E11EE32DC8C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5097" y="3087033"/>
              <a:ext cx="115895" cy="72687"/>
            </a:xfrm>
            <a:prstGeom prst="rect">
              <a:avLst/>
            </a:prstGeom>
          </p:spPr>
        </p:pic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8BFCBC1A-370A-89F2-A437-FAE68021AC1B}"/>
              </a:ext>
            </a:extLst>
          </p:cNvPr>
          <p:cNvSpPr txBox="1"/>
          <p:nvPr/>
        </p:nvSpPr>
        <p:spPr>
          <a:xfrm>
            <a:off x="3385981" y="2503907"/>
            <a:ext cx="349466" cy="166062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25695">
              <a:spcBef>
                <a:spcPts val="81"/>
              </a:spcBef>
            </a:pPr>
            <a:r>
              <a:rPr sz="1517" i="1" baseline="9259" dirty="0">
                <a:latin typeface="Calibri"/>
                <a:cs typeface="Calibri"/>
              </a:rPr>
              <a:t>π</a:t>
            </a:r>
            <a:r>
              <a:rPr sz="708" dirty="0">
                <a:latin typeface="Trebuchet MS"/>
                <a:cs typeface="Trebuchet MS"/>
              </a:rPr>
              <a:t>agent</a:t>
            </a:r>
            <a:endParaRPr sz="708">
              <a:latin typeface="Trebuchet MS"/>
              <a:cs typeface="Trebuchet MS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3DB1EFE-0FD6-CEC7-D90F-CD924B17D245}"/>
              </a:ext>
            </a:extLst>
          </p:cNvPr>
          <p:cNvSpPr/>
          <p:nvPr/>
        </p:nvSpPr>
        <p:spPr>
          <a:xfrm>
            <a:off x="4259428" y="2580796"/>
            <a:ext cx="394863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4922" y="0"/>
                </a:lnTo>
              </a:path>
            </a:pathLst>
          </a:custGeom>
          <a:ln w="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7336CF9-5A93-DABA-2DD1-6FD03B618CF3}"/>
              </a:ext>
            </a:extLst>
          </p:cNvPr>
          <p:cNvSpPr txBox="1"/>
          <p:nvPr/>
        </p:nvSpPr>
        <p:spPr>
          <a:xfrm>
            <a:off x="4628226" y="2503907"/>
            <a:ext cx="274519" cy="166062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25695">
              <a:spcBef>
                <a:spcPts val="81"/>
              </a:spcBef>
            </a:pPr>
            <a:r>
              <a:rPr sz="1517" i="1" spc="10" baseline="9259" dirty="0">
                <a:latin typeface="Calibri"/>
                <a:cs typeface="Calibri"/>
              </a:rPr>
              <a:t>π</a:t>
            </a:r>
            <a:r>
              <a:rPr sz="708" spc="7" dirty="0">
                <a:latin typeface="Trebuchet MS"/>
                <a:cs typeface="Trebuchet MS"/>
              </a:rPr>
              <a:t>opp</a:t>
            </a:r>
            <a:endParaRPr sz="708">
              <a:latin typeface="Trebuchet MS"/>
              <a:cs typeface="Trebuchet MS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EF5A0A59-3028-88FE-CC4A-557CB62DBDD5}"/>
              </a:ext>
            </a:extLst>
          </p:cNvPr>
          <p:cNvSpPr/>
          <p:nvPr/>
        </p:nvSpPr>
        <p:spPr>
          <a:xfrm>
            <a:off x="5464330" y="2580796"/>
            <a:ext cx="357176" cy="0"/>
          </a:xfrm>
          <a:custGeom>
            <a:avLst/>
            <a:gdLst/>
            <a:ahLst/>
            <a:cxnLst/>
            <a:rect l="l" t="t" r="r" b="b"/>
            <a:pathLst>
              <a:path w="529589">
                <a:moveTo>
                  <a:pt x="0" y="0"/>
                </a:moveTo>
                <a:lnTo>
                  <a:pt x="529554" y="0"/>
                </a:lnTo>
              </a:path>
            </a:pathLst>
          </a:custGeom>
          <a:ln w="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2FF56D26-EFCE-C06E-D56B-E3521D1FD5ED}"/>
              </a:ext>
            </a:extLst>
          </p:cNvPr>
          <p:cNvSpPr txBox="1"/>
          <p:nvPr/>
        </p:nvSpPr>
        <p:spPr>
          <a:xfrm>
            <a:off x="5795786" y="2503907"/>
            <a:ext cx="349466" cy="166062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25695">
              <a:spcBef>
                <a:spcPts val="81"/>
              </a:spcBef>
            </a:pPr>
            <a:r>
              <a:rPr sz="1517" i="1" baseline="9259" dirty="0">
                <a:latin typeface="Calibri"/>
                <a:cs typeface="Calibri"/>
              </a:rPr>
              <a:t>π</a:t>
            </a:r>
            <a:r>
              <a:rPr sz="708" dirty="0">
                <a:latin typeface="Trebuchet MS"/>
                <a:cs typeface="Trebuchet MS"/>
              </a:rPr>
              <a:t>agent</a:t>
            </a:r>
            <a:endParaRPr sz="708">
              <a:latin typeface="Trebuchet MS"/>
              <a:cs typeface="Trebuchet MS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65BBA53A-7B8C-5EFF-1118-40A602168235}"/>
              </a:ext>
            </a:extLst>
          </p:cNvPr>
          <p:cNvSpPr txBox="1"/>
          <p:nvPr/>
        </p:nvSpPr>
        <p:spPr>
          <a:xfrm>
            <a:off x="6791452" y="2425735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145" dirty="0">
                <a:latin typeface="Trebuchet MS"/>
                <a:cs typeface="Trebuchet MS"/>
              </a:rPr>
              <a:t>...</a:t>
            </a:r>
            <a:endParaRPr sz="1686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3748FC8-2384-6CA0-EE2D-4019245FC528}"/>
                  </a:ext>
                </a:extLst>
              </p:cNvPr>
              <p:cNvSpPr txBox="1"/>
              <p:nvPr/>
            </p:nvSpPr>
            <p:spPr>
              <a:xfrm>
                <a:off x="1409460" y="3247860"/>
                <a:ext cx="6489661" cy="971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𝑒𝑥𝑝𝑒𝑡𝑖𝑚𝑎𝑥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𝑈𝑡𝑖𝑙𝑖𝑡𝑦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𝐼𝑠𝐸𝑛𝑑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𝑇𝑟𝑢𝑒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 smtClean="0">
                                          <a:latin typeface="Cambria Math" panose="02040503050406030204" pitchFamily="18" charset="0"/>
                                        </a:rPr>
                                        <m:t>ax</m:t>
                                      </m:r>
                                    </m:e>
                                    <m:li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∈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𝑎𝑐𝑡𝑖𝑜𝑛𝑠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𝑒𝑥𝑝𝑒𝑐𝑡𝑖𝑚𝑎𝑥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𝑆𝑢𝑐𝑐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𝑃𝑙𝑎𝑦𝑒𝑟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𝑎𝑔𝑒𝑛𝑡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∈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𝑎𝑐𝑡𝑖𝑜𝑛𝑠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𝑒𝑥𝑝𝑒𝑐𝑡𝑖𝑚𝑎𝑥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𝑆𝑢𝑐𝑐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𝑃𝑙𝑎𝑦𝑒𝑟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𝑂𝑝𝑝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3748FC8-2384-6CA0-EE2D-4019245FC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60" y="3247860"/>
                <a:ext cx="6489661" cy="971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464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D83A-FF99-3456-DA76-4942B1AC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1" dirty="0"/>
              <a:t>Extracting</a:t>
            </a:r>
            <a:r>
              <a:rPr lang="en-US" spc="77" dirty="0"/>
              <a:t> </a:t>
            </a:r>
            <a:r>
              <a:rPr lang="en-US" spc="-101" dirty="0"/>
              <a:t>minimax</a:t>
            </a:r>
            <a:r>
              <a:rPr lang="en-US" spc="81" dirty="0"/>
              <a:t> </a:t>
            </a:r>
            <a:r>
              <a:rPr lang="en-US" spc="-121" dirty="0"/>
              <a:t>policies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66AF0-53BE-EF57-FC17-5ACD7360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CC1A7-4999-AAD6-38E1-589057A5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9586568-BE2B-E929-4271-8648DA0D39A3}"/>
              </a:ext>
            </a:extLst>
          </p:cNvPr>
          <p:cNvSpPr txBox="1"/>
          <p:nvPr/>
        </p:nvSpPr>
        <p:spPr>
          <a:xfrm>
            <a:off x="1602907" y="1402556"/>
            <a:ext cx="137088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25695">
              <a:spcBef>
                <a:spcPts val="94"/>
              </a:spcBef>
            </a:pPr>
            <a:r>
              <a:rPr sz="1686" i="1" spc="154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233" baseline="-12698" dirty="0">
                <a:solidFill>
                  <a:srgbClr val="FF0000"/>
                </a:solidFill>
                <a:latin typeface="Calibri"/>
                <a:cs typeface="Calibri"/>
              </a:rPr>
              <a:t>max</a:t>
            </a:r>
            <a:r>
              <a:rPr sz="1686" spc="154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686" i="1" spc="154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686" spc="154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1686" spc="6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86" spc="489" dirty="0">
                <a:latin typeface="Calibri"/>
                <a:cs typeface="Calibri"/>
              </a:rPr>
              <a:t>=</a:t>
            </a:r>
            <a:r>
              <a:rPr sz="1686" spc="67" dirty="0">
                <a:latin typeface="Calibri"/>
                <a:cs typeface="Calibri"/>
              </a:rPr>
              <a:t> </a:t>
            </a:r>
            <a:r>
              <a:rPr sz="1686" spc="64" dirty="0">
                <a:latin typeface="Calibri"/>
                <a:cs typeface="Calibri"/>
              </a:rPr>
              <a:t>arg</a:t>
            </a:r>
            <a:endParaRPr sz="1686">
              <a:latin typeface="Calibri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CDCBCB1-2BA4-B0CC-5AC6-A1CBFE7B1489}"/>
              </a:ext>
            </a:extLst>
          </p:cNvPr>
          <p:cNvSpPr txBox="1"/>
          <p:nvPr/>
        </p:nvSpPr>
        <p:spPr>
          <a:xfrm>
            <a:off x="1602906" y="1878801"/>
            <a:ext cx="1338338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25695">
              <a:spcBef>
                <a:spcPts val="94"/>
              </a:spcBef>
            </a:pPr>
            <a:r>
              <a:rPr sz="1686" i="1" spc="142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12" baseline="-12698" dirty="0">
                <a:solidFill>
                  <a:srgbClr val="0000FF"/>
                </a:solidFill>
                <a:latin typeface="Calibri"/>
                <a:cs typeface="Calibri"/>
              </a:rPr>
              <a:t>min</a:t>
            </a:r>
            <a:r>
              <a:rPr sz="1686" spc="142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sz="1686" i="1" spc="142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686" spc="142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r>
              <a:rPr sz="1686" spc="7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86" spc="489" dirty="0">
                <a:latin typeface="Calibri"/>
                <a:cs typeface="Calibri"/>
              </a:rPr>
              <a:t>=</a:t>
            </a:r>
            <a:r>
              <a:rPr sz="1686" spc="77" dirty="0">
                <a:latin typeface="Calibri"/>
                <a:cs typeface="Calibri"/>
              </a:rPr>
              <a:t> </a:t>
            </a:r>
            <a:r>
              <a:rPr sz="1686" spc="64" dirty="0">
                <a:latin typeface="Calibri"/>
                <a:cs typeface="Calibri"/>
              </a:rPr>
              <a:t>arg</a:t>
            </a:r>
            <a:endParaRPr sz="1686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AC96FFE-3A5B-E1B1-374C-D917C9BEBF63}"/>
              </a:ext>
            </a:extLst>
          </p:cNvPr>
          <p:cNvSpPr txBox="1"/>
          <p:nvPr/>
        </p:nvSpPr>
        <p:spPr>
          <a:xfrm>
            <a:off x="2937460" y="1402556"/>
            <a:ext cx="2783314" cy="909791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313475">
              <a:lnSpc>
                <a:spcPts val="1858"/>
              </a:lnSpc>
              <a:spcBef>
                <a:spcPts val="94"/>
              </a:spcBef>
              <a:tabLst>
                <a:tab pos="1018364" algn="l"/>
              </a:tabLst>
            </a:pPr>
            <a:r>
              <a:rPr sz="1686" spc="98" dirty="0">
                <a:latin typeface="Calibri"/>
                <a:cs typeface="Calibri"/>
              </a:rPr>
              <a:t>max	</a:t>
            </a:r>
            <a:r>
              <a:rPr sz="1686" i="1" spc="40" dirty="0">
                <a:latin typeface="Calibri"/>
                <a:cs typeface="Calibri"/>
              </a:rPr>
              <a:t>V</a:t>
            </a:r>
            <a:r>
              <a:rPr sz="1770" spc="5" baseline="-12698" dirty="0">
                <a:latin typeface="Trebuchet MS"/>
                <a:cs typeface="Trebuchet MS"/>
              </a:rPr>
              <a:t>minma</a:t>
            </a:r>
            <a:r>
              <a:rPr sz="1770" spc="132" baseline="-12698" dirty="0">
                <a:latin typeface="Trebuchet MS"/>
                <a:cs typeface="Trebuchet MS"/>
              </a:rPr>
              <a:t>x</a:t>
            </a:r>
            <a:r>
              <a:rPr sz="1686" spc="152" dirty="0">
                <a:latin typeface="Calibri"/>
                <a:cs typeface="Calibri"/>
              </a:rPr>
              <a:t>(</a:t>
            </a:r>
            <a:r>
              <a:rPr sz="1686" spc="-13" dirty="0">
                <a:latin typeface="Trebuchet MS"/>
                <a:cs typeface="Trebuchet MS"/>
              </a:rPr>
              <a:t>Succ</a:t>
            </a:r>
            <a:r>
              <a:rPr sz="1686" spc="152" dirty="0">
                <a:latin typeface="Calibri"/>
                <a:cs typeface="Calibri"/>
              </a:rPr>
              <a:t>(</a:t>
            </a:r>
            <a:r>
              <a:rPr sz="1686" i="1" spc="98" dirty="0">
                <a:latin typeface="Calibri"/>
                <a:cs typeface="Calibri"/>
              </a:rPr>
              <a:t>s,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i="1" spc="37" dirty="0">
                <a:latin typeface="Calibri"/>
                <a:cs typeface="Calibri"/>
              </a:rPr>
              <a:t>a</a:t>
            </a:r>
            <a:r>
              <a:rPr sz="1686" spc="152" dirty="0">
                <a:latin typeface="Calibri"/>
                <a:cs typeface="Calibri"/>
              </a:rPr>
              <a:t>))</a:t>
            </a:r>
            <a:endParaRPr sz="1686">
              <a:latin typeface="Calibri"/>
              <a:cs typeface="Calibri"/>
            </a:endParaRPr>
          </a:p>
          <a:p>
            <a:pPr marL="49676">
              <a:lnSpc>
                <a:spcPts val="1251"/>
              </a:lnSpc>
            </a:pPr>
            <a:r>
              <a:rPr sz="1180" i="1" spc="40" dirty="0">
                <a:latin typeface="Trebuchet MS"/>
                <a:cs typeface="Trebuchet MS"/>
              </a:rPr>
              <a:t>a</a:t>
            </a:r>
            <a:r>
              <a:rPr sz="1180" spc="40" dirty="0">
                <a:latin typeface="MS Gothic"/>
                <a:cs typeface="MS Gothic"/>
              </a:rPr>
              <a:t>∈</a:t>
            </a:r>
            <a:r>
              <a:rPr sz="1180" spc="40" dirty="0">
                <a:latin typeface="Trebuchet MS"/>
                <a:cs typeface="Trebuchet MS"/>
              </a:rPr>
              <a:t>Actions</a:t>
            </a:r>
            <a:r>
              <a:rPr sz="1180" spc="40" dirty="0">
                <a:latin typeface="Calibri"/>
                <a:cs typeface="Calibri"/>
              </a:rPr>
              <a:t>(</a:t>
            </a:r>
            <a:r>
              <a:rPr sz="1180" i="1" spc="40" dirty="0">
                <a:latin typeface="Trebuchet MS"/>
                <a:cs typeface="Trebuchet MS"/>
              </a:rPr>
              <a:t>s</a:t>
            </a:r>
            <a:r>
              <a:rPr sz="1180" spc="40" dirty="0">
                <a:latin typeface="Calibri"/>
                <a:cs typeface="Calibri"/>
              </a:rPr>
              <a:t>)</a:t>
            </a:r>
            <a:endParaRPr sz="1180">
              <a:latin typeface="Calibri"/>
              <a:cs typeface="Calibri"/>
            </a:endParaRPr>
          </a:p>
          <a:p>
            <a:pPr marL="301912">
              <a:lnSpc>
                <a:spcPts val="1858"/>
              </a:lnSpc>
              <a:spcBef>
                <a:spcPts val="641"/>
              </a:spcBef>
              <a:tabLst>
                <a:tab pos="985818" algn="l"/>
              </a:tabLst>
            </a:pPr>
            <a:r>
              <a:rPr sz="1686" spc="74" dirty="0">
                <a:latin typeface="Calibri"/>
                <a:cs typeface="Calibri"/>
              </a:rPr>
              <a:t>min	</a:t>
            </a:r>
            <a:r>
              <a:rPr sz="1686" i="1" spc="40" dirty="0">
                <a:latin typeface="Calibri"/>
                <a:cs typeface="Calibri"/>
              </a:rPr>
              <a:t>V</a:t>
            </a:r>
            <a:r>
              <a:rPr sz="1770" spc="5" baseline="-12698" dirty="0">
                <a:latin typeface="Trebuchet MS"/>
                <a:cs typeface="Trebuchet MS"/>
              </a:rPr>
              <a:t>minma</a:t>
            </a:r>
            <a:r>
              <a:rPr sz="1770" spc="132" baseline="-12698" dirty="0">
                <a:latin typeface="Trebuchet MS"/>
                <a:cs typeface="Trebuchet MS"/>
              </a:rPr>
              <a:t>x</a:t>
            </a:r>
            <a:r>
              <a:rPr sz="1686" spc="152" dirty="0">
                <a:latin typeface="Calibri"/>
                <a:cs typeface="Calibri"/>
              </a:rPr>
              <a:t>(</a:t>
            </a:r>
            <a:r>
              <a:rPr sz="1686" spc="-13" dirty="0">
                <a:latin typeface="Trebuchet MS"/>
                <a:cs typeface="Trebuchet MS"/>
              </a:rPr>
              <a:t>Succ</a:t>
            </a:r>
            <a:r>
              <a:rPr sz="1686" spc="152" dirty="0">
                <a:latin typeface="Calibri"/>
                <a:cs typeface="Calibri"/>
              </a:rPr>
              <a:t>(</a:t>
            </a:r>
            <a:r>
              <a:rPr sz="1686" i="1" spc="98" dirty="0">
                <a:latin typeface="Calibri"/>
                <a:cs typeface="Calibri"/>
              </a:rPr>
              <a:t>s,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i="1" spc="37" dirty="0">
                <a:latin typeface="Calibri"/>
                <a:cs typeface="Calibri"/>
              </a:rPr>
              <a:t>a</a:t>
            </a:r>
            <a:r>
              <a:rPr sz="1686" spc="152" dirty="0">
                <a:latin typeface="Calibri"/>
                <a:cs typeface="Calibri"/>
              </a:rPr>
              <a:t>))</a:t>
            </a:r>
            <a:endParaRPr sz="1686">
              <a:latin typeface="Calibri"/>
              <a:cs typeface="Calibri"/>
            </a:endParaRPr>
          </a:p>
          <a:p>
            <a:pPr marL="17130">
              <a:lnSpc>
                <a:spcPts val="1251"/>
              </a:lnSpc>
            </a:pPr>
            <a:r>
              <a:rPr sz="1180" i="1" spc="40" dirty="0">
                <a:latin typeface="Trebuchet MS"/>
                <a:cs typeface="Trebuchet MS"/>
              </a:rPr>
              <a:t>a</a:t>
            </a:r>
            <a:r>
              <a:rPr sz="1180" spc="40" dirty="0">
                <a:latin typeface="MS Gothic"/>
                <a:cs typeface="MS Gothic"/>
              </a:rPr>
              <a:t>∈</a:t>
            </a:r>
            <a:r>
              <a:rPr sz="1180" spc="40" dirty="0">
                <a:latin typeface="Trebuchet MS"/>
                <a:cs typeface="Trebuchet MS"/>
              </a:rPr>
              <a:t>Actions</a:t>
            </a:r>
            <a:r>
              <a:rPr sz="1180" spc="40" dirty="0">
                <a:latin typeface="Calibri"/>
                <a:cs typeface="Calibri"/>
              </a:rPr>
              <a:t>(</a:t>
            </a:r>
            <a:r>
              <a:rPr sz="1180" i="1" spc="40" dirty="0">
                <a:latin typeface="Trebuchet MS"/>
                <a:cs typeface="Trebuchet MS"/>
              </a:rPr>
              <a:t>s</a:t>
            </a:r>
            <a:r>
              <a:rPr sz="1180" spc="40" dirty="0">
                <a:latin typeface="Calibri"/>
                <a:cs typeface="Calibri"/>
              </a:rPr>
              <a:t>)</a:t>
            </a:r>
            <a:endParaRPr sz="1180">
              <a:latin typeface="Calibri"/>
              <a:cs typeface="Calibri"/>
            </a:endParaRPr>
          </a:p>
        </p:txBody>
      </p:sp>
      <p:grpSp>
        <p:nvGrpSpPr>
          <p:cNvPr id="9" name="object 6">
            <a:extLst>
              <a:ext uri="{FF2B5EF4-FFF2-40B4-BE49-F238E27FC236}">
                <a16:creationId xmlns:a16="http://schemas.microsoft.com/office/drawing/2014/main" id="{BD50D490-2629-EA74-8D17-4D273E099947}"/>
              </a:ext>
            </a:extLst>
          </p:cNvPr>
          <p:cNvGrpSpPr/>
          <p:nvPr/>
        </p:nvGrpSpPr>
        <p:grpSpPr>
          <a:xfrm>
            <a:off x="2917171" y="2613699"/>
            <a:ext cx="2124638" cy="1737484"/>
            <a:chOff x="2174426" y="3104974"/>
            <a:chExt cx="3150235" cy="2576195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D0994E82-4330-66C6-E4DF-324B1B5ABD02}"/>
                </a:ext>
              </a:extLst>
            </p:cNvPr>
            <p:cNvSpPr/>
            <p:nvPr/>
          </p:nvSpPr>
          <p:spPr>
            <a:xfrm>
              <a:off x="2512956" y="3108466"/>
              <a:ext cx="2808605" cy="1657985"/>
            </a:xfrm>
            <a:custGeom>
              <a:avLst/>
              <a:gdLst/>
              <a:ahLst/>
              <a:cxnLst/>
              <a:rect l="l" t="t" r="r" b="b"/>
              <a:pathLst>
                <a:path w="2808604" h="1657985">
                  <a:moveTo>
                    <a:pt x="2617246" y="0"/>
                  </a:moveTo>
                  <a:lnTo>
                    <a:pt x="2426514" y="330358"/>
                  </a:lnTo>
                  <a:lnTo>
                    <a:pt x="2807979" y="330358"/>
                  </a:lnTo>
                  <a:lnTo>
                    <a:pt x="2617246" y="0"/>
                  </a:lnTo>
                  <a:close/>
                </a:path>
                <a:path w="2808604" h="1657985">
                  <a:moveTo>
                    <a:pt x="190732" y="1657595"/>
                  </a:moveTo>
                  <a:lnTo>
                    <a:pt x="0" y="1327237"/>
                  </a:lnTo>
                  <a:lnTo>
                    <a:pt x="381464" y="1327237"/>
                  </a:lnTo>
                  <a:lnTo>
                    <a:pt x="190732" y="1657595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8DAF62F2-DD5E-8A6C-D42A-B1A74B67B321}"/>
                </a:ext>
              </a:extLst>
            </p:cNvPr>
            <p:cNvSpPr/>
            <p:nvPr/>
          </p:nvSpPr>
          <p:spPr>
            <a:xfrm>
              <a:off x="2241825" y="4807389"/>
              <a:ext cx="360680" cy="733425"/>
            </a:xfrm>
            <a:custGeom>
              <a:avLst/>
              <a:gdLst/>
              <a:ahLst/>
              <a:cxnLst/>
              <a:rect l="l" t="t" r="r" b="b"/>
              <a:pathLst>
                <a:path w="360680" h="733425">
                  <a:moveTo>
                    <a:pt x="360335" y="0"/>
                  </a:moveTo>
                  <a:lnTo>
                    <a:pt x="0" y="732909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3509D48D-C684-C42D-B8AA-8DD87DDE2EF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4426" y="5506599"/>
              <a:ext cx="116229" cy="151066"/>
            </a:xfrm>
            <a:prstGeom prst="rect">
              <a:avLst/>
            </a:prstGeom>
          </p:spPr>
        </p:pic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4EB82255-A823-48E0-A6E4-A7D562B647F1}"/>
                </a:ext>
              </a:extLst>
            </p:cNvPr>
            <p:cNvSpPr/>
            <p:nvPr/>
          </p:nvSpPr>
          <p:spPr>
            <a:xfrm>
              <a:off x="2805219" y="4807389"/>
              <a:ext cx="379730" cy="772795"/>
            </a:xfrm>
            <a:custGeom>
              <a:avLst/>
              <a:gdLst/>
              <a:ahLst/>
              <a:cxnLst/>
              <a:rect l="l" t="t" r="r" b="b"/>
              <a:pathLst>
                <a:path w="379730" h="772795">
                  <a:moveTo>
                    <a:pt x="0" y="0"/>
                  </a:moveTo>
                  <a:lnTo>
                    <a:pt x="379632" y="772166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92770AB5-1ECC-B355-7F79-0E8A15AA3C8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1912" y="5561743"/>
              <a:ext cx="84441" cy="119279"/>
            </a:xfrm>
            <a:prstGeom prst="rect">
              <a:avLst/>
            </a:prstGeom>
          </p:spPr>
        </p:pic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5780793B-D166-AB15-935C-E71E68ACCF5C}"/>
              </a:ext>
            </a:extLst>
          </p:cNvPr>
          <p:cNvSpPr txBox="1"/>
          <p:nvPr/>
        </p:nvSpPr>
        <p:spPr>
          <a:xfrm>
            <a:off x="2667831" y="4388401"/>
            <a:ext cx="30749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7" dirty="0">
                <a:latin typeface="Trebuchet MS"/>
                <a:cs typeface="Trebuchet MS"/>
              </a:rPr>
              <a:t>-50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12897B01-0FEC-4257-5FC8-6719DAB2E5B6}"/>
              </a:ext>
            </a:extLst>
          </p:cNvPr>
          <p:cNvSpPr txBox="1"/>
          <p:nvPr/>
        </p:nvSpPr>
        <p:spPr>
          <a:xfrm>
            <a:off x="3609563" y="4388401"/>
            <a:ext cx="23469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50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4251ECA9-EA8D-2006-DD5E-EEEF29715154}"/>
              </a:ext>
            </a:extLst>
          </p:cNvPr>
          <p:cNvSpPr txBox="1"/>
          <p:nvPr/>
        </p:nvSpPr>
        <p:spPr>
          <a:xfrm>
            <a:off x="3439220" y="3467534"/>
            <a:ext cx="30749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7" dirty="0">
                <a:solidFill>
                  <a:srgbClr val="0000FF"/>
                </a:solidFill>
                <a:latin typeface="Trebuchet MS"/>
                <a:cs typeface="Trebuchet MS"/>
              </a:rPr>
              <a:t>-50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120BFB09-BFA2-43A5-E445-76ED8394874C}"/>
              </a:ext>
            </a:extLst>
          </p:cNvPr>
          <p:cNvGrpSpPr/>
          <p:nvPr/>
        </p:nvGrpSpPr>
        <p:grpSpPr>
          <a:xfrm>
            <a:off x="4627615" y="3508837"/>
            <a:ext cx="612423" cy="841975"/>
            <a:chOff x="4710529" y="4432211"/>
            <a:chExt cx="908050" cy="1248410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33387867-31BB-315F-231E-EC842EBA327A}"/>
                </a:ext>
              </a:extLst>
            </p:cNvPr>
            <p:cNvSpPr/>
            <p:nvPr/>
          </p:nvSpPr>
          <p:spPr>
            <a:xfrm>
              <a:off x="4973060" y="4435704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5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941561AD-C072-C322-BAD8-831F67E50B41}"/>
                </a:ext>
              </a:extLst>
            </p:cNvPr>
            <p:cNvSpPr/>
            <p:nvPr/>
          </p:nvSpPr>
          <p:spPr>
            <a:xfrm>
              <a:off x="4771934" y="4807389"/>
              <a:ext cx="305435" cy="728980"/>
            </a:xfrm>
            <a:custGeom>
              <a:avLst/>
              <a:gdLst/>
              <a:ahLst/>
              <a:cxnLst/>
              <a:rect l="l" t="t" r="r" b="b"/>
              <a:pathLst>
                <a:path w="305435" h="728979">
                  <a:moveTo>
                    <a:pt x="305317" y="0"/>
                  </a:moveTo>
                  <a:lnTo>
                    <a:pt x="0" y="728548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3492022F-9FB4-E3D3-8C42-DB2BA99563C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0529" y="5504044"/>
              <a:ext cx="111063" cy="151978"/>
            </a:xfrm>
            <a:prstGeom prst="rect">
              <a:avLst/>
            </a:prstGeom>
          </p:spPr>
        </p:pic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4693E2D6-CEC7-6568-B82F-2A7F6BDFED10}"/>
                </a:ext>
              </a:extLst>
            </p:cNvPr>
            <p:cNvSpPr/>
            <p:nvPr/>
          </p:nvSpPr>
          <p:spPr>
            <a:xfrm>
              <a:off x="5250333" y="4807389"/>
              <a:ext cx="322580" cy="768985"/>
            </a:xfrm>
            <a:custGeom>
              <a:avLst/>
              <a:gdLst/>
              <a:ahLst/>
              <a:cxnLst/>
              <a:rect l="l" t="t" r="r" b="b"/>
              <a:pathLst>
                <a:path w="322579" h="768985">
                  <a:moveTo>
                    <a:pt x="0" y="0"/>
                  </a:moveTo>
                  <a:lnTo>
                    <a:pt x="322225" y="76889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A09FD14B-BBC9-1754-E34D-6FFAC186189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8797" y="5560293"/>
              <a:ext cx="79272" cy="120185"/>
            </a:xfrm>
            <a:prstGeom prst="rect">
              <a:avLst/>
            </a:prstGeom>
          </p:spPr>
        </p:pic>
      </p:grpSp>
      <p:sp>
        <p:nvSpPr>
          <p:cNvPr id="24" name="object 21">
            <a:extLst>
              <a:ext uri="{FF2B5EF4-FFF2-40B4-BE49-F238E27FC236}">
                <a16:creationId xmlns:a16="http://schemas.microsoft.com/office/drawing/2014/main" id="{7A04D3F9-F3DA-5942-EE41-9B83D4721FAA}"/>
              </a:ext>
            </a:extLst>
          </p:cNvPr>
          <p:cNvSpPr txBox="1"/>
          <p:nvPr/>
        </p:nvSpPr>
        <p:spPr>
          <a:xfrm>
            <a:off x="4484467" y="4388401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C2862CF9-6EFC-26E1-2E20-E5500F749BC4}"/>
              </a:ext>
            </a:extLst>
          </p:cNvPr>
          <p:cNvSpPr txBox="1"/>
          <p:nvPr/>
        </p:nvSpPr>
        <p:spPr>
          <a:xfrm>
            <a:off x="5256290" y="4388401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F8879D25-4339-7317-5904-014197AEE553}"/>
              </a:ext>
            </a:extLst>
          </p:cNvPr>
          <p:cNvSpPr txBox="1"/>
          <p:nvPr/>
        </p:nvSpPr>
        <p:spPr>
          <a:xfrm>
            <a:off x="5098407" y="3467534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solidFill>
                  <a:srgbClr val="0000FF"/>
                </a:solidFill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27" name="object 24">
            <a:extLst>
              <a:ext uri="{FF2B5EF4-FFF2-40B4-BE49-F238E27FC236}">
                <a16:creationId xmlns:a16="http://schemas.microsoft.com/office/drawing/2014/main" id="{1D3AE31C-CA14-A2B4-556C-57427D74358A}"/>
              </a:ext>
            </a:extLst>
          </p:cNvPr>
          <p:cNvGrpSpPr/>
          <p:nvPr/>
        </p:nvGrpSpPr>
        <p:grpSpPr>
          <a:xfrm>
            <a:off x="6211108" y="3508838"/>
            <a:ext cx="674094" cy="842403"/>
            <a:chOff x="7058400" y="4432211"/>
            <a:chExt cx="999490" cy="1249045"/>
          </a:xfrm>
        </p:grpSpPr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4F20FC30-7DCC-77B2-E574-3DB4261C2A23}"/>
                </a:ext>
              </a:extLst>
            </p:cNvPr>
            <p:cNvSpPr/>
            <p:nvPr/>
          </p:nvSpPr>
          <p:spPr>
            <a:xfrm>
              <a:off x="7365984" y="4435704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4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83D60965-25B7-7E48-1C44-C0B38C1D88CE}"/>
                </a:ext>
              </a:extLst>
            </p:cNvPr>
            <p:cNvSpPr/>
            <p:nvPr/>
          </p:nvSpPr>
          <p:spPr>
            <a:xfrm>
              <a:off x="7123424" y="4807389"/>
              <a:ext cx="338455" cy="731520"/>
            </a:xfrm>
            <a:custGeom>
              <a:avLst/>
              <a:gdLst/>
              <a:ahLst/>
              <a:cxnLst/>
              <a:rect l="l" t="t" r="r" b="b"/>
              <a:pathLst>
                <a:path w="338454" h="731520">
                  <a:moveTo>
                    <a:pt x="337862" y="0"/>
                  </a:moveTo>
                  <a:lnTo>
                    <a:pt x="0" y="731093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0" name="object 27">
              <a:extLst>
                <a:ext uri="{FF2B5EF4-FFF2-40B4-BE49-F238E27FC236}">
                  <a16:creationId xmlns:a16="http://schemas.microsoft.com/office/drawing/2014/main" id="{3A2FC289-8B69-D608-AC4F-17898D51D02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8400" y="5505507"/>
              <a:ext cx="114194" cy="151479"/>
            </a:xfrm>
            <a:prstGeom prst="rect">
              <a:avLst/>
            </a:prstGeom>
          </p:spPr>
        </p:pic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1349B106-2E46-FB56-32D0-2B15B92CB17A}"/>
                </a:ext>
              </a:extLst>
            </p:cNvPr>
            <p:cNvSpPr/>
            <p:nvPr/>
          </p:nvSpPr>
          <p:spPr>
            <a:xfrm>
              <a:off x="7652151" y="4807389"/>
              <a:ext cx="356235" cy="770890"/>
            </a:xfrm>
            <a:custGeom>
              <a:avLst/>
              <a:gdLst/>
              <a:ahLst/>
              <a:cxnLst/>
              <a:rect l="l" t="t" r="r" b="b"/>
              <a:pathLst>
                <a:path w="356234" h="770889">
                  <a:moveTo>
                    <a:pt x="0" y="0"/>
                  </a:moveTo>
                  <a:lnTo>
                    <a:pt x="356202" y="77079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9939E8A2-989A-B839-0976-D495A03DFD4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5077" y="5561101"/>
              <a:ext cx="82404" cy="119689"/>
            </a:xfrm>
            <a:prstGeom prst="rect">
              <a:avLst/>
            </a:prstGeom>
          </p:spPr>
        </p:pic>
      </p:grpSp>
      <p:sp>
        <p:nvSpPr>
          <p:cNvPr id="33" name="object 30">
            <a:extLst>
              <a:ext uri="{FF2B5EF4-FFF2-40B4-BE49-F238E27FC236}">
                <a16:creationId xmlns:a16="http://schemas.microsoft.com/office/drawing/2014/main" id="{46A213D7-A74D-69ED-FD0B-2B4D7D943E9A}"/>
              </a:ext>
            </a:extLst>
          </p:cNvPr>
          <p:cNvSpPr txBox="1"/>
          <p:nvPr/>
        </p:nvSpPr>
        <p:spPr>
          <a:xfrm>
            <a:off x="6022452" y="4388401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40" dirty="0">
                <a:latin typeface="Trebuchet MS"/>
                <a:cs typeface="Trebuchet MS"/>
              </a:rPr>
              <a:t>-5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B5A1D766-325B-711B-5A42-AB09AA873E49}"/>
              </a:ext>
            </a:extLst>
          </p:cNvPr>
          <p:cNvSpPr txBox="1"/>
          <p:nvPr/>
        </p:nvSpPr>
        <p:spPr>
          <a:xfrm>
            <a:off x="6855445" y="4388401"/>
            <a:ext cx="23469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15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467DDD4-6E82-8DC0-401F-FE82C6D89B54}"/>
              </a:ext>
            </a:extLst>
          </p:cNvPr>
          <p:cNvSpPr txBox="1"/>
          <p:nvPr/>
        </p:nvSpPr>
        <p:spPr>
          <a:xfrm>
            <a:off x="6712287" y="3467534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40" dirty="0">
                <a:solidFill>
                  <a:srgbClr val="0000FF"/>
                </a:solidFill>
                <a:latin typeface="Trebuchet MS"/>
                <a:cs typeface="Trebuchet MS"/>
              </a:rPr>
              <a:t>-5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33131D81-7195-ED96-7104-65A8C00E17FE}"/>
              </a:ext>
            </a:extLst>
          </p:cNvPr>
          <p:cNvGrpSpPr/>
          <p:nvPr/>
        </p:nvGrpSpPr>
        <p:grpSpPr>
          <a:xfrm>
            <a:off x="3441429" y="2810914"/>
            <a:ext cx="2938776" cy="721203"/>
            <a:chOff x="2951752" y="3397388"/>
            <a:chExt cx="4357370" cy="1069340"/>
          </a:xfrm>
        </p:grpSpPr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9DC88EBE-4F90-77BE-0B90-36EBFE495C72}"/>
                </a:ext>
              </a:extLst>
            </p:cNvPr>
            <p:cNvSpPr/>
            <p:nvPr/>
          </p:nvSpPr>
          <p:spPr>
            <a:xfrm>
              <a:off x="3051031" y="3400570"/>
              <a:ext cx="1847214" cy="1010919"/>
            </a:xfrm>
            <a:custGeom>
              <a:avLst/>
              <a:gdLst/>
              <a:ahLst/>
              <a:cxnLst/>
              <a:rect l="l" t="t" r="r" b="b"/>
              <a:pathLst>
                <a:path w="1847214" h="1010920">
                  <a:moveTo>
                    <a:pt x="1847122" y="0"/>
                  </a:moveTo>
                  <a:lnTo>
                    <a:pt x="0" y="1010326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8" name="object 35">
              <a:extLst>
                <a:ext uri="{FF2B5EF4-FFF2-40B4-BE49-F238E27FC236}">
                  <a16:creationId xmlns:a16="http://schemas.microsoft.com/office/drawing/2014/main" id="{E2549B94-4EB1-9D2F-7E8F-02317B87EA8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1752" y="4378628"/>
              <a:ext cx="118362" cy="88010"/>
            </a:xfrm>
            <a:prstGeom prst="rect">
              <a:avLst/>
            </a:prstGeom>
          </p:spPr>
        </p:pic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FE491260-60B6-EC98-3EB5-B29F29981BC9}"/>
                </a:ext>
              </a:extLst>
            </p:cNvPr>
            <p:cNvSpPr/>
            <p:nvPr/>
          </p:nvSpPr>
          <p:spPr>
            <a:xfrm>
              <a:off x="5135429" y="3480153"/>
              <a:ext cx="19050" cy="739140"/>
            </a:xfrm>
            <a:custGeom>
              <a:avLst/>
              <a:gdLst/>
              <a:ahLst/>
              <a:cxnLst/>
              <a:rect l="l" t="t" r="r" b="b"/>
              <a:pathLst>
                <a:path w="19050" h="739139">
                  <a:moveTo>
                    <a:pt x="0" y="0"/>
                  </a:moveTo>
                  <a:lnTo>
                    <a:pt x="18705" y="739132"/>
                  </a:lnTo>
                </a:path>
              </a:pathLst>
            </a:custGeom>
            <a:ln w="38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FA5B386D-59E1-E955-E34C-2885A0B1015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1909" y="4199374"/>
              <a:ext cx="104451" cy="148481"/>
            </a:xfrm>
            <a:prstGeom prst="rect">
              <a:avLst/>
            </a:prstGeom>
          </p:spPr>
        </p:pic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1EB627E8-4BB6-0A96-E058-37C797D640BE}"/>
                </a:ext>
              </a:extLst>
            </p:cNvPr>
            <p:cNvSpPr/>
            <p:nvPr/>
          </p:nvSpPr>
          <p:spPr>
            <a:xfrm>
              <a:off x="5362251" y="3400567"/>
              <a:ext cx="1847214" cy="1010919"/>
            </a:xfrm>
            <a:custGeom>
              <a:avLst/>
              <a:gdLst/>
              <a:ahLst/>
              <a:cxnLst/>
              <a:rect l="l" t="t" r="r" b="b"/>
              <a:pathLst>
                <a:path w="1847215" h="1010920">
                  <a:moveTo>
                    <a:pt x="0" y="0"/>
                  </a:moveTo>
                  <a:lnTo>
                    <a:pt x="1847122" y="101033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BCAC35FD-88A6-BB74-A332-2F3732FCE63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0291" y="4378630"/>
              <a:ext cx="118362" cy="88010"/>
            </a:xfrm>
            <a:prstGeom prst="rect">
              <a:avLst/>
            </a:prstGeom>
          </p:spPr>
        </p:pic>
      </p:grpSp>
      <p:sp>
        <p:nvSpPr>
          <p:cNvPr id="43" name="object 40">
            <a:extLst>
              <a:ext uri="{FF2B5EF4-FFF2-40B4-BE49-F238E27FC236}">
                <a16:creationId xmlns:a16="http://schemas.microsoft.com/office/drawing/2014/main" id="{3B258BDF-F291-F011-E7BA-E84878E94D1E}"/>
              </a:ext>
            </a:extLst>
          </p:cNvPr>
          <p:cNvSpPr txBox="1"/>
          <p:nvPr/>
        </p:nvSpPr>
        <p:spPr>
          <a:xfrm>
            <a:off x="5075754" y="2572395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solidFill>
                  <a:srgbClr val="FF0000"/>
                </a:solidFill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54161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1056-DF04-F587-CD02-D901191D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Halving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279F8-6C54-0593-A5AC-51C6F12A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C0A54-F0D7-9564-E56D-0E431FAD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91D52397-34F9-5D5E-6622-C630C45E0DA9}"/>
              </a:ext>
            </a:extLst>
          </p:cNvPr>
          <p:cNvGrpSpPr/>
          <p:nvPr/>
        </p:nvGrpSpPr>
        <p:grpSpPr>
          <a:xfrm>
            <a:off x="1432366" y="1836558"/>
            <a:ext cx="6279267" cy="1666819"/>
            <a:chOff x="428146" y="1326214"/>
            <a:chExt cx="9310370" cy="247142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A6896B4D-1505-EB19-48F7-3DE8688291F8}"/>
                </a:ext>
              </a:extLst>
            </p:cNvPr>
            <p:cNvSpPr/>
            <p:nvPr/>
          </p:nvSpPr>
          <p:spPr>
            <a:xfrm>
              <a:off x="440862" y="1647280"/>
              <a:ext cx="9284970" cy="2137410"/>
            </a:xfrm>
            <a:custGeom>
              <a:avLst/>
              <a:gdLst/>
              <a:ahLst/>
              <a:cxnLst/>
              <a:rect l="l" t="t" r="r" b="b"/>
              <a:pathLst>
                <a:path w="9284970" h="2137410">
                  <a:moveTo>
                    <a:pt x="0" y="0"/>
                  </a:moveTo>
                  <a:lnTo>
                    <a:pt x="0" y="2137280"/>
                  </a:lnTo>
                  <a:lnTo>
                    <a:pt x="9284633" y="2137280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91EAA3C0-F9AD-B89D-9050-636A7830EB36}"/>
                </a:ext>
              </a:extLst>
            </p:cNvPr>
            <p:cNvSpPr/>
            <p:nvPr/>
          </p:nvSpPr>
          <p:spPr>
            <a:xfrm>
              <a:off x="568017" y="1326214"/>
              <a:ext cx="4201160" cy="642620"/>
            </a:xfrm>
            <a:custGeom>
              <a:avLst/>
              <a:gdLst/>
              <a:ahLst/>
              <a:cxnLst/>
              <a:rect l="l" t="t" r="r" b="b"/>
              <a:pathLst>
                <a:path w="4201160" h="642619">
                  <a:moveTo>
                    <a:pt x="4200796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4200796" y="642132"/>
                  </a:lnTo>
                  <a:lnTo>
                    <a:pt x="4200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9F8BF599-C964-8D2B-B54D-2A1156BF2E0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F136DCA5-67FD-2007-1B0F-B0BD27D32148}"/>
              </a:ext>
            </a:extLst>
          </p:cNvPr>
          <p:cNvSpPr txBox="1"/>
          <p:nvPr/>
        </p:nvSpPr>
        <p:spPr>
          <a:xfrm>
            <a:off x="1569590" y="1898035"/>
            <a:ext cx="2799160" cy="74884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475779">
              <a:spcBef>
                <a:spcPts val="94"/>
              </a:spcBef>
              <a:tabLst>
                <a:tab pos="1479583" algn="l"/>
              </a:tabLst>
            </a:pPr>
            <a:r>
              <a:rPr sz="1686" b="1" spc="-17" dirty="0">
                <a:solidFill>
                  <a:srgbClr val="FFA500"/>
                </a:solidFill>
                <a:latin typeface="Trebuchet MS"/>
                <a:cs typeface="Trebuchet MS"/>
              </a:rPr>
              <a:t>Problem:	</a:t>
            </a:r>
            <a:r>
              <a:rPr sz="1686" b="1" spc="-20" dirty="0">
                <a:solidFill>
                  <a:srgbClr val="FFA500"/>
                </a:solidFill>
                <a:latin typeface="Trebuchet MS"/>
                <a:cs typeface="Trebuchet MS"/>
              </a:rPr>
              <a:t>halving</a:t>
            </a:r>
            <a:r>
              <a:rPr sz="1686" b="1" spc="67" dirty="0">
                <a:solidFill>
                  <a:srgbClr val="FFA500"/>
                </a:solidFill>
                <a:latin typeface="Trebuchet MS"/>
                <a:cs typeface="Trebuchet MS"/>
              </a:rPr>
              <a:t> </a:t>
            </a:r>
            <a:r>
              <a:rPr sz="1686" b="1" spc="7" dirty="0">
                <a:solidFill>
                  <a:srgbClr val="FFA500"/>
                </a:solidFill>
                <a:latin typeface="Trebuchet MS"/>
                <a:cs typeface="Trebuchet MS"/>
              </a:rPr>
              <a:t>game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37"/>
              </a:spcBef>
            </a:pPr>
            <a:endParaRPr sz="1416">
              <a:latin typeface="Trebuchet MS"/>
              <a:cs typeface="Trebuchet MS"/>
            </a:endParaRPr>
          </a:p>
          <a:p>
            <a:pPr marL="8565"/>
            <a:r>
              <a:rPr sz="1686" spc="7" dirty="0">
                <a:latin typeface="Trebuchet MS"/>
                <a:cs typeface="Trebuchet MS"/>
              </a:rPr>
              <a:t>St</a:t>
            </a:r>
            <a:r>
              <a:rPr sz="1686" spc="-40" dirty="0">
                <a:latin typeface="Trebuchet MS"/>
                <a:cs typeface="Trebuchet MS"/>
              </a:rPr>
              <a:t>a</a:t>
            </a:r>
            <a:r>
              <a:rPr sz="1686" spc="-64" dirty="0">
                <a:latin typeface="Trebuchet MS"/>
                <a:cs typeface="Trebuchet MS"/>
              </a:rPr>
              <a:t>rt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with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a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47" dirty="0">
                <a:latin typeface="Trebuchet MS"/>
                <a:cs typeface="Trebuchet MS"/>
              </a:rPr>
              <a:t>num</a:t>
            </a:r>
            <a:r>
              <a:rPr sz="1686" spc="7" dirty="0">
                <a:latin typeface="Trebuchet MS"/>
                <a:cs typeface="Trebuchet MS"/>
              </a:rPr>
              <a:t>b</a:t>
            </a:r>
            <a:r>
              <a:rPr sz="1686" spc="-118" dirty="0">
                <a:latin typeface="Trebuchet MS"/>
                <a:cs typeface="Trebuchet MS"/>
              </a:rPr>
              <a:t>er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i="1" spc="297" dirty="0">
                <a:latin typeface="Trebuchet MS"/>
                <a:cs typeface="Trebuchet MS"/>
              </a:rPr>
              <a:t>N</a:t>
            </a:r>
            <a:r>
              <a:rPr sz="1686" i="1" spc="-324" dirty="0">
                <a:latin typeface="Trebuchet MS"/>
                <a:cs typeface="Trebuchet MS"/>
              </a:rPr>
              <a:t> </a:t>
            </a:r>
            <a:r>
              <a:rPr sz="1686" spc="-145" dirty="0">
                <a:latin typeface="Trebuchet MS"/>
                <a:cs typeface="Trebuchet MS"/>
              </a:rPr>
              <a:t>.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A9C264B4-359C-6B4C-DA31-EF525EDDB521}"/>
              </a:ext>
            </a:extLst>
          </p:cNvPr>
          <p:cNvSpPr txBox="1"/>
          <p:nvPr/>
        </p:nvSpPr>
        <p:spPr>
          <a:xfrm>
            <a:off x="7219829" y="2713901"/>
            <a:ext cx="155033" cy="192400"/>
          </a:xfrm>
          <a:prstGeom prst="rect">
            <a:avLst/>
          </a:prstGeom>
        </p:spPr>
        <p:txBody>
          <a:bodyPr vert="horz" wrap="square" lIns="0" tIns="10707" rIns="0" bIns="0" rtlCol="0">
            <a:spAutoFit/>
          </a:bodyPr>
          <a:lstStyle/>
          <a:p>
            <a:pPr marL="8565">
              <a:spcBef>
                <a:spcPts val="84"/>
              </a:spcBef>
            </a:pPr>
            <a:r>
              <a:rPr sz="1180" i="1" u="heavy" spc="199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</a:t>
            </a:r>
            <a:endParaRPr sz="1180">
              <a:latin typeface="Verdana"/>
              <a:cs typeface="Verdana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33C73DE-0EE1-AD81-09D7-9A9DB22198F8}"/>
              </a:ext>
            </a:extLst>
          </p:cNvPr>
          <p:cNvSpPr txBox="1"/>
          <p:nvPr/>
        </p:nvSpPr>
        <p:spPr>
          <a:xfrm>
            <a:off x="7253523" y="2874524"/>
            <a:ext cx="104069" cy="192400"/>
          </a:xfrm>
          <a:prstGeom prst="rect">
            <a:avLst/>
          </a:prstGeom>
        </p:spPr>
        <p:txBody>
          <a:bodyPr vert="horz" wrap="square" lIns="0" tIns="10707" rIns="0" bIns="0" rtlCol="0">
            <a:spAutoFit/>
          </a:bodyPr>
          <a:lstStyle/>
          <a:p>
            <a:pPr marL="8565">
              <a:spcBef>
                <a:spcPts val="84"/>
              </a:spcBef>
            </a:pPr>
            <a:r>
              <a:rPr sz="1180" spc="61" dirty="0">
                <a:latin typeface="Trebuchet MS"/>
                <a:cs typeface="Trebuchet MS"/>
              </a:rPr>
              <a:t>2</a:t>
            </a:r>
            <a:endParaRPr sz="1180">
              <a:latin typeface="Trebuchet MS"/>
              <a:cs typeface="Trebuchet MS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F966A43F-BFAC-1D2B-6BBF-D1DBB8425D3F}"/>
              </a:ext>
            </a:extLst>
          </p:cNvPr>
          <p:cNvSpPr txBox="1"/>
          <p:nvPr/>
        </p:nvSpPr>
        <p:spPr>
          <a:xfrm>
            <a:off x="1569590" y="2734286"/>
            <a:ext cx="600474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  <a:tabLst>
                <a:tab pos="5838250" algn="l"/>
              </a:tabLst>
            </a:pPr>
            <a:r>
              <a:rPr sz="1686" spc="-3" dirty="0">
                <a:latin typeface="Trebuchet MS"/>
                <a:cs typeface="Trebuchet MS"/>
              </a:rPr>
              <a:t>Pl</a:t>
            </a:r>
            <a:r>
              <a:rPr sz="1686" spc="-51" dirty="0">
                <a:latin typeface="Trebuchet MS"/>
                <a:cs typeface="Trebuchet MS"/>
              </a:rPr>
              <a:t>a</a:t>
            </a:r>
            <a:r>
              <a:rPr sz="1686" spc="-94" dirty="0">
                <a:latin typeface="Trebuchet MS"/>
                <a:cs typeface="Trebuchet MS"/>
              </a:rPr>
              <a:t>y</a:t>
            </a:r>
            <a:r>
              <a:rPr sz="1686" spc="-88" dirty="0">
                <a:latin typeface="Trebuchet MS"/>
                <a:cs typeface="Trebuchet MS"/>
              </a:rPr>
              <a:t>ers</a:t>
            </a:r>
            <a:r>
              <a:rPr sz="1686" spc="-20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ta</a:t>
            </a:r>
            <a:r>
              <a:rPr sz="1686" spc="-98" dirty="0">
                <a:latin typeface="Trebuchet MS"/>
                <a:cs typeface="Trebuchet MS"/>
              </a:rPr>
              <a:t>k</a:t>
            </a:r>
            <a:r>
              <a:rPr sz="1686" spc="-162" dirty="0">
                <a:latin typeface="Trebuchet MS"/>
                <a:cs typeface="Trebuchet MS"/>
              </a:rPr>
              <a:t>e</a:t>
            </a:r>
            <a:r>
              <a:rPr sz="1686" spc="-20" dirty="0">
                <a:latin typeface="Trebuchet MS"/>
                <a:cs typeface="Trebuchet MS"/>
              </a:rPr>
              <a:t> </a:t>
            </a:r>
            <a:r>
              <a:rPr sz="1686" spc="-47" dirty="0">
                <a:latin typeface="Trebuchet MS"/>
                <a:cs typeface="Trebuchet MS"/>
              </a:rPr>
              <a:t>turns</a:t>
            </a:r>
            <a:r>
              <a:rPr sz="1686" spc="-20" dirty="0">
                <a:latin typeface="Trebuchet MS"/>
                <a:cs typeface="Trebuchet MS"/>
              </a:rPr>
              <a:t> </a:t>
            </a:r>
            <a:r>
              <a:rPr sz="1686" spc="-94" dirty="0">
                <a:latin typeface="Trebuchet MS"/>
                <a:cs typeface="Trebuchet MS"/>
              </a:rPr>
              <a:t>either</a:t>
            </a:r>
            <a:r>
              <a:rPr sz="1686" spc="-20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decrementing</a:t>
            </a:r>
            <a:r>
              <a:rPr sz="1686" spc="-17" dirty="0">
                <a:latin typeface="Trebuchet MS"/>
                <a:cs typeface="Trebuchet MS"/>
              </a:rPr>
              <a:t> </a:t>
            </a:r>
            <a:r>
              <a:rPr sz="1686" i="1" spc="297" dirty="0">
                <a:latin typeface="Trebuchet MS"/>
                <a:cs typeface="Trebuchet MS"/>
              </a:rPr>
              <a:t>N</a:t>
            </a:r>
            <a:r>
              <a:rPr sz="1686" i="1" spc="169" dirty="0">
                <a:latin typeface="Trebuchet MS"/>
                <a:cs typeface="Trebuchet MS"/>
              </a:rPr>
              <a:t> </a:t>
            </a:r>
            <a:r>
              <a:rPr sz="1686" spc="-101" dirty="0">
                <a:latin typeface="Trebuchet MS"/>
                <a:cs typeface="Trebuchet MS"/>
              </a:rPr>
              <a:t>o</a:t>
            </a:r>
            <a:r>
              <a:rPr sz="1686" spc="-74" dirty="0">
                <a:latin typeface="Trebuchet MS"/>
                <a:cs typeface="Trebuchet MS"/>
              </a:rPr>
              <a:t>r</a:t>
            </a:r>
            <a:r>
              <a:rPr sz="1686" spc="-20" dirty="0">
                <a:latin typeface="Trebuchet MS"/>
                <a:cs typeface="Trebuchet MS"/>
              </a:rPr>
              <a:t> </a:t>
            </a:r>
            <a:r>
              <a:rPr sz="1686" spc="-71" dirty="0">
                <a:latin typeface="Trebuchet MS"/>
                <a:cs typeface="Trebuchet MS"/>
              </a:rPr>
              <a:t>replacing</a:t>
            </a:r>
            <a:r>
              <a:rPr sz="1686" spc="-20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it</a:t>
            </a:r>
            <a:r>
              <a:rPr sz="1686" spc="-17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with</a:t>
            </a:r>
            <a:r>
              <a:rPr sz="1686" spc="-20" dirty="0">
                <a:latin typeface="Trebuchet MS"/>
                <a:cs typeface="Trebuchet MS"/>
              </a:rPr>
              <a:t> </a:t>
            </a:r>
            <a:r>
              <a:rPr sz="1686" spc="108" dirty="0">
                <a:latin typeface="Yu Gothic"/>
                <a:cs typeface="Yu Gothic"/>
              </a:rPr>
              <a:t>[</a:t>
            </a:r>
            <a:r>
              <a:rPr sz="1686" dirty="0">
                <a:latin typeface="Yu Gothic"/>
                <a:cs typeface="Yu Gothic"/>
              </a:rPr>
              <a:t>	</a:t>
            </a:r>
            <a:r>
              <a:rPr sz="1686" spc="-927" dirty="0">
                <a:latin typeface="Yu Gothic"/>
                <a:cs typeface="Yu Gothic"/>
              </a:rPr>
              <a:t>♩</a:t>
            </a:r>
            <a:r>
              <a:rPr sz="1686" spc="-145" dirty="0">
                <a:latin typeface="Trebuchet MS"/>
                <a:cs typeface="Trebuchet MS"/>
              </a:rPr>
              <a:t>.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E9C58BD-DD0B-EFB2-6246-55D49E463125}"/>
              </a:ext>
            </a:extLst>
          </p:cNvPr>
          <p:cNvSpPr txBox="1"/>
          <p:nvPr/>
        </p:nvSpPr>
        <p:spPr>
          <a:xfrm>
            <a:off x="1569590" y="3093895"/>
            <a:ext cx="3169184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7" dirty="0">
                <a:latin typeface="Trebuchet MS"/>
                <a:cs typeface="Trebuchet MS"/>
              </a:rPr>
              <a:t>The</a:t>
            </a:r>
            <a:r>
              <a:rPr sz="1686" spc="54" dirty="0">
                <a:latin typeface="Trebuchet MS"/>
                <a:cs typeface="Trebuchet MS"/>
              </a:rPr>
              <a:t> </a:t>
            </a:r>
            <a:r>
              <a:rPr sz="1686" spc="-98" dirty="0">
                <a:latin typeface="Trebuchet MS"/>
                <a:cs typeface="Trebuchet MS"/>
              </a:rPr>
              <a:t>player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that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is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101" dirty="0">
                <a:latin typeface="Trebuchet MS"/>
                <a:cs typeface="Trebuchet MS"/>
              </a:rPr>
              <a:t>left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with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30" dirty="0">
                <a:latin typeface="Trebuchet MS"/>
                <a:cs typeface="Trebuchet MS"/>
              </a:rPr>
              <a:t>0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wins.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16514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1C8C-DF3D-EC70-E3E4-FB53532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Policy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FA358-AF8F-8B07-B844-C62964AFE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8237"/>
            <a:ext cx="7886700" cy="326350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minimaxPolicy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recursively find (utility, </a:t>
            </a:r>
            <a:r>
              <a:rPr lang="en-US" sz="4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bestAction</a:t>
            </a:r>
            <a:r>
              <a:rPr lang="en-US" sz="4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4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recurse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4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.isEnd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4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4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4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.utility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4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choices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(</a:t>
            </a:r>
            <a:r>
              <a:rPr lang="en-US" sz="4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recurse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4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.succ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))[</a:t>
            </a:r>
            <a:r>
              <a:rPr lang="en-US" sz="4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4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4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.actions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4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.player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4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choices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sz="4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.player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4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4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choices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recurse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minimaxPolicy</a:t>
            </a:r>
            <a:r>
              <a:rPr lang="en-US" sz="4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action = </a:t>
            </a:r>
            <a:r>
              <a:rPr lang="en-US" sz="4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4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value = </a:t>
            </a:r>
            <a:r>
              <a:rPr lang="en-US" sz="4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4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4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endParaRPr lang="en-US" sz="4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739A5-7982-E1C3-68BB-973E7F3F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88623-6FE7-0BC9-7016-F1992B92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8499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10E1-2688-15A5-C474-D14A379E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Off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5E3C6-DF64-0065-C34B-3701D09C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488FA-876D-FA67-C6CE-076B4EC7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A660C86-46B6-D624-4F9E-E1E044ACD4D1}"/>
              </a:ext>
            </a:extLst>
          </p:cNvPr>
          <p:cNvSpPr txBox="1"/>
          <p:nvPr/>
        </p:nvSpPr>
        <p:spPr>
          <a:xfrm>
            <a:off x="1842477" y="1255540"/>
            <a:ext cx="275933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71" dirty="0">
                <a:solidFill>
                  <a:srgbClr val="0000A0"/>
                </a:solidFill>
                <a:latin typeface="Trebuchet MS"/>
                <a:cs typeface="Trebuchet MS"/>
              </a:rPr>
              <a:t>Recurrences</a:t>
            </a:r>
            <a:r>
              <a:rPr sz="1686" spc="57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67" dirty="0">
                <a:solidFill>
                  <a:srgbClr val="0000A0"/>
                </a:solidFill>
                <a:latin typeface="Trebuchet MS"/>
                <a:cs typeface="Trebuchet MS"/>
              </a:rPr>
              <a:t>produces</a:t>
            </a:r>
            <a:r>
              <a:rPr sz="1686" spc="6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81" dirty="0">
                <a:solidFill>
                  <a:srgbClr val="0000A0"/>
                </a:solidFill>
                <a:latin typeface="Trebuchet MS"/>
                <a:cs typeface="Trebuchet MS"/>
              </a:rPr>
              <a:t>policies</a:t>
            </a:r>
            <a:r>
              <a:rPr sz="1686" spc="-81" dirty="0">
                <a:latin typeface="Trebuchet MS"/>
                <a:cs typeface="Trebuchet MS"/>
              </a:rPr>
              <a:t>: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70B2D7A-0CED-9EEB-31DF-09CE3F3C5D89}"/>
              </a:ext>
            </a:extLst>
          </p:cNvPr>
          <p:cNvSpPr txBox="1"/>
          <p:nvPr/>
        </p:nvSpPr>
        <p:spPr>
          <a:xfrm>
            <a:off x="2938462" y="1649083"/>
            <a:ext cx="747328" cy="614232"/>
          </a:xfrm>
          <a:prstGeom prst="rect">
            <a:avLst/>
          </a:prstGeom>
        </p:spPr>
        <p:txBody>
          <a:bodyPr vert="horz" wrap="square" lIns="0" tIns="7709" rIns="0" bIns="0" rtlCol="0">
            <a:spAutoFit/>
          </a:bodyPr>
          <a:lstStyle/>
          <a:p>
            <a:pPr marL="25695" marR="20556">
              <a:lnSpc>
                <a:spcPct val="121100"/>
              </a:lnSpc>
              <a:spcBef>
                <a:spcPts val="61"/>
              </a:spcBef>
            </a:pPr>
            <a:r>
              <a:rPr sz="2529" i="1" spc="60" baseline="8888" dirty="0">
                <a:latin typeface="Calibri"/>
                <a:cs typeface="Calibri"/>
              </a:rPr>
              <a:t>V</a:t>
            </a:r>
            <a:r>
              <a:rPr sz="1180" spc="-10" dirty="0">
                <a:latin typeface="Trebuchet MS"/>
                <a:cs typeface="Trebuchet MS"/>
              </a:rPr>
              <a:t>exptmax  </a:t>
            </a:r>
            <a:r>
              <a:rPr sz="2529" i="1" spc="10" baseline="8888" dirty="0">
                <a:latin typeface="Calibri"/>
                <a:cs typeface="Calibri"/>
              </a:rPr>
              <a:t>V</a:t>
            </a:r>
            <a:r>
              <a:rPr sz="1180" spc="7" dirty="0">
                <a:latin typeface="Trebuchet MS"/>
                <a:cs typeface="Trebuchet MS"/>
              </a:rPr>
              <a:t>minmax</a:t>
            </a:r>
            <a:endParaRPr sz="1180">
              <a:latin typeface="Trebuchet MS"/>
              <a:cs typeface="Trebuchet M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608D9A3-DDEE-0B27-52AD-D51239107894}"/>
              </a:ext>
            </a:extLst>
          </p:cNvPr>
          <p:cNvSpPr txBox="1"/>
          <p:nvPr/>
        </p:nvSpPr>
        <p:spPr>
          <a:xfrm>
            <a:off x="3902510" y="1583841"/>
            <a:ext cx="3387172" cy="704199"/>
          </a:xfrm>
          <a:prstGeom prst="rect">
            <a:avLst/>
          </a:prstGeom>
        </p:spPr>
        <p:txBody>
          <a:bodyPr vert="horz" wrap="square" lIns="0" tIns="94647" rIns="0" bIns="0" rtlCol="0">
            <a:spAutoFit/>
          </a:bodyPr>
          <a:lstStyle/>
          <a:p>
            <a:pPr marL="25695">
              <a:spcBef>
                <a:spcPts val="745"/>
              </a:spcBef>
              <a:tabLst>
                <a:tab pos="500189" algn="l"/>
              </a:tabLst>
            </a:pPr>
            <a:r>
              <a:rPr sz="1686" spc="24" dirty="0">
                <a:latin typeface="MS Gothic"/>
                <a:cs typeface="MS Gothic"/>
              </a:rPr>
              <a:t>⇒	</a:t>
            </a:r>
            <a:r>
              <a:rPr sz="1686" i="1" spc="44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10" baseline="-14285" dirty="0">
                <a:solidFill>
                  <a:srgbClr val="FF0000"/>
                </a:solidFill>
                <a:latin typeface="Trebuchet MS"/>
                <a:cs typeface="Trebuchet MS"/>
              </a:rPr>
              <a:t>exptmax(7</a:t>
            </a:r>
            <a:r>
              <a:rPr sz="1770" spc="136" baseline="-14285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r>
              <a:rPr sz="1686" i="1" spc="51" dirty="0">
                <a:latin typeface="Calibri"/>
                <a:cs typeface="Calibri"/>
              </a:rPr>
              <a:t>,</a:t>
            </a:r>
            <a:r>
              <a:rPr sz="1686" i="1" spc="-98" dirty="0">
                <a:latin typeface="Calibri"/>
                <a:cs typeface="Calibri"/>
              </a:rPr>
              <a:t> </a:t>
            </a:r>
            <a:r>
              <a:rPr sz="1686" i="1" spc="4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121" baseline="-12698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r>
              <a:rPr sz="1770" baseline="-12698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70" spc="182" baseline="-12698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86" spc="-47" dirty="0">
                <a:latin typeface="Trebuchet MS"/>
                <a:cs typeface="Trebuchet MS"/>
              </a:rPr>
              <a:t>(some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op</a:t>
            </a:r>
            <a:r>
              <a:rPr sz="1686" spc="-10" dirty="0">
                <a:latin typeface="Trebuchet MS"/>
                <a:cs typeface="Trebuchet MS"/>
              </a:rPr>
              <a:t>p</a:t>
            </a:r>
            <a:r>
              <a:rPr sz="1686" spc="-51" dirty="0">
                <a:latin typeface="Trebuchet MS"/>
                <a:cs typeface="Trebuchet MS"/>
              </a:rPr>
              <a:t>onent)</a:t>
            </a:r>
            <a:endParaRPr sz="1686">
              <a:latin typeface="Trebuchet MS"/>
              <a:cs typeface="Trebuchet MS"/>
            </a:endParaRPr>
          </a:p>
          <a:p>
            <a:pPr marL="25695">
              <a:spcBef>
                <a:spcPts val="681"/>
              </a:spcBef>
              <a:tabLst>
                <a:tab pos="500189" algn="l"/>
              </a:tabLst>
            </a:pPr>
            <a:r>
              <a:rPr sz="2529" spc="35" baseline="8888" dirty="0">
                <a:latin typeface="MS Gothic"/>
                <a:cs typeface="MS Gothic"/>
              </a:rPr>
              <a:t>⇒	</a:t>
            </a:r>
            <a:r>
              <a:rPr sz="2529" i="1" spc="65" baseline="8888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180" spc="189" dirty="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sz="1180" spc="212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529" i="1" spc="76" baseline="8888" dirty="0">
                <a:latin typeface="Calibri"/>
                <a:cs typeface="Calibri"/>
              </a:rPr>
              <a:t>,</a:t>
            </a:r>
            <a:r>
              <a:rPr sz="2529" i="1" spc="-146" baseline="8888" dirty="0">
                <a:latin typeface="Calibri"/>
                <a:cs typeface="Calibri"/>
              </a:rPr>
              <a:t> </a:t>
            </a:r>
            <a:r>
              <a:rPr sz="2529" i="1" spc="65" baseline="8888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180" spc="142" dirty="0">
                <a:solidFill>
                  <a:srgbClr val="0000FF"/>
                </a:solidFill>
                <a:latin typeface="Calibri"/>
                <a:cs typeface="Calibri"/>
              </a:rPr>
              <a:t>min</a:t>
            </a:r>
            <a:endParaRPr sz="1180">
              <a:latin typeface="Calibri"/>
              <a:cs typeface="Calibri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64AB544-3FBC-200D-AC78-893EE092CC69}"/>
              </a:ext>
            </a:extLst>
          </p:cNvPr>
          <p:cNvSpPr txBox="1"/>
          <p:nvPr/>
        </p:nvSpPr>
        <p:spPr>
          <a:xfrm>
            <a:off x="1842478" y="2388785"/>
            <a:ext cx="2941774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24" dirty="0">
                <a:solidFill>
                  <a:srgbClr val="0000A0"/>
                </a:solidFill>
                <a:latin typeface="Trebuchet MS"/>
                <a:cs typeface="Trebuchet MS"/>
              </a:rPr>
              <a:t>Play</a:t>
            </a:r>
            <a:r>
              <a:rPr sz="1686" spc="47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71" dirty="0">
                <a:solidFill>
                  <a:srgbClr val="0000A0"/>
                </a:solidFill>
                <a:latin typeface="Trebuchet MS"/>
                <a:cs typeface="Trebuchet MS"/>
              </a:rPr>
              <a:t>policies</a:t>
            </a:r>
            <a:r>
              <a:rPr sz="1686" spc="5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44" dirty="0">
                <a:solidFill>
                  <a:srgbClr val="0000A0"/>
                </a:solidFill>
                <a:latin typeface="Trebuchet MS"/>
                <a:cs typeface="Trebuchet MS"/>
              </a:rPr>
              <a:t>against</a:t>
            </a:r>
            <a:r>
              <a:rPr sz="1686" spc="47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84" dirty="0">
                <a:solidFill>
                  <a:srgbClr val="0000A0"/>
                </a:solidFill>
                <a:latin typeface="Trebuchet MS"/>
                <a:cs typeface="Trebuchet MS"/>
              </a:rPr>
              <a:t>each</a:t>
            </a:r>
            <a:r>
              <a:rPr sz="1686" spc="5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84" dirty="0">
                <a:solidFill>
                  <a:srgbClr val="0000A0"/>
                </a:solidFill>
                <a:latin typeface="Trebuchet MS"/>
                <a:cs typeface="Trebuchet MS"/>
              </a:rPr>
              <a:t>other</a:t>
            </a:r>
            <a:r>
              <a:rPr sz="1686" spc="-84" dirty="0">
                <a:latin typeface="Trebuchet MS"/>
                <a:cs typeface="Trebuchet MS"/>
              </a:rPr>
              <a:t>: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6A587C9-0CB0-DA35-7DE7-2D34BDFB5FFA}"/>
              </a:ext>
            </a:extLst>
          </p:cNvPr>
          <p:cNvSpPr/>
          <p:nvPr/>
        </p:nvSpPr>
        <p:spPr>
          <a:xfrm>
            <a:off x="2719185" y="2801498"/>
            <a:ext cx="4781613" cy="1456540"/>
          </a:xfrm>
          <a:custGeom>
            <a:avLst/>
            <a:gdLst/>
            <a:ahLst/>
            <a:cxnLst/>
            <a:rect l="l" t="t" r="r" b="b"/>
            <a:pathLst>
              <a:path w="7089775" h="2159635">
                <a:moveTo>
                  <a:pt x="0" y="0"/>
                </a:moveTo>
                <a:lnTo>
                  <a:pt x="0" y="2159532"/>
                </a:lnTo>
                <a:lnTo>
                  <a:pt x="7089364" y="2159532"/>
                </a:lnTo>
                <a:lnTo>
                  <a:pt x="7089364" y="0"/>
                </a:lnTo>
                <a:lnTo>
                  <a:pt x="0" y="0"/>
                </a:lnTo>
                <a:close/>
              </a:path>
              <a:path w="7089775" h="2159635">
                <a:moveTo>
                  <a:pt x="136691" y="136691"/>
                </a:moveTo>
                <a:lnTo>
                  <a:pt x="136691" y="136691"/>
                </a:lnTo>
                <a:lnTo>
                  <a:pt x="136691" y="136691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43F990B-BA48-E30D-3C90-3167017DF5D1}"/>
              </a:ext>
            </a:extLst>
          </p:cNvPr>
          <p:cNvSpPr txBox="1"/>
          <p:nvPr/>
        </p:nvSpPr>
        <p:spPr>
          <a:xfrm>
            <a:off x="3874178" y="2924662"/>
            <a:ext cx="455249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17130">
              <a:spcBef>
                <a:spcPts val="94"/>
              </a:spcBef>
            </a:pPr>
            <a:r>
              <a:rPr sz="2529" i="1" spc="177" baseline="8888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180" spc="118" dirty="0">
                <a:solidFill>
                  <a:srgbClr val="0000FF"/>
                </a:solidFill>
                <a:latin typeface="Calibri"/>
                <a:cs typeface="Calibri"/>
              </a:rPr>
              <a:t>min</a:t>
            </a:r>
            <a:endParaRPr sz="1180">
              <a:latin typeface="Calibri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53529B9-336A-88BB-1742-E8D69BDD1E41}"/>
              </a:ext>
            </a:extLst>
          </p:cNvPr>
          <p:cNvSpPr txBox="1"/>
          <p:nvPr/>
        </p:nvSpPr>
        <p:spPr>
          <a:xfrm>
            <a:off x="5820255" y="2892040"/>
            <a:ext cx="253535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17130">
              <a:spcBef>
                <a:spcPts val="94"/>
              </a:spcBef>
            </a:pPr>
            <a:r>
              <a:rPr sz="1686" i="1" spc="61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91" baseline="-12698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endParaRPr sz="1770" baseline="-12698">
              <a:latin typeface="Calibri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2FFFAE4-2D86-5E56-5F2C-8D0B0C4287EA}"/>
              </a:ext>
            </a:extLst>
          </p:cNvPr>
          <p:cNvSpPr txBox="1"/>
          <p:nvPr/>
        </p:nvSpPr>
        <p:spPr>
          <a:xfrm>
            <a:off x="2792100" y="3407293"/>
            <a:ext cx="48779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17130">
              <a:spcBef>
                <a:spcPts val="94"/>
              </a:spcBef>
            </a:pPr>
            <a:r>
              <a:rPr sz="2529" i="1" spc="202" baseline="8888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180" spc="135" dirty="0">
                <a:solidFill>
                  <a:srgbClr val="FF0000"/>
                </a:solidFill>
                <a:latin typeface="Calibri"/>
                <a:cs typeface="Calibri"/>
              </a:rPr>
              <a:t>max</a:t>
            </a:r>
            <a:endParaRPr sz="1180">
              <a:latin typeface="Calibri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1FE3270E-5F49-E5DD-05CA-FB60774FC0A7}"/>
              </a:ext>
            </a:extLst>
          </p:cNvPr>
          <p:cNvSpPr txBox="1"/>
          <p:nvPr/>
        </p:nvSpPr>
        <p:spPr>
          <a:xfrm>
            <a:off x="3874178" y="3374672"/>
            <a:ext cx="1362749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17130">
              <a:spcBef>
                <a:spcPts val="94"/>
              </a:spcBef>
            </a:pPr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spc="-3" dirty="0">
                <a:latin typeface="Calibri"/>
                <a:cs typeface="Calibri"/>
              </a:rPr>
              <a:t> </a:t>
            </a:r>
            <a:r>
              <a:rPr sz="1686" spc="44" dirty="0">
                <a:latin typeface="Trebuchet MS"/>
                <a:cs typeface="Trebuchet MS"/>
              </a:rPr>
              <a:t>(</a:t>
            </a:r>
            <a:r>
              <a:rPr sz="1686" i="1" spc="44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283" baseline="-12698" dirty="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sz="1770" spc="318" baseline="-12698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686" i="1" spc="51" dirty="0">
                <a:latin typeface="Calibri"/>
                <a:cs typeface="Calibri"/>
              </a:rPr>
              <a:t>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i="1" spc="4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12" baseline="-12698" dirty="0">
                <a:solidFill>
                  <a:srgbClr val="0000FF"/>
                </a:solidFill>
                <a:latin typeface="Calibri"/>
                <a:cs typeface="Calibri"/>
              </a:rPr>
              <a:t>mi</a:t>
            </a:r>
            <a:r>
              <a:rPr sz="1770" spc="343" baseline="-12698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1686" spc="44" dirty="0">
                <a:latin typeface="Trebuchet MS"/>
                <a:cs typeface="Trebuchet MS"/>
              </a:rPr>
              <a:t>)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B50674C1-6E86-F72C-C622-3A568195F815}"/>
              </a:ext>
            </a:extLst>
          </p:cNvPr>
          <p:cNvSpPr txBox="1"/>
          <p:nvPr/>
        </p:nvSpPr>
        <p:spPr>
          <a:xfrm>
            <a:off x="5820256" y="3374672"/>
            <a:ext cx="1161035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17130">
              <a:spcBef>
                <a:spcPts val="94"/>
              </a:spcBef>
            </a:pPr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spc="-3" dirty="0">
                <a:latin typeface="Calibri"/>
                <a:cs typeface="Calibri"/>
              </a:rPr>
              <a:t> </a:t>
            </a:r>
            <a:r>
              <a:rPr sz="1686" spc="44" dirty="0">
                <a:latin typeface="Trebuchet MS"/>
                <a:cs typeface="Trebuchet MS"/>
              </a:rPr>
              <a:t>(</a:t>
            </a:r>
            <a:r>
              <a:rPr sz="1686" i="1" spc="44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283" baseline="-12698" dirty="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sz="1770" spc="318" baseline="-12698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686" i="1" spc="51" dirty="0">
                <a:latin typeface="Calibri"/>
                <a:cs typeface="Calibri"/>
              </a:rPr>
              <a:t>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i="1" spc="4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48" baseline="-12698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r>
              <a:rPr sz="1686" spc="44" dirty="0">
                <a:latin typeface="Trebuchet MS"/>
                <a:cs typeface="Trebuchet MS"/>
              </a:rPr>
              <a:t>)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84C8E2D-852D-0F73-6247-2D973851EA7F}"/>
              </a:ext>
            </a:extLst>
          </p:cNvPr>
          <p:cNvSpPr txBox="1"/>
          <p:nvPr/>
        </p:nvSpPr>
        <p:spPr>
          <a:xfrm>
            <a:off x="2766403" y="3896570"/>
            <a:ext cx="4686966" cy="736153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algn="ctr">
              <a:spcBef>
                <a:spcPts val="94"/>
              </a:spcBef>
              <a:tabLst>
                <a:tab pos="1081744" algn="l"/>
                <a:tab pos="3027685" algn="l"/>
              </a:tabLst>
            </a:pPr>
            <a:r>
              <a:rPr sz="2529" i="1" spc="65" baseline="10000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180" spc="3" dirty="0">
                <a:solidFill>
                  <a:srgbClr val="FF0000"/>
                </a:solidFill>
                <a:latin typeface="Trebuchet MS"/>
                <a:cs typeface="Trebuchet MS"/>
              </a:rPr>
              <a:t>exptmax(7)	</a:t>
            </a:r>
            <a:r>
              <a:rPr sz="2529" i="1" spc="60" baseline="10000" dirty="0">
                <a:latin typeface="Calibri"/>
                <a:cs typeface="Calibri"/>
              </a:rPr>
              <a:t>V</a:t>
            </a:r>
            <a:r>
              <a:rPr sz="2529" i="1" spc="-5" baseline="10000" dirty="0">
                <a:latin typeface="Calibri"/>
                <a:cs typeface="Calibri"/>
              </a:rPr>
              <a:t> </a:t>
            </a:r>
            <a:r>
              <a:rPr sz="2529" spc="65" baseline="10000" dirty="0">
                <a:latin typeface="Trebuchet MS"/>
                <a:cs typeface="Trebuchet MS"/>
              </a:rPr>
              <a:t>(</a:t>
            </a:r>
            <a:r>
              <a:rPr sz="2529" i="1" spc="65" baseline="10000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180" spc="7" dirty="0">
                <a:solidFill>
                  <a:srgbClr val="FF0000"/>
                </a:solidFill>
                <a:latin typeface="Trebuchet MS"/>
                <a:cs typeface="Trebuchet MS"/>
              </a:rPr>
              <a:t>exptmax(7</a:t>
            </a:r>
            <a:r>
              <a:rPr sz="1180" spc="91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r>
              <a:rPr sz="2529" i="1" spc="76" baseline="10000" dirty="0">
                <a:latin typeface="Calibri"/>
                <a:cs typeface="Calibri"/>
              </a:rPr>
              <a:t>,</a:t>
            </a:r>
            <a:r>
              <a:rPr sz="2529" i="1" spc="-146" baseline="10000" dirty="0">
                <a:latin typeface="Calibri"/>
                <a:cs typeface="Calibri"/>
              </a:rPr>
              <a:t> </a:t>
            </a:r>
            <a:r>
              <a:rPr sz="2529" i="1" spc="65" baseline="10000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12" baseline="3174" dirty="0">
                <a:solidFill>
                  <a:srgbClr val="0000FF"/>
                </a:solidFill>
                <a:latin typeface="Calibri"/>
                <a:cs typeface="Calibri"/>
              </a:rPr>
              <a:t>mi</a:t>
            </a:r>
            <a:r>
              <a:rPr sz="1770" spc="343" baseline="3174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529" spc="65" baseline="10000" dirty="0">
                <a:latin typeface="Trebuchet MS"/>
                <a:cs typeface="Trebuchet MS"/>
              </a:rPr>
              <a:t>)</a:t>
            </a:r>
            <a:r>
              <a:rPr sz="2529" baseline="10000" dirty="0">
                <a:latin typeface="Trebuchet MS"/>
                <a:cs typeface="Trebuchet MS"/>
              </a:rPr>
              <a:t>	</a:t>
            </a:r>
            <a:r>
              <a:rPr sz="2529" i="1" spc="60" baseline="10000" dirty="0">
                <a:latin typeface="Calibri"/>
                <a:cs typeface="Calibri"/>
              </a:rPr>
              <a:t>V</a:t>
            </a:r>
            <a:r>
              <a:rPr sz="2529" i="1" spc="-5" baseline="10000" dirty="0">
                <a:latin typeface="Calibri"/>
                <a:cs typeface="Calibri"/>
              </a:rPr>
              <a:t> </a:t>
            </a:r>
            <a:r>
              <a:rPr sz="2529" spc="65" baseline="10000" dirty="0">
                <a:latin typeface="Trebuchet MS"/>
                <a:cs typeface="Trebuchet MS"/>
              </a:rPr>
              <a:t>(</a:t>
            </a:r>
            <a:r>
              <a:rPr sz="2529" i="1" spc="65" baseline="10000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180" spc="7" dirty="0">
                <a:solidFill>
                  <a:srgbClr val="FF0000"/>
                </a:solidFill>
                <a:latin typeface="Trebuchet MS"/>
                <a:cs typeface="Trebuchet MS"/>
              </a:rPr>
              <a:t>exptmax(7</a:t>
            </a:r>
            <a:r>
              <a:rPr sz="1180" spc="91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r>
              <a:rPr sz="2529" i="1" spc="76" baseline="10000" dirty="0">
                <a:latin typeface="Calibri"/>
                <a:cs typeface="Calibri"/>
              </a:rPr>
              <a:t>,</a:t>
            </a:r>
            <a:r>
              <a:rPr sz="2529" i="1" spc="-141" baseline="10000" dirty="0">
                <a:latin typeface="Calibri"/>
                <a:cs typeface="Calibri"/>
              </a:rPr>
              <a:t> </a:t>
            </a:r>
            <a:r>
              <a:rPr sz="2529" i="1" spc="65" baseline="10000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48" baseline="3174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r>
              <a:rPr sz="2529" spc="65" baseline="10000" dirty="0">
                <a:latin typeface="Trebuchet MS"/>
                <a:cs typeface="Trebuchet MS"/>
              </a:rPr>
              <a:t>)</a:t>
            </a:r>
            <a:endParaRPr sz="2529" baseline="10000">
              <a:latin typeface="Trebuchet MS"/>
              <a:cs typeface="Trebuchet MS"/>
            </a:endParaRPr>
          </a:p>
          <a:p>
            <a:pPr algn="ctr">
              <a:spcBef>
                <a:spcPts val="1629"/>
              </a:spcBef>
            </a:pPr>
            <a:r>
              <a:rPr sz="1686" spc="-27" dirty="0">
                <a:latin typeface="Trebuchet MS"/>
                <a:cs typeface="Trebuchet MS"/>
              </a:rPr>
              <a:t>What’s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relationship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111" dirty="0">
                <a:latin typeface="Trebuchet MS"/>
                <a:cs typeface="Trebuchet MS"/>
              </a:rPr>
              <a:t>between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these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34" dirty="0">
                <a:latin typeface="Trebuchet MS"/>
                <a:cs typeface="Trebuchet MS"/>
              </a:rPr>
              <a:t>values?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41318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AF7D-785C-8647-FAC6-18701767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Property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D8320-93F8-9500-843D-546FA0DF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93590-2952-A9EA-803D-110F7E98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64513028-8EE9-AF64-97BC-C7EDCA9522F1}"/>
              </a:ext>
            </a:extLst>
          </p:cNvPr>
          <p:cNvGrpSpPr/>
          <p:nvPr/>
        </p:nvGrpSpPr>
        <p:grpSpPr>
          <a:xfrm>
            <a:off x="1432366" y="1234679"/>
            <a:ext cx="6279267" cy="1044546"/>
            <a:chOff x="428146" y="1326214"/>
            <a:chExt cx="9310370" cy="154876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D4E6583A-2C61-45BB-DC3B-06D054893909}"/>
                </a:ext>
              </a:extLst>
            </p:cNvPr>
            <p:cNvSpPr/>
            <p:nvPr/>
          </p:nvSpPr>
          <p:spPr>
            <a:xfrm>
              <a:off x="440862" y="1647280"/>
              <a:ext cx="9284970" cy="1214755"/>
            </a:xfrm>
            <a:custGeom>
              <a:avLst/>
              <a:gdLst/>
              <a:ahLst/>
              <a:cxnLst/>
              <a:rect l="l" t="t" r="r" b="b"/>
              <a:pathLst>
                <a:path w="9284970" h="1214755">
                  <a:moveTo>
                    <a:pt x="0" y="0"/>
                  </a:moveTo>
                  <a:lnTo>
                    <a:pt x="0" y="1214689"/>
                  </a:lnTo>
                  <a:lnTo>
                    <a:pt x="9284633" y="1214689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8E5C92A-8F66-E518-8030-DB71D21520AA}"/>
                </a:ext>
              </a:extLst>
            </p:cNvPr>
            <p:cNvSpPr/>
            <p:nvPr/>
          </p:nvSpPr>
          <p:spPr>
            <a:xfrm>
              <a:off x="568017" y="1326214"/>
              <a:ext cx="7348220" cy="642620"/>
            </a:xfrm>
            <a:custGeom>
              <a:avLst/>
              <a:gdLst/>
              <a:ahLst/>
              <a:cxnLst/>
              <a:rect l="l" t="t" r="r" b="b"/>
              <a:pathLst>
                <a:path w="7348220" h="642619">
                  <a:moveTo>
                    <a:pt x="7347821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7347821" y="642132"/>
                  </a:lnTo>
                  <a:lnTo>
                    <a:pt x="7347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2655661D-0256-F4FE-FBBE-F05537E78F5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grpSp>
        <p:nvGrpSpPr>
          <p:cNvPr id="10" name="object 7">
            <a:extLst>
              <a:ext uri="{FF2B5EF4-FFF2-40B4-BE49-F238E27FC236}">
                <a16:creationId xmlns:a16="http://schemas.microsoft.com/office/drawing/2014/main" id="{CF742C47-F4A5-4125-1BF1-7CC179BB4E86}"/>
              </a:ext>
            </a:extLst>
          </p:cNvPr>
          <p:cNvGrpSpPr/>
          <p:nvPr/>
        </p:nvGrpSpPr>
        <p:grpSpPr>
          <a:xfrm>
            <a:off x="2610124" y="2480270"/>
            <a:ext cx="2124638" cy="1737484"/>
            <a:chOff x="2174426" y="3173071"/>
            <a:chExt cx="3150235" cy="257619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145DE29-17F3-E56D-023A-0E3D1F3312BD}"/>
                </a:ext>
              </a:extLst>
            </p:cNvPr>
            <p:cNvSpPr/>
            <p:nvPr/>
          </p:nvSpPr>
          <p:spPr>
            <a:xfrm>
              <a:off x="2512956" y="3176564"/>
              <a:ext cx="2808605" cy="1657985"/>
            </a:xfrm>
            <a:custGeom>
              <a:avLst/>
              <a:gdLst/>
              <a:ahLst/>
              <a:cxnLst/>
              <a:rect l="l" t="t" r="r" b="b"/>
              <a:pathLst>
                <a:path w="2808604" h="1657985">
                  <a:moveTo>
                    <a:pt x="2617246" y="0"/>
                  </a:moveTo>
                  <a:lnTo>
                    <a:pt x="2426514" y="330358"/>
                  </a:lnTo>
                  <a:lnTo>
                    <a:pt x="2807979" y="330358"/>
                  </a:lnTo>
                  <a:lnTo>
                    <a:pt x="2617246" y="0"/>
                  </a:lnTo>
                  <a:close/>
                </a:path>
                <a:path w="2808604" h="1657985">
                  <a:moveTo>
                    <a:pt x="190732" y="1657595"/>
                  </a:moveTo>
                  <a:lnTo>
                    <a:pt x="0" y="1327237"/>
                  </a:lnTo>
                  <a:lnTo>
                    <a:pt x="381464" y="1327237"/>
                  </a:lnTo>
                  <a:lnTo>
                    <a:pt x="190732" y="1657595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3C122A6F-F503-AE03-8E8C-68B29EDA9E8D}"/>
                </a:ext>
              </a:extLst>
            </p:cNvPr>
            <p:cNvSpPr/>
            <p:nvPr/>
          </p:nvSpPr>
          <p:spPr>
            <a:xfrm>
              <a:off x="2241825" y="4875486"/>
              <a:ext cx="360680" cy="733425"/>
            </a:xfrm>
            <a:custGeom>
              <a:avLst/>
              <a:gdLst/>
              <a:ahLst/>
              <a:cxnLst/>
              <a:rect l="l" t="t" r="r" b="b"/>
              <a:pathLst>
                <a:path w="360680" h="733425">
                  <a:moveTo>
                    <a:pt x="360335" y="0"/>
                  </a:moveTo>
                  <a:lnTo>
                    <a:pt x="0" y="732909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E4E71830-24E4-FDFD-7025-1469D3DDB7C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4426" y="5574696"/>
              <a:ext cx="116229" cy="151066"/>
            </a:xfrm>
            <a:prstGeom prst="rect">
              <a:avLst/>
            </a:prstGeom>
          </p:spPr>
        </p:pic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0BBB3FD1-DD43-148B-491C-EBF7EBA3B1B8}"/>
                </a:ext>
              </a:extLst>
            </p:cNvPr>
            <p:cNvSpPr/>
            <p:nvPr/>
          </p:nvSpPr>
          <p:spPr>
            <a:xfrm>
              <a:off x="2805219" y="4875486"/>
              <a:ext cx="379730" cy="772795"/>
            </a:xfrm>
            <a:custGeom>
              <a:avLst/>
              <a:gdLst/>
              <a:ahLst/>
              <a:cxnLst/>
              <a:rect l="l" t="t" r="r" b="b"/>
              <a:pathLst>
                <a:path w="379730" h="772795">
                  <a:moveTo>
                    <a:pt x="0" y="0"/>
                  </a:moveTo>
                  <a:lnTo>
                    <a:pt x="379632" y="772166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FEF3B8FB-9E8B-F2B6-56EE-797C7D7D4C3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1912" y="5629840"/>
              <a:ext cx="84441" cy="119279"/>
            </a:xfrm>
            <a:prstGeom prst="rect">
              <a:avLst/>
            </a:prstGeom>
          </p:spPr>
        </p:pic>
      </p:grpSp>
      <p:sp>
        <p:nvSpPr>
          <p:cNvPr id="16" name="object 13">
            <a:extLst>
              <a:ext uri="{FF2B5EF4-FFF2-40B4-BE49-F238E27FC236}">
                <a16:creationId xmlns:a16="http://schemas.microsoft.com/office/drawing/2014/main" id="{4670AAEC-28A4-A5AA-A527-27557C3A44E9}"/>
              </a:ext>
            </a:extLst>
          </p:cNvPr>
          <p:cNvSpPr txBox="1"/>
          <p:nvPr/>
        </p:nvSpPr>
        <p:spPr>
          <a:xfrm>
            <a:off x="2360784" y="4254972"/>
            <a:ext cx="30749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7" dirty="0">
                <a:latin typeface="Trebuchet MS"/>
                <a:cs typeface="Trebuchet MS"/>
              </a:rPr>
              <a:t>-50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DF787255-415C-DEEC-0CA9-A4029A9E48D9}"/>
              </a:ext>
            </a:extLst>
          </p:cNvPr>
          <p:cNvSpPr txBox="1"/>
          <p:nvPr/>
        </p:nvSpPr>
        <p:spPr>
          <a:xfrm>
            <a:off x="3302516" y="4254972"/>
            <a:ext cx="23469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50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3456781-12C7-616B-5DFE-158167BD09E5}"/>
              </a:ext>
            </a:extLst>
          </p:cNvPr>
          <p:cNvSpPr txBox="1"/>
          <p:nvPr/>
        </p:nvSpPr>
        <p:spPr>
          <a:xfrm>
            <a:off x="3132173" y="3334106"/>
            <a:ext cx="30749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7" dirty="0">
                <a:solidFill>
                  <a:srgbClr val="0000FF"/>
                </a:solidFill>
                <a:latin typeface="Trebuchet MS"/>
                <a:cs typeface="Trebuchet MS"/>
              </a:rPr>
              <a:t>-50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FE736823-1AFA-DDDA-22E6-B211ABAFD529}"/>
              </a:ext>
            </a:extLst>
          </p:cNvPr>
          <p:cNvGrpSpPr/>
          <p:nvPr/>
        </p:nvGrpSpPr>
        <p:grpSpPr>
          <a:xfrm>
            <a:off x="4320568" y="3375409"/>
            <a:ext cx="612423" cy="841975"/>
            <a:chOff x="4710529" y="4500309"/>
            <a:chExt cx="908050" cy="1248410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2B74AD31-9FCC-80C0-A191-128B6C63897E}"/>
                </a:ext>
              </a:extLst>
            </p:cNvPr>
            <p:cNvSpPr/>
            <p:nvPr/>
          </p:nvSpPr>
          <p:spPr>
            <a:xfrm>
              <a:off x="4973060" y="4503801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5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32334377-135C-1C22-33B8-21A431E45C8F}"/>
                </a:ext>
              </a:extLst>
            </p:cNvPr>
            <p:cNvSpPr/>
            <p:nvPr/>
          </p:nvSpPr>
          <p:spPr>
            <a:xfrm>
              <a:off x="4771934" y="4875486"/>
              <a:ext cx="305435" cy="728980"/>
            </a:xfrm>
            <a:custGeom>
              <a:avLst/>
              <a:gdLst/>
              <a:ahLst/>
              <a:cxnLst/>
              <a:rect l="l" t="t" r="r" b="b"/>
              <a:pathLst>
                <a:path w="305435" h="728979">
                  <a:moveTo>
                    <a:pt x="305317" y="0"/>
                  </a:moveTo>
                  <a:lnTo>
                    <a:pt x="0" y="728548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id="{D12C150D-5816-E04B-46B2-76776BE857A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0529" y="5572142"/>
              <a:ext cx="111063" cy="151978"/>
            </a:xfrm>
            <a:prstGeom prst="rect">
              <a:avLst/>
            </a:prstGeom>
          </p:spPr>
        </p:pic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C1316F51-40FA-BE65-1D09-8BAE4CDA6F93}"/>
                </a:ext>
              </a:extLst>
            </p:cNvPr>
            <p:cNvSpPr/>
            <p:nvPr/>
          </p:nvSpPr>
          <p:spPr>
            <a:xfrm>
              <a:off x="5250333" y="4875486"/>
              <a:ext cx="322580" cy="768985"/>
            </a:xfrm>
            <a:custGeom>
              <a:avLst/>
              <a:gdLst/>
              <a:ahLst/>
              <a:cxnLst/>
              <a:rect l="l" t="t" r="r" b="b"/>
              <a:pathLst>
                <a:path w="322579" h="768985">
                  <a:moveTo>
                    <a:pt x="0" y="0"/>
                  </a:moveTo>
                  <a:lnTo>
                    <a:pt x="322225" y="76889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980C12D3-BEE9-1E38-C479-06EA52B63E8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8797" y="5628390"/>
              <a:ext cx="79272" cy="120185"/>
            </a:xfrm>
            <a:prstGeom prst="rect">
              <a:avLst/>
            </a:prstGeom>
          </p:spPr>
        </p:pic>
      </p:grpSp>
      <p:sp>
        <p:nvSpPr>
          <p:cNvPr id="25" name="object 22">
            <a:extLst>
              <a:ext uri="{FF2B5EF4-FFF2-40B4-BE49-F238E27FC236}">
                <a16:creationId xmlns:a16="http://schemas.microsoft.com/office/drawing/2014/main" id="{7F297953-A855-4B00-9AA1-C3DF196EAABB}"/>
              </a:ext>
            </a:extLst>
          </p:cNvPr>
          <p:cNvSpPr txBox="1"/>
          <p:nvPr/>
        </p:nvSpPr>
        <p:spPr>
          <a:xfrm>
            <a:off x="4177420" y="4254972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96DF0D78-BD19-8254-DFAC-8570A26F4E62}"/>
              </a:ext>
            </a:extLst>
          </p:cNvPr>
          <p:cNvSpPr txBox="1"/>
          <p:nvPr/>
        </p:nvSpPr>
        <p:spPr>
          <a:xfrm>
            <a:off x="4949243" y="4254972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DD8198C1-424B-23DD-4A88-93C7C8371671}"/>
              </a:ext>
            </a:extLst>
          </p:cNvPr>
          <p:cNvSpPr txBox="1"/>
          <p:nvPr/>
        </p:nvSpPr>
        <p:spPr>
          <a:xfrm>
            <a:off x="4791360" y="3334106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solidFill>
                  <a:srgbClr val="0000FF"/>
                </a:solidFill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28" name="object 25">
            <a:extLst>
              <a:ext uri="{FF2B5EF4-FFF2-40B4-BE49-F238E27FC236}">
                <a16:creationId xmlns:a16="http://schemas.microsoft.com/office/drawing/2014/main" id="{80B0954E-0A31-08CA-53AD-87BF80DE4A9B}"/>
              </a:ext>
            </a:extLst>
          </p:cNvPr>
          <p:cNvGrpSpPr/>
          <p:nvPr/>
        </p:nvGrpSpPr>
        <p:grpSpPr>
          <a:xfrm>
            <a:off x="5904061" y="3375410"/>
            <a:ext cx="674094" cy="842403"/>
            <a:chOff x="7058400" y="4500309"/>
            <a:chExt cx="999490" cy="1249045"/>
          </a:xfrm>
        </p:grpSpPr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6DB943C2-6A1D-5E4A-879B-8A1D90E463C1}"/>
                </a:ext>
              </a:extLst>
            </p:cNvPr>
            <p:cNvSpPr/>
            <p:nvPr/>
          </p:nvSpPr>
          <p:spPr>
            <a:xfrm>
              <a:off x="7365984" y="4503801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4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3862F952-34E4-F500-9065-7172F86B72A4}"/>
                </a:ext>
              </a:extLst>
            </p:cNvPr>
            <p:cNvSpPr/>
            <p:nvPr/>
          </p:nvSpPr>
          <p:spPr>
            <a:xfrm>
              <a:off x="7123424" y="4875486"/>
              <a:ext cx="338455" cy="731520"/>
            </a:xfrm>
            <a:custGeom>
              <a:avLst/>
              <a:gdLst/>
              <a:ahLst/>
              <a:cxnLst/>
              <a:rect l="l" t="t" r="r" b="b"/>
              <a:pathLst>
                <a:path w="338454" h="731520">
                  <a:moveTo>
                    <a:pt x="337862" y="0"/>
                  </a:moveTo>
                  <a:lnTo>
                    <a:pt x="0" y="731093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1" name="object 28">
              <a:extLst>
                <a:ext uri="{FF2B5EF4-FFF2-40B4-BE49-F238E27FC236}">
                  <a16:creationId xmlns:a16="http://schemas.microsoft.com/office/drawing/2014/main" id="{AC719F6B-0CD9-6B34-7CD7-557125FF912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400" y="5573605"/>
              <a:ext cx="114194" cy="151479"/>
            </a:xfrm>
            <a:prstGeom prst="rect">
              <a:avLst/>
            </a:prstGeom>
          </p:spPr>
        </p:pic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89B976ED-51BD-05F5-B3A7-0DFDD658F869}"/>
                </a:ext>
              </a:extLst>
            </p:cNvPr>
            <p:cNvSpPr/>
            <p:nvPr/>
          </p:nvSpPr>
          <p:spPr>
            <a:xfrm>
              <a:off x="7652151" y="4875486"/>
              <a:ext cx="356235" cy="770890"/>
            </a:xfrm>
            <a:custGeom>
              <a:avLst/>
              <a:gdLst/>
              <a:ahLst/>
              <a:cxnLst/>
              <a:rect l="l" t="t" r="r" b="b"/>
              <a:pathLst>
                <a:path w="356234" h="770889">
                  <a:moveTo>
                    <a:pt x="0" y="0"/>
                  </a:moveTo>
                  <a:lnTo>
                    <a:pt x="356202" y="77079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3" name="object 30">
              <a:extLst>
                <a:ext uri="{FF2B5EF4-FFF2-40B4-BE49-F238E27FC236}">
                  <a16:creationId xmlns:a16="http://schemas.microsoft.com/office/drawing/2014/main" id="{87CB2487-676D-1989-270A-622B7D02AC8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5077" y="5629199"/>
              <a:ext cx="82404" cy="119689"/>
            </a:xfrm>
            <a:prstGeom prst="rect">
              <a:avLst/>
            </a:prstGeom>
          </p:spPr>
        </p:pic>
      </p:grpSp>
      <p:sp>
        <p:nvSpPr>
          <p:cNvPr id="34" name="object 31">
            <a:extLst>
              <a:ext uri="{FF2B5EF4-FFF2-40B4-BE49-F238E27FC236}">
                <a16:creationId xmlns:a16="http://schemas.microsoft.com/office/drawing/2014/main" id="{2E627B48-1EB8-4371-E485-85A571313873}"/>
              </a:ext>
            </a:extLst>
          </p:cNvPr>
          <p:cNvSpPr txBox="1"/>
          <p:nvPr/>
        </p:nvSpPr>
        <p:spPr>
          <a:xfrm>
            <a:off x="5715405" y="4254972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40" dirty="0">
                <a:latin typeface="Trebuchet MS"/>
                <a:cs typeface="Trebuchet MS"/>
              </a:rPr>
              <a:t>-5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F542E5C1-EB5F-69BA-6B98-1FC7E9264278}"/>
              </a:ext>
            </a:extLst>
          </p:cNvPr>
          <p:cNvSpPr txBox="1"/>
          <p:nvPr/>
        </p:nvSpPr>
        <p:spPr>
          <a:xfrm>
            <a:off x="6548398" y="4254972"/>
            <a:ext cx="23469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15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F2CFD29B-F4FE-0970-E1AD-036333E1F1C5}"/>
              </a:ext>
            </a:extLst>
          </p:cNvPr>
          <p:cNvSpPr txBox="1"/>
          <p:nvPr/>
        </p:nvSpPr>
        <p:spPr>
          <a:xfrm>
            <a:off x="6405240" y="3334106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40" dirty="0">
                <a:solidFill>
                  <a:srgbClr val="0000FF"/>
                </a:solidFill>
                <a:latin typeface="Trebuchet MS"/>
                <a:cs typeface="Trebuchet MS"/>
              </a:rPr>
              <a:t>-5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37" name="object 34">
            <a:extLst>
              <a:ext uri="{FF2B5EF4-FFF2-40B4-BE49-F238E27FC236}">
                <a16:creationId xmlns:a16="http://schemas.microsoft.com/office/drawing/2014/main" id="{0DA91E97-1F1D-5F3D-3BF1-6A89FBD6F5B3}"/>
              </a:ext>
            </a:extLst>
          </p:cNvPr>
          <p:cNvGrpSpPr/>
          <p:nvPr/>
        </p:nvGrpSpPr>
        <p:grpSpPr>
          <a:xfrm>
            <a:off x="3134382" y="2677485"/>
            <a:ext cx="2938776" cy="721203"/>
            <a:chOff x="2951752" y="3465485"/>
            <a:chExt cx="4357370" cy="1069340"/>
          </a:xfrm>
        </p:grpSpPr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E13FAD8D-DCF3-6EA9-255A-D3C1125F067D}"/>
                </a:ext>
              </a:extLst>
            </p:cNvPr>
            <p:cNvSpPr/>
            <p:nvPr/>
          </p:nvSpPr>
          <p:spPr>
            <a:xfrm>
              <a:off x="3051031" y="3468667"/>
              <a:ext cx="1847214" cy="1010919"/>
            </a:xfrm>
            <a:custGeom>
              <a:avLst/>
              <a:gdLst/>
              <a:ahLst/>
              <a:cxnLst/>
              <a:rect l="l" t="t" r="r" b="b"/>
              <a:pathLst>
                <a:path w="1847214" h="1010920">
                  <a:moveTo>
                    <a:pt x="1847122" y="0"/>
                  </a:moveTo>
                  <a:lnTo>
                    <a:pt x="0" y="1010326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9" name="object 36">
              <a:extLst>
                <a:ext uri="{FF2B5EF4-FFF2-40B4-BE49-F238E27FC236}">
                  <a16:creationId xmlns:a16="http://schemas.microsoft.com/office/drawing/2014/main" id="{50882FDA-CF70-9B36-8499-9943B57E698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1752" y="4446725"/>
              <a:ext cx="118362" cy="88010"/>
            </a:xfrm>
            <a:prstGeom prst="rect">
              <a:avLst/>
            </a:prstGeom>
          </p:spPr>
        </p:pic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21DBB4DB-BAF7-D43E-9EA1-59E0B71F59C1}"/>
                </a:ext>
              </a:extLst>
            </p:cNvPr>
            <p:cNvSpPr/>
            <p:nvPr/>
          </p:nvSpPr>
          <p:spPr>
            <a:xfrm>
              <a:off x="5135429" y="3548250"/>
              <a:ext cx="19050" cy="739140"/>
            </a:xfrm>
            <a:custGeom>
              <a:avLst/>
              <a:gdLst/>
              <a:ahLst/>
              <a:cxnLst/>
              <a:rect l="l" t="t" r="r" b="b"/>
              <a:pathLst>
                <a:path w="19050" h="739139">
                  <a:moveTo>
                    <a:pt x="0" y="0"/>
                  </a:moveTo>
                  <a:lnTo>
                    <a:pt x="18705" y="739132"/>
                  </a:lnTo>
                </a:path>
              </a:pathLst>
            </a:custGeom>
            <a:ln w="38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1" name="object 38">
              <a:extLst>
                <a:ext uri="{FF2B5EF4-FFF2-40B4-BE49-F238E27FC236}">
                  <a16:creationId xmlns:a16="http://schemas.microsoft.com/office/drawing/2014/main" id="{185CB53D-C62D-901F-F18D-3B42362134B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1909" y="4267471"/>
              <a:ext cx="104451" cy="148481"/>
            </a:xfrm>
            <a:prstGeom prst="rect">
              <a:avLst/>
            </a:prstGeom>
          </p:spPr>
        </p:pic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7B82E7B3-332C-F1A1-8676-B4DDCA15D03D}"/>
                </a:ext>
              </a:extLst>
            </p:cNvPr>
            <p:cNvSpPr/>
            <p:nvPr/>
          </p:nvSpPr>
          <p:spPr>
            <a:xfrm>
              <a:off x="5362251" y="3468664"/>
              <a:ext cx="1847214" cy="1010919"/>
            </a:xfrm>
            <a:custGeom>
              <a:avLst/>
              <a:gdLst/>
              <a:ahLst/>
              <a:cxnLst/>
              <a:rect l="l" t="t" r="r" b="b"/>
              <a:pathLst>
                <a:path w="1847215" h="1010920">
                  <a:moveTo>
                    <a:pt x="0" y="0"/>
                  </a:moveTo>
                  <a:lnTo>
                    <a:pt x="1847122" y="101033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8409DD57-5C43-5C6D-AA17-B55F22DA74E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0291" y="4446728"/>
              <a:ext cx="118362" cy="88010"/>
            </a:xfrm>
            <a:prstGeom prst="rect">
              <a:avLst/>
            </a:prstGeom>
          </p:spPr>
        </p:pic>
      </p:grpSp>
      <p:sp>
        <p:nvSpPr>
          <p:cNvPr id="44" name="object 41">
            <a:extLst>
              <a:ext uri="{FF2B5EF4-FFF2-40B4-BE49-F238E27FC236}">
                <a16:creationId xmlns:a16="http://schemas.microsoft.com/office/drawing/2014/main" id="{20312C84-4BB1-EAF3-6804-5E5E8E6C1DFC}"/>
              </a:ext>
            </a:extLst>
          </p:cNvPr>
          <p:cNvSpPr txBox="1"/>
          <p:nvPr/>
        </p:nvSpPr>
        <p:spPr>
          <a:xfrm>
            <a:off x="1535329" y="1296156"/>
            <a:ext cx="4973049" cy="1439038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510039">
              <a:spcBef>
                <a:spcPts val="94"/>
              </a:spcBef>
              <a:tabLst>
                <a:tab pos="1817039" algn="l"/>
              </a:tabLst>
            </a:pPr>
            <a:r>
              <a:rPr sz="1686" b="1" spc="-13" dirty="0">
                <a:solidFill>
                  <a:srgbClr val="0000FF"/>
                </a:solidFill>
                <a:latin typeface="Trebuchet MS"/>
                <a:cs typeface="Trebuchet MS"/>
              </a:rPr>
              <a:t>Proposition:	best</a:t>
            </a:r>
            <a:r>
              <a:rPr sz="1686" b="1" spc="108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dirty="0">
                <a:solidFill>
                  <a:srgbClr val="0000FF"/>
                </a:solidFill>
                <a:latin typeface="Trebuchet MS"/>
                <a:cs typeface="Trebuchet MS"/>
              </a:rPr>
              <a:t>against</a:t>
            </a:r>
            <a:r>
              <a:rPr sz="1686" b="1" spc="111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27" dirty="0">
                <a:solidFill>
                  <a:srgbClr val="0000FF"/>
                </a:solidFill>
                <a:latin typeface="Trebuchet MS"/>
                <a:cs typeface="Trebuchet MS"/>
              </a:rPr>
              <a:t>minimax</a:t>
            </a:r>
            <a:r>
              <a:rPr sz="1686" b="1" spc="11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20" dirty="0">
                <a:solidFill>
                  <a:srgbClr val="0000FF"/>
                </a:solidFill>
                <a:latin typeface="Trebuchet MS"/>
                <a:cs typeface="Trebuchet MS"/>
              </a:rPr>
              <a:t>opponent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1753">
              <a:latin typeface="Trebuchet MS"/>
              <a:cs typeface="Trebuchet MS"/>
            </a:endParaRPr>
          </a:p>
          <a:p>
            <a:pPr marL="42824"/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spc="-3" dirty="0">
                <a:latin typeface="Calibri"/>
                <a:cs typeface="Calibri"/>
              </a:rPr>
              <a:t> </a:t>
            </a:r>
            <a:r>
              <a:rPr sz="1686" spc="121" dirty="0">
                <a:latin typeface="Trebuchet MS"/>
                <a:cs typeface="Trebuchet MS"/>
              </a:rPr>
              <a:t>(</a:t>
            </a:r>
            <a:r>
              <a:rPr sz="1686" i="1" spc="121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182" baseline="-12698" dirty="0">
                <a:solidFill>
                  <a:srgbClr val="FF0000"/>
                </a:solidFill>
                <a:latin typeface="Calibri"/>
                <a:cs typeface="Calibri"/>
              </a:rPr>
              <a:t>max</a:t>
            </a:r>
            <a:r>
              <a:rPr sz="1686" i="1" spc="121" dirty="0">
                <a:latin typeface="Calibri"/>
                <a:cs typeface="Calibri"/>
              </a:rPr>
              <a:t>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i="1" spc="118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177" baseline="-12698" dirty="0">
                <a:solidFill>
                  <a:srgbClr val="0000FF"/>
                </a:solidFill>
                <a:latin typeface="Calibri"/>
                <a:cs typeface="Calibri"/>
              </a:rPr>
              <a:t>min</a:t>
            </a:r>
            <a:r>
              <a:rPr sz="1686" spc="118" dirty="0">
                <a:latin typeface="Trebuchet MS"/>
                <a:cs typeface="Trebuchet MS"/>
              </a:rPr>
              <a:t>)</a:t>
            </a:r>
            <a:r>
              <a:rPr sz="1686" spc="-30" dirty="0">
                <a:latin typeface="Trebuchet MS"/>
                <a:cs typeface="Trebuchet MS"/>
              </a:rPr>
              <a:t> </a:t>
            </a:r>
            <a:r>
              <a:rPr sz="1686" spc="486" dirty="0">
                <a:latin typeface="MS Gothic"/>
                <a:cs typeface="MS Gothic"/>
              </a:rPr>
              <a:t>≥</a:t>
            </a:r>
            <a:r>
              <a:rPr sz="1686" spc="-364" dirty="0">
                <a:latin typeface="MS Gothic"/>
                <a:cs typeface="MS Gothic"/>
              </a:rPr>
              <a:t> </a:t>
            </a:r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spc="-3" dirty="0">
                <a:latin typeface="Calibri"/>
                <a:cs typeface="Calibri"/>
              </a:rPr>
              <a:t> </a:t>
            </a:r>
            <a:r>
              <a:rPr sz="1686" spc="20" dirty="0">
                <a:latin typeface="Trebuchet MS"/>
                <a:cs typeface="Trebuchet MS"/>
              </a:rPr>
              <a:t>(</a:t>
            </a:r>
            <a:r>
              <a:rPr sz="1686" i="1" spc="20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30" baseline="-12698" dirty="0">
                <a:solidFill>
                  <a:srgbClr val="FF0000"/>
                </a:solidFill>
                <a:latin typeface="Trebuchet MS"/>
                <a:cs typeface="Trebuchet MS"/>
              </a:rPr>
              <a:t>agent</a:t>
            </a:r>
            <a:r>
              <a:rPr sz="1686" i="1" spc="20" dirty="0">
                <a:latin typeface="Calibri"/>
                <a:cs typeface="Calibri"/>
              </a:rPr>
              <a:t>,</a:t>
            </a:r>
            <a:r>
              <a:rPr sz="1686" i="1" spc="-91" dirty="0">
                <a:latin typeface="Calibri"/>
                <a:cs typeface="Calibri"/>
              </a:rPr>
              <a:t> </a:t>
            </a:r>
            <a:r>
              <a:rPr sz="1686" i="1" spc="118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177" baseline="-12698" dirty="0">
                <a:solidFill>
                  <a:srgbClr val="0000FF"/>
                </a:solidFill>
                <a:latin typeface="Calibri"/>
                <a:cs typeface="Calibri"/>
              </a:rPr>
              <a:t>min</a:t>
            </a:r>
            <a:r>
              <a:rPr sz="1686" spc="118" dirty="0">
                <a:latin typeface="Trebuchet MS"/>
                <a:cs typeface="Trebuchet MS"/>
              </a:rPr>
              <a:t>)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91" dirty="0">
                <a:latin typeface="Trebuchet MS"/>
                <a:cs typeface="Trebuchet MS"/>
              </a:rPr>
              <a:t>for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all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i="1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baseline="-12698" dirty="0">
                <a:solidFill>
                  <a:srgbClr val="FF0000"/>
                </a:solidFill>
                <a:latin typeface="Trebuchet MS"/>
                <a:cs typeface="Trebuchet MS"/>
              </a:rPr>
              <a:t>agent</a:t>
            </a:r>
            <a:endParaRPr sz="1770" baseline="-12698">
              <a:latin typeface="Trebuchet MS"/>
              <a:cs typeface="Trebuchet MS"/>
            </a:endParaRPr>
          </a:p>
          <a:p>
            <a:pPr>
              <a:spcBef>
                <a:spcPts val="34"/>
              </a:spcBef>
            </a:pPr>
            <a:endParaRPr sz="2462">
              <a:latin typeface="Trebuchet MS"/>
              <a:cs typeface="Trebuchet MS"/>
            </a:endParaRPr>
          </a:p>
          <a:p>
            <a:pPr marL="3241379">
              <a:spcBef>
                <a:spcPts val="3"/>
              </a:spcBef>
            </a:pPr>
            <a:r>
              <a:rPr sz="1686" spc="-30" dirty="0">
                <a:solidFill>
                  <a:srgbClr val="FF0000"/>
                </a:solidFill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52858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44AA-6EBE-4652-C736-3AF280FD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Property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49938-A790-8A49-6209-739325F1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BEC11-5B9F-397C-5AD8-1BE2C8FD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28A979EF-A596-714A-52AA-0DA5C831C1C4}"/>
              </a:ext>
            </a:extLst>
          </p:cNvPr>
          <p:cNvGrpSpPr/>
          <p:nvPr/>
        </p:nvGrpSpPr>
        <p:grpSpPr>
          <a:xfrm>
            <a:off x="1554686" y="1340891"/>
            <a:ext cx="6279267" cy="1044546"/>
            <a:chOff x="428146" y="1326214"/>
            <a:chExt cx="9310370" cy="154876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ECDB198B-806F-AEA6-7096-98563654D5A7}"/>
                </a:ext>
              </a:extLst>
            </p:cNvPr>
            <p:cNvSpPr/>
            <p:nvPr/>
          </p:nvSpPr>
          <p:spPr>
            <a:xfrm>
              <a:off x="440862" y="1647280"/>
              <a:ext cx="9284970" cy="1214755"/>
            </a:xfrm>
            <a:custGeom>
              <a:avLst/>
              <a:gdLst/>
              <a:ahLst/>
              <a:cxnLst/>
              <a:rect l="l" t="t" r="r" b="b"/>
              <a:pathLst>
                <a:path w="9284970" h="1214755">
                  <a:moveTo>
                    <a:pt x="0" y="0"/>
                  </a:moveTo>
                  <a:lnTo>
                    <a:pt x="0" y="1214689"/>
                  </a:lnTo>
                  <a:lnTo>
                    <a:pt x="9284633" y="1214689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E319CC8-7C02-3D50-9774-3B031F5AA1D2}"/>
                </a:ext>
              </a:extLst>
            </p:cNvPr>
            <p:cNvSpPr/>
            <p:nvPr/>
          </p:nvSpPr>
          <p:spPr>
            <a:xfrm>
              <a:off x="568017" y="1326214"/>
              <a:ext cx="7796530" cy="642620"/>
            </a:xfrm>
            <a:custGeom>
              <a:avLst/>
              <a:gdLst/>
              <a:ahLst/>
              <a:cxnLst/>
              <a:rect l="l" t="t" r="r" b="b"/>
              <a:pathLst>
                <a:path w="7796530" h="642619">
                  <a:moveTo>
                    <a:pt x="7796310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7796310" y="642132"/>
                  </a:lnTo>
                  <a:lnTo>
                    <a:pt x="77963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9E3FAA68-437F-6990-00B5-B7760667F2D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36D925E0-5E0B-6A46-3F60-9A8AE31D1CEF}"/>
              </a:ext>
            </a:extLst>
          </p:cNvPr>
          <p:cNvSpPr txBox="1"/>
          <p:nvPr/>
        </p:nvSpPr>
        <p:spPr>
          <a:xfrm>
            <a:off x="1666214" y="1402369"/>
            <a:ext cx="5258276" cy="800723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501474">
              <a:spcBef>
                <a:spcPts val="94"/>
              </a:spcBef>
              <a:tabLst>
                <a:tab pos="1808474" algn="l"/>
              </a:tabLst>
            </a:pPr>
            <a:r>
              <a:rPr sz="1686" b="1" spc="-13" dirty="0">
                <a:solidFill>
                  <a:srgbClr val="0000FF"/>
                </a:solidFill>
                <a:latin typeface="Trebuchet MS"/>
                <a:cs typeface="Trebuchet MS"/>
              </a:rPr>
              <a:t>Proposition:	</a:t>
            </a:r>
            <a:r>
              <a:rPr sz="1686" b="1" spc="-81" dirty="0">
                <a:solidFill>
                  <a:srgbClr val="0000FF"/>
                </a:solidFill>
                <a:latin typeface="Trebuchet MS"/>
                <a:cs typeface="Trebuchet MS"/>
              </a:rPr>
              <a:t>lower</a:t>
            </a:r>
            <a:r>
              <a:rPr sz="1686" b="1" spc="111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17" dirty="0">
                <a:solidFill>
                  <a:srgbClr val="0000FF"/>
                </a:solidFill>
                <a:latin typeface="Trebuchet MS"/>
                <a:cs typeface="Trebuchet MS"/>
              </a:rPr>
              <a:t>bound</a:t>
            </a:r>
            <a:r>
              <a:rPr sz="1686" b="1" spc="111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dirty="0">
                <a:solidFill>
                  <a:srgbClr val="0000FF"/>
                </a:solidFill>
                <a:latin typeface="Trebuchet MS"/>
                <a:cs typeface="Trebuchet MS"/>
              </a:rPr>
              <a:t>against</a:t>
            </a:r>
            <a:r>
              <a:rPr sz="1686" b="1" spc="111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27" dirty="0">
                <a:solidFill>
                  <a:srgbClr val="0000FF"/>
                </a:solidFill>
                <a:latin typeface="Trebuchet MS"/>
                <a:cs typeface="Trebuchet MS"/>
              </a:rPr>
              <a:t>any</a:t>
            </a:r>
            <a:r>
              <a:rPr sz="1686" b="1" spc="111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20" dirty="0">
                <a:solidFill>
                  <a:srgbClr val="0000FF"/>
                </a:solidFill>
                <a:latin typeface="Trebuchet MS"/>
                <a:cs typeface="Trebuchet MS"/>
              </a:rPr>
              <a:t>opponent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1753">
              <a:latin typeface="Trebuchet MS"/>
              <a:cs typeface="Trebuchet MS"/>
            </a:endParaRPr>
          </a:p>
          <a:p>
            <a:pPr marL="34260"/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spc="-3" dirty="0">
                <a:latin typeface="Calibri"/>
                <a:cs typeface="Calibri"/>
              </a:rPr>
              <a:t> </a:t>
            </a:r>
            <a:r>
              <a:rPr sz="1686" spc="44" dirty="0">
                <a:latin typeface="Trebuchet MS"/>
                <a:cs typeface="Trebuchet MS"/>
              </a:rPr>
              <a:t>(</a:t>
            </a:r>
            <a:r>
              <a:rPr sz="1686" i="1" spc="44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283" baseline="-12698" dirty="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sz="1770" spc="318" baseline="-12698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686" i="1" spc="51" dirty="0">
                <a:latin typeface="Calibri"/>
                <a:cs typeface="Calibri"/>
              </a:rPr>
              <a:t>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i="1" spc="4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12" baseline="-12698" dirty="0">
                <a:solidFill>
                  <a:srgbClr val="0000FF"/>
                </a:solidFill>
                <a:latin typeface="Calibri"/>
                <a:cs typeface="Calibri"/>
              </a:rPr>
              <a:t>mi</a:t>
            </a:r>
            <a:r>
              <a:rPr sz="1770" spc="343" baseline="-12698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1686" spc="44" dirty="0">
                <a:latin typeface="Trebuchet MS"/>
                <a:cs typeface="Trebuchet MS"/>
              </a:rPr>
              <a:t>)</a:t>
            </a:r>
            <a:r>
              <a:rPr sz="1686" spc="-34" dirty="0">
                <a:latin typeface="Trebuchet MS"/>
                <a:cs typeface="Trebuchet MS"/>
              </a:rPr>
              <a:t> </a:t>
            </a:r>
            <a:r>
              <a:rPr sz="1686" spc="486" dirty="0">
                <a:latin typeface="MS Gothic"/>
                <a:cs typeface="MS Gothic"/>
              </a:rPr>
              <a:t>≤</a:t>
            </a:r>
            <a:r>
              <a:rPr sz="1686" spc="-368" dirty="0">
                <a:latin typeface="MS Gothic"/>
                <a:cs typeface="MS Gothic"/>
              </a:rPr>
              <a:t> </a:t>
            </a:r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spc="-3" dirty="0">
                <a:latin typeface="Calibri"/>
                <a:cs typeface="Calibri"/>
              </a:rPr>
              <a:t> </a:t>
            </a:r>
            <a:r>
              <a:rPr sz="1686" spc="44" dirty="0">
                <a:latin typeface="Trebuchet MS"/>
                <a:cs typeface="Trebuchet MS"/>
              </a:rPr>
              <a:t>(</a:t>
            </a:r>
            <a:r>
              <a:rPr sz="1686" i="1" spc="44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283" baseline="-12698" dirty="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sz="1770" spc="318" baseline="-12698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686" i="1" spc="51" dirty="0">
                <a:latin typeface="Calibri"/>
                <a:cs typeface="Calibri"/>
              </a:rPr>
              <a:t>,</a:t>
            </a:r>
            <a:r>
              <a:rPr sz="1686" i="1" spc="-98" dirty="0">
                <a:latin typeface="Calibri"/>
                <a:cs typeface="Calibri"/>
              </a:rPr>
              <a:t> </a:t>
            </a:r>
            <a:r>
              <a:rPr sz="1686" i="1" spc="4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baseline="-12698" dirty="0">
                <a:solidFill>
                  <a:srgbClr val="0000FF"/>
                </a:solidFill>
                <a:latin typeface="Trebuchet MS"/>
                <a:cs typeface="Trebuchet MS"/>
              </a:rPr>
              <a:t>op</a:t>
            </a:r>
            <a:r>
              <a:rPr sz="1770" spc="126" baseline="-12698" dirty="0">
                <a:solidFill>
                  <a:srgbClr val="0000FF"/>
                </a:solidFill>
                <a:latin typeface="Trebuchet MS"/>
                <a:cs typeface="Trebuchet MS"/>
              </a:rPr>
              <a:t>p</a:t>
            </a:r>
            <a:r>
              <a:rPr sz="1686" spc="44" dirty="0">
                <a:latin typeface="Trebuchet MS"/>
                <a:cs typeface="Trebuchet MS"/>
              </a:rPr>
              <a:t>)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f</a:t>
            </a:r>
            <a:r>
              <a:rPr sz="1686" spc="-138" dirty="0">
                <a:latin typeface="Trebuchet MS"/>
                <a:cs typeface="Trebuchet MS"/>
              </a:rPr>
              <a:t>o</a:t>
            </a:r>
            <a:r>
              <a:rPr sz="1686" spc="-74" dirty="0">
                <a:latin typeface="Trebuchet MS"/>
                <a:cs typeface="Trebuchet MS"/>
              </a:rPr>
              <a:t>r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all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i="1" spc="4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baseline="-12698" dirty="0">
                <a:solidFill>
                  <a:srgbClr val="0000FF"/>
                </a:solidFill>
                <a:latin typeface="Trebuchet MS"/>
                <a:cs typeface="Trebuchet MS"/>
              </a:rPr>
              <a:t>opp</a:t>
            </a:r>
            <a:endParaRPr sz="1770" baseline="-12698">
              <a:latin typeface="Trebuchet MS"/>
              <a:cs typeface="Trebuchet MS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5C586E66-AAB4-BD33-61EB-9B3FE34555EF}"/>
              </a:ext>
            </a:extLst>
          </p:cNvPr>
          <p:cNvGrpSpPr/>
          <p:nvPr/>
        </p:nvGrpSpPr>
        <p:grpSpPr>
          <a:xfrm>
            <a:off x="2732444" y="2586482"/>
            <a:ext cx="2124638" cy="1737484"/>
            <a:chOff x="2174426" y="3173071"/>
            <a:chExt cx="3150235" cy="257619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39B0F67C-9468-7AA1-EA57-95B1AF7DDC0F}"/>
                </a:ext>
              </a:extLst>
            </p:cNvPr>
            <p:cNvSpPr/>
            <p:nvPr/>
          </p:nvSpPr>
          <p:spPr>
            <a:xfrm>
              <a:off x="2512956" y="3176564"/>
              <a:ext cx="2808605" cy="1657985"/>
            </a:xfrm>
            <a:custGeom>
              <a:avLst/>
              <a:gdLst/>
              <a:ahLst/>
              <a:cxnLst/>
              <a:rect l="l" t="t" r="r" b="b"/>
              <a:pathLst>
                <a:path w="2808604" h="1657985">
                  <a:moveTo>
                    <a:pt x="2617246" y="0"/>
                  </a:moveTo>
                  <a:lnTo>
                    <a:pt x="2426514" y="330358"/>
                  </a:lnTo>
                  <a:lnTo>
                    <a:pt x="2807979" y="330358"/>
                  </a:lnTo>
                  <a:lnTo>
                    <a:pt x="2617246" y="0"/>
                  </a:lnTo>
                  <a:close/>
                </a:path>
                <a:path w="2808604" h="1657985">
                  <a:moveTo>
                    <a:pt x="190732" y="1657595"/>
                  </a:moveTo>
                  <a:lnTo>
                    <a:pt x="0" y="1327237"/>
                  </a:lnTo>
                  <a:lnTo>
                    <a:pt x="381464" y="1327237"/>
                  </a:lnTo>
                  <a:lnTo>
                    <a:pt x="190732" y="1657595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8C291433-5AC1-7ECF-5DE9-40D84CF5922D}"/>
                </a:ext>
              </a:extLst>
            </p:cNvPr>
            <p:cNvSpPr/>
            <p:nvPr/>
          </p:nvSpPr>
          <p:spPr>
            <a:xfrm>
              <a:off x="2241825" y="4875486"/>
              <a:ext cx="360680" cy="733425"/>
            </a:xfrm>
            <a:custGeom>
              <a:avLst/>
              <a:gdLst/>
              <a:ahLst/>
              <a:cxnLst/>
              <a:rect l="l" t="t" r="r" b="b"/>
              <a:pathLst>
                <a:path w="360680" h="733425">
                  <a:moveTo>
                    <a:pt x="360335" y="0"/>
                  </a:moveTo>
                  <a:lnTo>
                    <a:pt x="0" y="732909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D8C95320-3E7C-E182-021E-41A1498645A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4426" y="5574696"/>
              <a:ext cx="116229" cy="151066"/>
            </a:xfrm>
            <a:prstGeom prst="rect">
              <a:avLst/>
            </a:prstGeom>
          </p:spPr>
        </p:pic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3D8DDA99-6D0C-0626-9EF4-CD7F4624DB42}"/>
                </a:ext>
              </a:extLst>
            </p:cNvPr>
            <p:cNvSpPr/>
            <p:nvPr/>
          </p:nvSpPr>
          <p:spPr>
            <a:xfrm>
              <a:off x="2805219" y="4875486"/>
              <a:ext cx="379730" cy="772795"/>
            </a:xfrm>
            <a:custGeom>
              <a:avLst/>
              <a:gdLst/>
              <a:ahLst/>
              <a:cxnLst/>
              <a:rect l="l" t="t" r="r" b="b"/>
              <a:pathLst>
                <a:path w="379730" h="772795">
                  <a:moveTo>
                    <a:pt x="0" y="0"/>
                  </a:moveTo>
                  <a:lnTo>
                    <a:pt x="379632" y="772166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DDA2CBE1-16DE-E413-1617-161675AC896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1912" y="5629840"/>
              <a:ext cx="84441" cy="119279"/>
            </a:xfrm>
            <a:prstGeom prst="rect">
              <a:avLst/>
            </a:prstGeom>
          </p:spPr>
        </p:pic>
      </p:grpSp>
      <p:sp>
        <p:nvSpPr>
          <p:cNvPr id="17" name="object 14">
            <a:extLst>
              <a:ext uri="{FF2B5EF4-FFF2-40B4-BE49-F238E27FC236}">
                <a16:creationId xmlns:a16="http://schemas.microsoft.com/office/drawing/2014/main" id="{ACC71CA9-775D-3584-B0AC-B53037BD5190}"/>
              </a:ext>
            </a:extLst>
          </p:cNvPr>
          <p:cNvSpPr txBox="1"/>
          <p:nvPr/>
        </p:nvSpPr>
        <p:spPr>
          <a:xfrm>
            <a:off x="2483104" y="4361184"/>
            <a:ext cx="30749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7" dirty="0">
                <a:latin typeface="Trebuchet MS"/>
                <a:cs typeface="Trebuchet MS"/>
              </a:rPr>
              <a:t>-50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66A47B96-F339-66E4-7058-09ED2A2E21D0}"/>
              </a:ext>
            </a:extLst>
          </p:cNvPr>
          <p:cNvSpPr txBox="1"/>
          <p:nvPr/>
        </p:nvSpPr>
        <p:spPr>
          <a:xfrm>
            <a:off x="3424836" y="4361184"/>
            <a:ext cx="23469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50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3D0A1E0B-DE5B-CA5C-3BC7-6C40C6CCF383}"/>
              </a:ext>
            </a:extLst>
          </p:cNvPr>
          <p:cNvSpPr txBox="1"/>
          <p:nvPr/>
        </p:nvSpPr>
        <p:spPr>
          <a:xfrm>
            <a:off x="3254493" y="3440318"/>
            <a:ext cx="30749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7" dirty="0">
                <a:solidFill>
                  <a:srgbClr val="0000FF"/>
                </a:solidFill>
                <a:latin typeface="Trebuchet MS"/>
                <a:cs typeface="Trebuchet MS"/>
              </a:rPr>
              <a:t>-50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20" name="object 17">
            <a:extLst>
              <a:ext uri="{FF2B5EF4-FFF2-40B4-BE49-F238E27FC236}">
                <a16:creationId xmlns:a16="http://schemas.microsoft.com/office/drawing/2014/main" id="{6983DC50-6AF2-7E31-C6E5-4E5241222F6C}"/>
              </a:ext>
            </a:extLst>
          </p:cNvPr>
          <p:cNvGrpSpPr/>
          <p:nvPr/>
        </p:nvGrpSpPr>
        <p:grpSpPr>
          <a:xfrm>
            <a:off x="4442888" y="3481621"/>
            <a:ext cx="612423" cy="841975"/>
            <a:chOff x="4710529" y="4500309"/>
            <a:chExt cx="908050" cy="1248410"/>
          </a:xfrm>
        </p:grpSpPr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FDAA787B-1DD9-625B-1547-64E688AE456C}"/>
                </a:ext>
              </a:extLst>
            </p:cNvPr>
            <p:cNvSpPr/>
            <p:nvPr/>
          </p:nvSpPr>
          <p:spPr>
            <a:xfrm>
              <a:off x="4973060" y="4503801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5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0C75F900-8A51-49E0-4896-DBCB2CB317E6}"/>
                </a:ext>
              </a:extLst>
            </p:cNvPr>
            <p:cNvSpPr/>
            <p:nvPr/>
          </p:nvSpPr>
          <p:spPr>
            <a:xfrm>
              <a:off x="4771934" y="4875486"/>
              <a:ext cx="305435" cy="728980"/>
            </a:xfrm>
            <a:custGeom>
              <a:avLst/>
              <a:gdLst/>
              <a:ahLst/>
              <a:cxnLst/>
              <a:rect l="l" t="t" r="r" b="b"/>
              <a:pathLst>
                <a:path w="305435" h="728979">
                  <a:moveTo>
                    <a:pt x="305317" y="0"/>
                  </a:moveTo>
                  <a:lnTo>
                    <a:pt x="0" y="728548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2482684E-D518-960D-CEA4-C937DD6C3E1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0529" y="5572142"/>
              <a:ext cx="111063" cy="151978"/>
            </a:xfrm>
            <a:prstGeom prst="rect">
              <a:avLst/>
            </a:prstGeom>
          </p:spPr>
        </p:pic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9906CDB8-8860-7697-0309-DCD42D9C8D8F}"/>
                </a:ext>
              </a:extLst>
            </p:cNvPr>
            <p:cNvSpPr/>
            <p:nvPr/>
          </p:nvSpPr>
          <p:spPr>
            <a:xfrm>
              <a:off x="5250333" y="4875486"/>
              <a:ext cx="322580" cy="768985"/>
            </a:xfrm>
            <a:custGeom>
              <a:avLst/>
              <a:gdLst/>
              <a:ahLst/>
              <a:cxnLst/>
              <a:rect l="l" t="t" r="r" b="b"/>
              <a:pathLst>
                <a:path w="322579" h="768985">
                  <a:moveTo>
                    <a:pt x="0" y="0"/>
                  </a:moveTo>
                  <a:lnTo>
                    <a:pt x="322225" y="76889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ED26D7D6-B5AD-2F70-7B81-F44DC8D9CFB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8797" y="5628390"/>
              <a:ext cx="79272" cy="120185"/>
            </a:xfrm>
            <a:prstGeom prst="rect">
              <a:avLst/>
            </a:prstGeom>
          </p:spPr>
        </p:pic>
      </p:grpSp>
      <p:sp>
        <p:nvSpPr>
          <p:cNvPr id="26" name="object 23">
            <a:extLst>
              <a:ext uri="{FF2B5EF4-FFF2-40B4-BE49-F238E27FC236}">
                <a16:creationId xmlns:a16="http://schemas.microsoft.com/office/drawing/2014/main" id="{3D90241A-A13E-30FC-A6E0-915A8A06AAF3}"/>
              </a:ext>
            </a:extLst>
          </p:cNvPr>
          <p:cNvSpPr txBox="1"/>
          <p:nvPr/>
        </p:nvSpPr>
        <p:spPr>
          <a:xfrm>
            <a:off x="4299740" y="4361184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B1E6323F-51BB-B443-DB63-3D479C0CA702}"/>
              </a:ext>
            </a:extLst>
          </p:cNvPr>
          <p:cNvSpPr txBox="1"/>
          <p:nvPr/>
        </p:nvSpPr>
        <p:spPr>
          <a:xfrm>
            <a:off x="5071563" y="4361184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53F4E7A3-5C53-4DBB-EF8E-A11040B486C4}"/>
              </a:ext>
            </a:extLst>
          </p:cNvPr>
          <p:cNvSpPr txBox="1"/>
          <p:nvPr/>
        </p:nvSpPr>
        <p:spPr>
          <a:xfrm>
            <a:off x="4913680" y="3440318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solidFill>
                  <a:srgbClr val="0000FF"/>
                </a:solidFill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29" name="object 26">
            <a:extLst>
              <a:ext uri="{FF2B5EF4-FFF2-40B4-BE49-F238E27FC236}">
                <a16:creationId xmlns:a16="http://schemas.microsoft.com/office/drawing/2014/main" id="{1C0C3F7C-A31E-4ECC-9B59-8BD2357A3839}"/>
              </a:ext>
            </a:extLst>
          </p:cNvPr>
          <p:cNvGrpSpPr/>
          <p:nvPr/>
        </p:nvGrpSpPr>
        <p:grpSpPr>
          <a:xfrm>
            <a:off x="6026381" y="3481622"/>
            <a:ext cx="674094" cy="842403"/>
            <a:chOff x="7058400" y="4500309"/>
            <a:chExt cx="999490" cy="1249045"/>
          </a:xfrm>
        </p:grpSpPr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C4461D12-D2EF-6DCA-6037-A6590C613054}"/>
                </a:ext>
              </a:extLst>
            </p:cNvPr>
            <p:cNvSpPr/>
            <p:nvPr/>
          </p:nvSpPr>
          <p:spPr>
            <a:xfrm>
              <a:off x="7365984" y="4503801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4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CEA9F8B0-808A-768B-5662-DBBF692A7588}"/>
                </a:ext>
              </a:extLst>
            </p:cNvPr>
            <p:cNvSpPr/>
            <p:nvPr/>
          </p:nvSpPr>
          <p:spPr>
            <a:xfrm>
              <a:off x="7123424" y="4875486"/>
              <a:ext cx="338455" cy="731520"/>
            </a:xfrm>
            <a:custGeom>
              <a:avLst/>
              <a:gdLst/>
              <a:ahLst/>
              <a:cxnLst/>
              <a:rect l="l" t="t" r="r" b="b"/>
              <a:pathLst>
                <a:path w="338454" h="731520">
                  <a:moveTo>
                    <a:pt x="337862" y="0"/>
                  </a:moveTo>
                  <a:lnTo>
                    <a:pt x="0" y="731093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EE221FD4-7503-28A3-1464-8160A398BDB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8400" y="5573605"/>
              <a:ext cx="114194" cy="151479"/>
            </a:xfrm>
            <a:prstGeom prst="rect">
              <a:avLst/>
            </a:prstGeom>
          </p:spPr>
        </p:pic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6F53FE44-62E3-423E-5E5A-93C35323111B}"/>
                </a:ext>
              </a:extLst>
            </p:cNvPr>
            <p:cNvSpPr/>
            <p:nvPr/>
          </p:nvSpPr>
          <p:spPr>
            <a:xfrm>
              <a:off x="7652151" y="4875486"/>
              <a:ext cx="356235" cy="770890"/>
            </a:xfrm>
            <a:custGeom>
              <a:avLst/>
              <a:gdLst/>
              <a:ahLst/>
              <a:cxnLst/>
              <a:rect l="l" t="t" r="r" b="b"/>
              <a:pathLst>
                <a:path w="356234" h="770889">
                  <a:moveTo>
                    <a:pt x="0" y="0"/>
                  </a:moveTo>
                  <a:lnTo>
                    <a:pt x="356202" y="77079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4" name="object 31">
              <a:extLst>
                <a:ext uri="{FF2B5EF4-FFF2-40B4-BE49-F238E27FC236}">
                  <a16:creationId xmlns:a16="http://schemas.microsoft.com/office/drawing/2014/main" id="{6E3B1559-E867-6446-3D3A-CCFDD66BD03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5077" y="5629199"/>
              <a:ext cx="82404" cy="119689"/>
            </a:xfrm>
            <a:prstGeom prst="rect">
              <a:avLst/>
            </a:prstGeom>
          </p:spPr>
        </p:pic>
      </p:grpSp>
      <p:sp>
        <p:nvSpPr>
          <p:cNvPr id="35" name="object 32">
            <a:extLst>
              <a:ext uri="{FF2B5EF4-FFF2-40B4-BE49-F238E27FC236}">
                <a16:creationId xmlns:a16="http://schemas.microsoft.com/office/drawing/2014/main" id="{F60E43D9-C17A-99E3-F1B1-2C99ED059898}"/>
              </a:ext>
            </a:extLst>
          </p:cNvPr>
          <p:cNvSpPr txBox="1"/>
          <p:nvPr/>
        </p:nvSpPr>
        <p:spPr>
          <a:xfrm>
            <a:off x="5837725" y="4361184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40" dirty="0">
                <a:latin typeface="Trebuchet MS"/>
                <a:cs typeface="Trebuchet MS"/>
              </a:rPr>
              <a:t>-5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3EBF9846-20FE-0AE2-D011-C61C2A5618C7}"/>
              </a:ext>
            </a:extLst>
          </p:cNvPr>
          <p:cNvSpPr txBox="1"/>
          <p:nvPr/>
        </p:nvSpPr>
        <p:spPr>
          <a:xfrm>
            <a:off x="6670718" y="4361184"/>
            <a:ext cx="23469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15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FEE10D43-3BC5-4992-0879-22C5F66B38AE}"/>
              </a:ext>
            </a:extLst>
          </p:cNvPr>
          <p:cNvSpPr txBox="1"/>
          <p:nvPr/>
        </p:nvSpPr>
        <p:spPr>
          <a:xfrm>
            <a:off x="6527560" y="3440318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40" dirty="0">
                <a:solidFill>
                  <a:srgbClr val="0000FF"/>
                </a:solidFill>
                <a:latin typeface="Trebuchet MS"/>
                <a:cs typeface="Trebuchet MS"/>
              </a:rPr>
              <a:t>-5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38" name="object 35">
            <a:extLst>
              <a:ext uri="{FF2B5EF4-FFF2-40B4-BE49-F238E27FC236}">
                <a16:creationId xmlns:a16="http://schemas.microsoft.com/office/drawing/2014/main" id="{9A17E357-8A22-45FD-DE31-160F11DCE320}"/>
              </a:ext>
            </a:extLst>
          </p:cNvPr>
          <p:cNvGrpSpPr/>
          <p:nvPr/>
        </p:nvGrpSpPr>
        <p:grpSpPr>
          <a:xfrm>
            <a:off x="3256702" y="2783697"/>
            <a:ext cx="2938776" cy="721203"/>
            <a:chOff x="2951752" y="3465485"/>
            <a:chExt cx="4357370" cy="1069340"/>
          </a:xfrm>
        </p:grpSpPr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A29FFC11-52FD-3E89-9A26-F24685F3365A}"/>
                </a:ext>
              </a:extLst>
            </p:cNvPr>
            <p:cNvSpPr/>
            <p:nvPr/>
          </p:nvSpPr>
          <p:spPr>
            <a:xfrm>
              <a:off x="3051031" y="3468667"/>
              <a:ext cx="1847214" cy="1010919"/>
            </a:xfrm>
            <a:custGeom>
              <a:avLst/>
              <a:gdLst/>
              <a:ahLst/>
              <a:cxnLst/>
              <a:rect l="l" t="t" r="r" b="b"/>
              <a:pathLst>
                <a:path w="1847214" h="1010920">
                  <a:moveTo>
                    <a:pt x="1847122" y="0"/>
                  </a:moveTo>
                  <a:lnTo>
                    <a:pt x="0" y="1010326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CC0F9E3C-22C6-661B-F97A-08FD700506C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1752" y="4446725"/>
              <a:ext cx="118362" cy="88010"/>
            </a:xfrm>
            <a:prstGeom prst="rect">
              <a:avLst/>
            </a:prstGeom>
          </p:spPr>
        </p:pic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9E671D84-1CFD-0957-8E69-6568DD970C29}"/>
                </a:ext>
              </a:extLst>
            </p:cNvPr>
            <p:cNvSpPr/>
            <p:nvPr/>
          </p:nvSpPr>
          <p:spPr>
            <a:xfrm>
              <a:off x="5135429" y="3548250"/>
              <a:ext cx="19050" cy="739140"/>
            </a:xfrm>
            <a:custGeom>
              <a:avLst/>
              <a:gdLst/>
              <a:ahLst/>
              <a:cxnLst/>
              <a:rect l="l" t="t" r="r" b="b"/>
              <a:pathLst>
                <a:path w="19050" h="739139">
                  <a:moveTo>
                    <a:pt x="0" y="0"/>
                  </a:moveTo>
                  <a:lnTo>
                    <a:pt x="18705" y="739132"/>
                  </a:lnTo>
                </a:path>
              </a:pathLst>
            </a:custGeom>
            <a:ln w="38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5A25D14D-AAF7-7A88-4AF0-20B1FFA6BF0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1909" y="4267471"/>
              <a:ext cx="104451" cy="148481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4FBD09BB-7794-1E22-41D8-A34412F12A00}"/>
                </a:ext>
              </a:extLst>
            </p:cNvPr>
            <p:cNvSpPr/>
            <p:nvPr/>
          </p:nvSpPr>
          <p:spPr>
            <a:xfrm>
              <a:off x="5362251" y="3468664"/>
              <a:ext cx="1847214" cy="1010919"/>
            </a:xfrm>
            <a:custGeom>
              <a:avLst/>
              <a:gdLst/>
              <a:ahLst/>
              <a:cxnLst/>
              <a:rect l="l" t="t" r="r" b="b"/>
              <a:pathLst>
                <a:path w="1847215" h="1010920">
                  <a:moveTo>
                    <a:pt x="0" y="0"/>
                  </a:moveTo>
                  <a:lnTo>
                    <a:pt x="1847122" y="101033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4" name="object 41">
              <a:extLst>
                <a:ext uri="{FF2B5EF4-FFF2-40B4-BE49-F238E27FC236}">
                  <a16:creationId xmlns:a16="http://schemas.microsoft.com/office/drawing/2014/main" id="{CB43BDB2-AC14-77D3-E0F3-449F712754B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0291" y="4446728"/>
              <a:ext cx="118362" cy="88010"/>
            </a:xfrm>
            <a:prstGeom prst="rect">
              <a:avLst/>
            </a:prstGeom>
          </p:spPr>
        </p:pic>
      </p:grpSp>
      <p:sp>
        <p:nvSpPr>
          <p:cNvPr id="45" name="object 42">
            <a:extLst>
              <a:ext uri="{FF2B5EF4-FFF2-40B4-BE49-F238E27FC236}">
                <a16:creationId xmlns:a16="http://schemas.microsoft.com/office/drawing/2014/main" id="{6CD67C14-39E9-5957-D69F-130302205980}"/>
              </a:ext>
            </a:extLst>
          </p:cNvPr>
          <p:cNvSpPr txBox="1"/>
          <p:nvPr/>
        </p:nvSpPr>
        <p:spPr>
          <a:xfrm>
            <a:off x="4891027" y="2545179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solidFill>
                  <a:srgbClr val="FF0000"/>
                </a:solidFill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17639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object 22">
            <a:extLst>
              <a:ext uri="{FF2B5EF4-FFF2-40B4-BE49-F238E27FC236}">
                <a16:creationId xmlns:a16="http://schemas.microsoft.com/office/drawing/2014/main" id="{23F80DFB-7F42-0DC2-583B-81956CF390A0}"/>
              </a:ext>
            </a:extLst>
          </p:cNvPr>
          <p:cNvGrpSpPr/>
          <p:nvPr/>
        </p:nvGrpSpPr>
        <p:grpSpPr>
          <a:xfrm>
            <a:off x="4730545" y="3657671"/>
            <a:ext cx="268524" cy="585442"/>
            <a:chOff x="5231001" y="4869896"/>
            <a:chExt cx="398145" cy="868044"/>
          </a:xfrm>
        </p:grpSpPr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52CA059E-65CD-40BF-4414-6056A604B83B}"/>
                </a:ext>
              </a:extLst>
            </p:cNvPr>
            <p:cNvSpPr/>
            <p:nvPr/>
          </p:nvSpPr>
          <p:spPr>
            <a:xfrm>
              <a:off x="5259257" y="4888969"/>
              <a:ext cx="299720" cy="728345"/>
            </a:xfrm>
            <a:custGeom>
              <a:avLst/>
              <a:gdLst/>
              <a:ahLst/>
              <a:cxnLst/>
              <a:rect l="l" t="t" r="r" b="b"/>
              <a:pathLst>
                <a:path w="299720" h="728345">
                  <a:moveTo>
                    <a:pt x="0" y="0"/>
                  </a:moveTo>
                  <a:lnTo>
                    <a:pt x="299521" y="728101"/>
                  </a:lnTo>
                </a:path>
              </a:pathLst>
            </a:custGeom>
            <a:ln w="38146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C87A0681-7A27-8C3F-86F2-9EC9DA5443D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9034" y="5585378"/>
              <a:ext cx="110487" cy="152060"/>
            </a:xfrm>
            <a:prstGeom prst="rect">
              <a:avLst/>
            </a:prstGeom>
          </p:spPr>
        </p:pic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1A057BD4-CDE4-16F6-3AD3-24E5B89A9ABF}"/>
                </a:ext>
              </a:extLst>
            </p:cNvPr>
            <p:cNvSpPr/>
            <p:nvPr/>
          </p:nvSpPr>
          <p:spPr>
            <a:xfrm>
              <a:off x="5231001" y="5165277"/>
              <a:ext cx="398145" cy="276860"/>
            </a:xfrm>
            <a:custGeom>
              <a:avLst/>
              <a:gdLst/>
              <a:ahLst/>
              <a:cxnLst/>
              <a:rect l="l" t="t" r="r" b="b"/>
              <a:pathLst>
                <a:path w="398145" h="276860">
                  <a:moveTo>
                    <a:pt x="397703" y="0"/>
                  </a:moveTo>
                  <a:lnTo>
                    <a:pt x="0" y="0"/>
                  </a:lnTo>
                  <a:lnTo>
                    <a:pt x="0" y="276780"/>
                  </a:lnTo>
                  <a:lnTo>
                    <a:pt x="397703" y="276780"/>
                  </a:lnTo>
                  <a:lnTo>
                    <a:pt x="397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21" name="object 18">
            <a:extLst>
              <a:ext uri="{FF2B5EF4-FFF2-40B4-BE49-F238E27FC236}">
                <a16:creationId xmlns:a16="http://schemas.microsoft.com/office/drawing/2014/main" id="{C06BA579-B08A-49A1-95B9-6783B50D5850}"/>
              </a:ext>
            </a:extLst>
          </p:cNvPr>
          <p:cNvGrpSpPr/>
          <p:nvPr/>
        </p:nvGrpSpPr>
        <p:grpSpPr>
          <a:xfrm>
            <a:off x="4398085" y="3658010"/>
            <a:ext cx="268524" cy="585442"/>
            <a:chOff x="4698879" y="4869896"/>
            <a:chExt cx="398145" cy="868044"/>
          </a:xfrm>
        </p:grpSpPr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EBA39A8-4C68-E3BA-A631-65403AD560FA}"/>
                </a:ext>
              </a:extLst>
            </p:cNvPr>
            <p:cNvSpPr/>
            <p:nvPr/>
          </p:nvSpPr>
          <p:spPr>
            <a:xfrm>
              <a:off x="4768805" y="4888969"/>
              <a:ext cx="299720" cy="728345"/>
            </a:xfrm>
            <a:custGeom>
              <a:avLst/>
              <a:gdLst/>
              <a:ahLst/>
              <a:cxnLst/>
              <a:rect l="l" t="t" r="r" b="b"/>
              <a:pathLst>
                <a:path w="299720" h="728345">
                  <a:moveTo>
                    <a:pt x="299523" y="0"/>
                  </a:moveTo>
                  <a:lnTo>
                    <a:pt x="0" y="728101"/>
                  </a:lnTo>
                </a:path>
              </a:pathLst>
            </a:custGeom>
            <a:ln w="38146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BDF09448-E86E-8F30-DAE1-1236A5ADCEC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061" y="5585378"/>
              <a:ext cx="110487" cy="152060"/>
            </a:xfrm>
            <a:prstGeom prst="rect">
              <a:avLst/>
            </a:prstGeom>
          </p:spPr>
        </p:pic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A4A6AA8A-61D8-4A93-80A8-03CE54A48235}"/>
                </a:ext>
              </a:extLst>
            </p:cNvPr>
            <p:cNvSpPr/>
            <p:nvPr/>
          </p:nvSpPr>
          <p:spPr>
            <a:xfrm>
              <a:off x="4698879" y="5165277"/>
              <a:ext cx="398145" cy="276860"/>
            </a:xfrm>
            <a:custGeom>
              <a:avLst/>
              <a:gdLst/>
              <a:ahLst/>
              <a:cxnLst/>
              <a:rect l="l" t="t" r="r" b="b"/>
              <a:pathLst>
                <a:path w="398145" h="276860">
                  <a:moveTo>
                    <a:pt x="397703" y="0"/>
                  </a:moveTo>
                  <a:lnTo>
                    <a:pt x="0" y="0"/>
                  </a:lnTo>
                  <a:lnTo>
                    <a:pt x="0" y="276780"/>
                  </a:lnTo>
                  <a:lnTo>
                    <a:pt x="397703" y="276780"/>
                  </a:lnTo>
                  <a:lnTo>
                    <a:pt x="397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16" name="object 13">
            <a:extLst>
              <a:ext uri="{FF2B5EF4-FFF2-40B4-BE49-F238E27FC236}">
                <a16:creationId xmlns:a16="http://schemas.microsoft.com/office/drawing/2014/main" id="{70262488-E3BB-509B-1820-4F1914675036}"/>
              </a:ext>
            </a:extLst>
          </p:cNvPr>
          <p:cNvGrpSpPr/>
          <p:nvPr/>
        </p:nvGrpSpPr>
        <p:grpSpPr>
          <a:xfrm>
            <a:off x="3115125" y="3658010"/>
            <a:ext cx="296362" cy="586299"/>
            <a:chOff x="2796614" y="4869896"/>
            <a:chExt cx="439420" cy="869315"/>
          </a:xfrm>
        </p:grpSpPr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34159205-6D36-FD5A-77E4-089FEE730D43}"/>
                </a:ext>
              </a:extLst>
            </p:cNvPr>
            <p:cNvSpPr/>
            <p:nvPr/>
          </p:nvSpPr>
          <p:spPr>
            <a:xfrm>
              <a:off x="2815687" y="4888969"/>
              <a:ext cx="353695" cy="732790"/>
            </a:xfrm>
            <a:custGeom>
              <a:avLst/>
              <a:gdLst/>
              <a:ahLst/>
              <a:cxnLst/>
              <a:rect l="l" t="t" r="r" b="b"/>
              <a:pathLst>
                <a:path w="353694" h="732789">
                  <a:moveTo>
                    <a:pt x="0" y="0"/>
                  </a:moveTo>
                  <a:lnTo>
                    <a:pt x="353440" y="732349"/>
                  </a:lnTo>
                </a:path>
              </a:pathLst>
            </a:custGeom>
            <a:ln w="38146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B194EC1C-8621-4381-90CB-6162667AFEE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0188" y="5587828"/>
              <a:ext cx="115616" cy="151199"/>
            </a:xfrm>
            <a:prstGeom prst="rect">
              <a:avLst/>
            </a:prstGeom>
          </p:spPr>
        </p:pic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854F07A8-4A3F-5D12-B2A1-D1E963B73C74}"/>
                </a:ext>
              </a:extLst>
            </p:cNvPr>
            <p:cNvSpPr/>
            <p:nvPr/>
          </p:nvSpPr>
          <p:spPr>
            <a:xfrm>
              <a:off x="2817357" y="5166072"/>
              <a:ext cx="398145" cy="276860"/>
            </a:xfrm>
            <a:custGeom>
              <a:avLst/>
              <a:gdLst/>
              <a:ahLst/>
              <a:cxnLst/>
              <a:rect l="l" t="t" r="r" b="b"/>
              <a:pathLst>
                <a:path w="398144" h="276860">
                  <a:moveTo>
                    <a:pt x="397703" y="0"/>
                  </a:moveTo>
                  <a:lnTo>
                    <a:pt x="0" y="0"/>
                  </a:lnTo>
                  <a:lnTo>
                    <a:pt x="0" y="276780"/>
                  </a:lnTo>
                  <a:lnTo>
                    <a:pt x="397703" y="276780"/>
                  </a:lnTo>
                  <a:lnTo>
                    <a:pt x="397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12" name="object 9">
            <a:extLst>
              <a:ext uri="{FF2B5EF4-FFF2-40B4-BE49-F238E27FC236}">
                <a16:creationId xmlns:a16="http://schemas.microsoft.com/office/drawing/2014/main" id="{B4FB2A3E-58FF-EAD4-EEB6-53C546BB2D76}"/>
              </a:ext>
            </a:extLst>
          </p:cNvPr>
          <p:cNvGrpSpPr/>
          <p:nvPr/>
        </p:nvGrpSpPr>
        <p:grpSpPr>
          <a:xfrm>
            <a:off x="2693572" y="3658010"/>
            <a:ext cx="296362" cy="586299"/>
            <a:chOff x="2171572" y="4869896"/>
            <a:chExt cx="439420" cy="869315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8F8662C8-F321-49AE-0896-48DD907BB20C}"/>
                </a:ext>
              </a:extLst>
            </p:cNvPr>
            <p:cNvSpPr/>
            <p:nvPr/>
          </p:nvSpPr>
          <p:spPr>
            <a:xfrm>
              <a:off x="2238249" y="4888969"/>
              <a:ext cx="353695" cy="732790"/>
            </a:xfrm>
            <a:custGeom>
              <a:avLst/>
              <a:gdLst/>
              <a:ahLst/>
              <a:cxnLst/>
              <a:rect l="l" t="t" r="r" b="b"/>
              <a:pathLst>
                <a:path w="353694" h="732789">
                  <a:moveTo>
                    <a:pt x="353444" y="0"/>
                  </a:moveTo>
                  <a:lnTo>
                    <a:pt x="0" y="732349"/>
                  </a:lnTo>
                </a:path>
              </a:pathLst>
            </a:custGeom>
            <a:ln w="38146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743BE3A8-F11C-D3CF-BE80-7F27C71B6F6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1572" y="5587828"/>
              <a:ext cx="115616" cy="151199"/>
            </a:xfrm>
            <a:prstGeom prst="rect">
              <a:avLst/>
            </a:prstGeom>
          </p:spPr>
        </p:pic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9E49F5A1-2101-1A6F-9FC1-AB1572A2499B}"/>
                </a:ext>
              </a:extLst>
            </p:cNvPr>
            <p:cNvSpPr/>
            <p:nvPr/>
          </p:nvSpPr>
          <p:spPr>
            <a:xfrm>
              <a:off x="2192318" y="5166072"/>
              <a:ext cx="398145" cy="276860"/>
            </a:xfrm>
            <a:custGeom>
              <a:avLst/>
              <a:gdLst/>
              <a:ahLst/>
              <a:cxnLst/>
              <a:rect l="l" t="t" r="r" b="b"/>
              <a:pathLst>
                <a:path w="398144" h="276860">
                  <a:moveTo>
                    <a:pt x="397703" y="0"/>
                  </a:moveTo>
                  <a:lnTo>
                    <a:pt x="0" y="0"/>
                  </a:lnTo>
                  <a:lnTo>
                    <a:pt x="0" y="276780"/>
                  </a:lnTo>
                  <a:lnTo>
                    <a:pt x="397703" y="276780"/>
                  </a:lnTo>
                  <a:lnTo>
                    <a:pt x="397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A50114-B533-560F-A49C-DE9F2263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Property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43BCB-66A0-7139-19C4-118449F3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BE908-8102-CA5A-4621-A0B67138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62E1F564-05D2-5DCF-4701-F5129229FEDF}"/>
              </a:ext>
            </a:extLst>
          </p:cNvPr>
          <p:cNvGrpSpPr/>
          <p:nvPr/>
        </p:nvGrpSpPr>
        <p:grpSpPr>
          <a:xfrm>
            <a:off x="1517740" y="1268016"/>
            <a:ext cx="6279267" cy="1044546"/>
            <a:chOff x="428146" y="1326214"/>
            <a:chExt cx="9310370" cy="154876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E98AD05F-0EDE-27EE-3440-4CF5A48535AC}"/>
                </a:ext>
              </a:extLst>
            </p:cNvPr>
            <p:cNvSpPr/>
            <p:nvPr/>
          </p:nvSpPr>
          <p:spPr>
            <a:xfrm>
              <a:off x="440862" y="1647280"/>
              <a:ext cx="9284970" cy="1214755"/>
            </a:xfrm>
            <a:custGeom>
              <a:avLst/>
              <a:gdLst/>
              <a:ahLst/>
              <a:cxnLst/>
              <a:rect l="l" t="t" r="r" b="b"/>
              <a:pathLst>
                <a:path w="9284970" h="1214755">
                  <a:moveTo>
                    <a:pt x="0" y="0"/>
                  </a:moveTo>
                  <a:lnTo>
                    <a:pt x="0" y="1214689"/>
                  </a:lnTo>
                  <a:lnTo>
                    <a:pt x="9284633" y="1214689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2363EFDD-F28C-4B32-60EF-B39C4F38D317}"/>
                </a:ext>
              </a:extLst>
            </p:cNvPr>
            <p:cNvSpPr/>
            <p:nvPr/>
          </p:nvSpPr>
          <p:spPr>
            <a:xfrm>
              <a:off x="568017" y="1326214"/>
              <a:ext cx="7622540" cy="642620"/>
            </a:xfrm>
            <a:custGeom>
              <a:avLst/>
              <a:gdLst/>
              <a:ahLst/>
              <a:cxnLst/>
              <a:rect l="l" t="t" r="r" b="b"/>
              <a:pathLst>
                <a:path w="7622540" h="642619">
                  <a:moveTo>
                    <a:pt x="7622090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7622090" y="642132"/>
                  </a:lnTo>
                  <a:lnTo>
                    <a:pt x="7622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6D8C8423-DCC3-26A7-AD4C-8F3AFD5F774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47826079-39EA-D306-0A6D-028A33D0864D}"/>
              </a:ext>
            </a:extLst>
          </p:cNvPr>
          <p:cNvSpPr/>
          <p:nvPr/>
        </p:nvSpPr>
        <p:spPr>
          <a:xfrm>
            <a:off x="2923815" y="3385726"/>
            <a:ext cx="257389" cy="257389"/>
          </a:xfrm>
          <a:custGeom>
            <a:avLst/>
            <a:gdLst/>
            <a:ahLst/>
            <a:cxnLst/>
            <a:rect l="l" t="t" r="r" b="b"/>
            <a:pathLst>
              <a:path w="381635" h="381635">
                <a:moveTo>
                  <a:pt x="381464" y="190732"/>
                </a:moveTo>
                <a:lnTo>
                  <a:pt x="366944" y="117742"/>
                </a:lnTo>
                <a:lnTo>
                  <a:pt x="325598" y="55866"/>
                </a:lnTo>
                <a:lnTo>
                  <a:pt x="263722" y="14520"/>
                </a:lnTo>
                <a:lnTo>
                  <a:pt x="190732" y="0"/>
                </a:lnTo>
                <a:lnTo>
                  <a:pt x="153348" y="3699"/>
                </a:lnTo>
                <a:lnTo>
                  <a:pt x="84915" y="32048"/>
                </a:lnTo>
                <a:lnTo>
                  <a:pt x="32048" y="84915"/>
                </a:lnTo>
                <a:lnTo>
                  <a:pt x="3699" y="153347"/>
                </a:lnTo>
                <a:lnTo>
                  <a:pt x="0" y="190732"/>
                </a:lnTo>
                <a:lnTo>
                  <a:pt x="3699" y="228116"/>
                </a:lnTo>
                <a:lnTo>
                  <a:pt x="32048" y="296549"/>
                </a:lnTo>
                <a:lnTo>
                  <a:pt x="84915" y="349416"/>
                </a:lnTo>
                <a:lnTo>
                  <a:pt x="153348" y="377765"/>
                </a:lnTo>
                <a:lnTo>
                  <a:pt x="190732" y="381464"/>
                </a:lnTo>
                <a:lnTo>
                  <a:pt x="228117" y="377765"/>
                </a:lnTo>
                <a:lnTo>
                  <a:pt x="296549" y="349416"/>
                </a:lnTo>
                <a:lnTo>
                  <a:pt x="349416" y="296549"/>
                </a:lnTo>
                <a:lnTo>
                  <a:pt x="377765" y="228116"/>
                </a:lnTo>
                <a:lnTo>
                  <a:pt x="381464" y="190732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5913155-CCDE-156F-937D-0C4B8C71864D}"/>
              </a:ext>
            </a:extLst>
          </p:cNvPr>
          <p:cNvSpPr/>
          <p:nvPr/>
        </p:nvSpPr>
        <p:spPr>
          <a:xfrm>
            <a:off x="4560348" y="2506870"/>
            <a:ext cx="280087" cy="1136195"/>
          </a:xfrm>
          <a:custGeom>
            <a:avLst/>
            <a:gdLst/>
            <a:ahLst/>
            <a:cxnLst/>
            <a:rect l="l" t="t" r="r" b="b"/>
            <a:pathLst>
              <a:path w="415289" h="1684654">
                <a:moveTo>
                  <a:pt x="190732" y="0"/>
                </a:moveTo>
                <a:lnTo>
                  <a:pt x="0" y="330358"/>
                </a:lnTo>
                <a:lnTo>
                  <a:pt x="381464" y="330358"/>
                </a:lnTo>
                <a:lnTo>
                  <a:pt x="190732" y="0"/>
                </a:lnTo>
                <a:close/>
              </a:path>
              <a:path w="415289" h="1684654">
                <a:moveTo>
                  <a:pt x="415054" y="1493826"/>
                </a:moveTo>
                <a:lnTo>
                  <a:pt x="400534" y="1420836"/>
                </a:lnTo>
                <a:lnTo>
                  <a:pt x="359187" y="1358960"/>
                </a:lnTo>
                <a:lnTo>
                  <a:pt x="297312" y="1317614"/>
                </a:lnTo>
                <a:lnTo>
                  <a:pt x="224322" y="1303093"/>
                </a:lnTo>
                <a:lnTo>
                  <a:pt x="186937" y="1306793"/>
                </a:lnTo>
                <a:lnTo>
                  <a:pt x="118505" y="1335141"/>
                </a:lnTo>
                <a:lnTo>
                  <a:pt x="65637" y="1388009"/>
                </a:lnTo>
                <a:lnTo>
                  <a:pt x="37288" y="1456441"/>
                </a:lnTo>
                <a:lnTo>
                  <a:pt x="33589" y="1493826"/>
                </a:lnTo>
                <a:lnTo>
                  <a:pt x="37288" y="1531210"/>
                </a:lnTo>
                <a:lnTo>
                  <a:pt x="65637" y="1599643"/>
                </a:lnTo>
                <a:lnTo>
                  <a:pt x="118505" y="1652510"/>
                </a:lnTo>
                <a:lnTo>
                  <a:pt x="186937" y="1680859"/>
                </a:lnTo>
                <a:lnTo>
                  <a:pt x="224322" y="1684558"/>
                </a:lnTo>
                <a:lnTo>
                  <a:pt x="261706" y="1680859"/>
                </a:lnTo>
                <a:lnTo>
                  <a:pt x="330139" y="1652510"/>
                </a:lnTo>
                <a:lnTo>
                  <a:pt x="383006" y="1599643"/>
                </a:lnTo>
                <a:lnTo>
                  <a:pt x="411355" y="1531210"/>
                </a:lnTo>
                <a:lnTo>
                  <a:pt x="415054" y="1493826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3D900AC2-BAC8-ABB1-754F-0B056FEE1028}"/>
              </a:ext>
            </a:extLst>
          </p:cNvPr>
          <p:cNvSpPr/>
          <p:nvPr/>
        </p:nvSpPr>
        <p:spPr>
          <a:xfrm>
            <a:off x="6196882" y="3385726"/>
            <a:ext cx="257389" cy="257389"/>
          </a:xfrm>
          <a:custGeom>
            <a:avLst/>
            <a:gdLst/>
            <a:ahLst/>
            <a:cxnLst/>
            <a:rect l="l" t="t" r="r" b="b"/>
            <a:pathLst>
              <a:path w="381634" h="381635">
                <a:moveTo>
                  <a:pt x="381464" y="190732"/>
                </a:moveTo>
                <a:lnTo>
                  <a:pt x="366944" y="117742"/>
                </a:lnTo>
                <a:lnTo>
                  <a:pt x="325597" y="55866"/>
                </a:lnTo>
                <a:lnTo>
                  <a:pt x="263722" y="14520"/>
                </a:lnTo>
                <a:lnTo>
                  <a:pt x="190732" y="0"/>
                </a:lnTo>
                <a:lnTo>
                  <a:pt x="153348" y="3699"/>
                </a:lnTo>
                <a:lnTo>
                  <a:pt x="84915" y="32048"/>
                </a:lnTo>
                <a:lnTo>
                  <a:pt x="32048" y="84915"/>
                </a:lnTo>
                <a:lnTo>
                  <a:pt x="3699" y="153347"/>
                </a:lnTo>
                <a:lnTo>
                  <a:pt x="0" y="190732"/>
                </a:lnTo>
                <a:lnTo>
                  <a:pt x="3699" y="228116"/>
                </a:lnTo>
                <a:lnTo>
                  <a:pt x="32048" y="296549"/>
                </a:lnTo>
                <a:lnTo>
                  <a:pt x="84915" y="349416"/>
                </a:lnTo>
                <a:lnTo>
                  <a:pt x="153348" y="377765"/>
                </a:lnTo>
                <a:lnTo>
                  <a:pt x="190732" y="381464"/>
                </a:lnTo>
                <a:lnTo>
                  <a:pt x="228116" y="377765"/>
                </a:lnTo>
                <a:lnTo>
                  <a:pt x="296549" y="349416"/>
                </a:lnTo>
                <a:lnTo>
                  <a:pt x="349416" y="296549"/>
                </a:lnTo>
                <a:lnTo>
                  <a:pt x="377765" y="228116"/>
                </a:lnTo>
                <a:lnTo>
                  <a:pt x="381464" y="190732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grpSp>
        <p:nvGrpSpPr>
          <p:cNvPr id="30" name="object 27">
            <a:extLst>
              <a:ext uri="{FF2B5EF4-FFF2-40B4-BE49-F238E27FC236}">
                <a16:creationId xmlns:a16="http://schemas.microsoft.com/office/drawing/2014/main" id="{FEFA4B08-F14C-D5D2-1E32-EEF4BA86C463}"/>
              </a:ext>
            </a:extLst>
          </p:cNvPr>
          <p:cNvGrpSpPr/>
          <p:nvPr/>
        </p:nvGrpSpPr>
        <p:grpSpPr>
          <a:xfrm>
            <a:off x="5987614" y="3658010"/>
            <a:ext cx="280087" cy="585871"/>
            <a:chOff x="7055700" y="4869896"/>
            <a:chExt cx="415290" cy="868680"/>
          </a:xfrm>
        </p:grpSpPr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887C148D-12F2-11BA-88D2-5AAD78E81F69}"/>
                </a:ext>
              </a:extLst>
            </p:cNvPr>
            <p:cNvSpPr/>
            <p:nvPr/>
          </p:nvSpPr>
          <p:spPr>
            <a:xfrm>
              <a:off x="7120024" y="4888969"/>
              <a:ext cx="331470" cy="730885"/>
            </a:xfrm>
            <a:custGeom>
              <a:avLst/>
              <a:gdLst/>
              <a:ahLst/>
              <a:cxnLst/>
              <a:rect l="l" t="t" r="r" b="b"/>
              <a:pathLst>
                <a:path w="331470" h="730885">
                  <a:moveTo>
                    <a:pt x="331420" y="0"/>
                  </a:moveTo>
                  <a:lnTo>
                    <a:pt x="0" y="730583"/>
                  </a:lnTo>
                </a:path>
              </a:pathLst>
            </a:custGeom>
            <a:ln w="38146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C74FB1F6-2528-6E5A-DA68-427EB7FF37E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5700" y="5586778"/>
              <a:ext cx="113598" cy="151597"/>
            </a:xfrm>
            <a:prstGeom prst="rect">
              <a:avLst/>
            </a:prstGeom>
          </p:spPr>
        </p:pic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89444414-6B54-5C24-B1CA-F1D4BB75D9AE}"/>
                </a:ext>
              </a:extLst>
            </p:cNvPr>
            <p:cNvSpPr/>
            <p:nvPr/>
          </p:nvSpPr>
          <p:spPr>
            <a:xfrm>
              <a:off x="7064257" y="5165746"/>
              <a:ext cx="398145" cy="276860"/>
            </a:xfrm>
            <a:custGeom>
              <a:avLst/>
              <a:gdLst/>
              <a:ahLst/>
              <a:cxnLst/>
              <a:rect l="l" t="t" r="r" b="b"/>
              <a:pathLst>
                <a:path w="398145" h="276860">
                  <a:moveTo>
                    <a:pt x="397703" y="0"/>
                  </a:moveTo>
                  <a:lnTo>
                    <a:pt x="0" y="0"/>
                  </a:lnTo>
                  <a:lnTo>
                    <a:pt x="0" y="276780"/>
                  </a:lnTo>
                  <a:lnTo>
                    <a:pt x="397703" y="276780"/>
                  </a:lnTo>
                  <a:lnTo>
                    <a:pt x="397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34" name="object 31">
            <a:extLst>
              <a:ext uri="{FF2B5EF4-FFF2-40B4-BE49-F238E27FC236}">
                <a16:creationId xmlns:a16="http://schemas.microsoft.com/office/drawing/2014/main" id="{8842D073-990E-FA96-3556-ADD9A3B52CA0}"/>
              </a:ext>
            </a:extLst>
          </p:cNvPr>
          <p:cNvGrpSpPr/>
          <p:nvPr/>
        </p:nvGrpSpPr>
        <p:grpSpPr>
          <a:xfrm>
            <a:off x="6383655" y="3658010"/>
            <a:ext cx="280087" cy="585871"/>
            <a:chOff x="7642916" y="4869896"/>
            <a:chExt cx="415290" cy="868680"/>
          </a:xfrm>
        </p:grpSpPr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DCCC093-4576-A106-412B-BF0AB7231C8D}"/>
                </a:ext>
              </a:extLst>
            </p:cNvPr>
            <p:cNvSpPr/>
            <p:nvPr/>
          </p:nvSpPr>
          <p:spPr>
            <a:xfrm>
              <a:off x="7661989" y="4888969"/>
              <a:ext cx="331470" cy="730885"/>
            </a:xfrm>
            <a:custGeom>
              <a:avLst/>
              <a:gdLst/>
              <a:ahLst/>
              <a:cxnLst/>
              <a:rect l="l" t="t" r="r" b="b"/>
              <a:pathLst>
                <a:path w="331470" h="730885">
                  <a:moveTo>
                    <a:pt x="0" y="0"/>
                  </a:moveTo>
                  <a:lnTo>
                    <a:pt x="331418" y="730583"/>
                  </a:lnTo>
                </a:path>
              </a:pathLst>
            </a:custGeom>
            <a:ln w="38146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6" name="object 33">
              <a:extLst>
                <a:ext uri="{FF2B5EF4-FFF2-40B4-BE49-F238E27FC236}">
                  <a16:creationId xmlns:a16="http://schemas.microsoft.com/office/drawing/2014/main" id="{B347B963-E0B6-0531-BF98-A1D1D24B996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4133" y="5586778"/>
              <a:ext cx="113598" cy="151597"/>
            </a:xfrm>
            <a:prstGeom prst="rect">
              <a:avLst/>
            </a:prstGeom>
          </p:spPr>
        </p:pic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2D7252E4-30EC-5E09-6FA7-B1578527A920}"/>
                </a:ext>
              </a:extLst>
            </p:cNvPr>
            <p:cNvSpPr/>
            <p:nvPr/>
          </p:nvSpPr>
          <p:spPr>
            <a:xfrm>
              <a:off x="7651472" y="5165746"/>
              <a:ext cx="398145" cy="276860"/>
            </a:xfrm>
            <a:custGeom>
              <a:avLst/>
              <a:gdLst/>
              <a:ahLst/>
              <a:cxnLst/>
              <a:rect l="l" t="t" r="r" b="b"/>
              <a:pathLst>
                <a:path w="398145" h="276860">
                  <a:moveTo>
                    <a:pt x="397703" y="0"/>
                  </a:moveTo>
                  <a:lnTo>
                    <a:pt x="0" y="0"/>
                  </a:lnTo>
                  <a:lnTo>
                    <a:pt x="0" y="276780"/>
                  </a:lnTo>
                  <a:lnTo>
                    <a:pt x="397703" y="276780"/>
                  </a:lnTo>
                  <a:lnTo>
                    <a:pt x="397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38" name="object 35">
            <a:extLst>
              <a:ext uri="{FF2B5EF4-FFF2-40B4-BE49-F238E27FC236}">
                <a16:creationId xmlns:a16="http://schemas.microsoft.com/office/drawing/2014/main" id="{16A6DEC9-25B7-645A-962D-417EFD9D6905}"/>
              </a:ext>
            </a:extLst>
          </p:cNvPr>
          <p:cNvGrpSpPr/>
          <p:nvPr/>
        </p:nvGrpSpPr>
        <p:grpSpPr>
          <a:xfrm>
            <a:off x="3219756" y="2691099"/>
            <a:ext cx="2923358" cy="732767"/>
            <a:chOff x="2951752" y="3436242"/>
            <a:chExt cx="4334510" cy="1086485"/>
          </a:xfrm>
        </p:grpSpPr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21233551-C86E-4AE8-E4DD-BB1331463ACF}"/>
                </a:ext>
              </a:extLst>
            </p:cNvPr>
            <p:cNvSpPr/>
            <p:nvPr/>
          </p:nvSpPr>
          <p:spPr>
            <a:xfrm>
              <a:off x="3051001" y="3455322"/>
              <a:ext cx="1847214" cy="1011555"/>
            </a:xfrm>
            <a:custGeom>
              <a:avLst/>
              <a:gdLst/>
              <a:ahLst/>
              <a:cxnLst/>
              <a:rect l="l" t="t" r="r" b="b"/>
              <a:pathLst>
                <a:path w="1847214" h="1011554">
                  <a:moveTo>
                    <a:pt x="1847152" y="0"/>
                  </a:moveTo>
                  <a:lnTo>
                    <a:pt x="0" y="101141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FDA141D8-4172-B5CF-75F1-101E8851631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1752" y="4434477"/>
              <a:ext cx="118345" cy="88042"/>
            </a:xfrm>
            <a:prstGeom prst="rect">
              <a:avLst/>
            </a:prstGeom>
          </p:spPr>
        </p:pic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7F005BB1-9DC0-30C5-B274-5256AEE75DD8}"/>
                </a:ext>
              </a:extLst>
            </p:cNvPr>
            <p:cNvSpPr/>
            <p:nvPr/>
          </p:nvSpPr>
          <p:spPr>
            <a:xfrm>
              <a:off x="5135422" y="3534767"/>
              <a:ext cx="19685" cy="758825"/>
            </a:xfrm>
            <a:custGeom>
              <a:avLst/>
              <a:gdLst/>
              <a:ahLst/>
              <a:cxnLst/>
              <a:rect l="l" t="t" r="r" b="b"/>
              <a:pathLst>
                <a:path w="19685" h="758825">
                  <a:moveTo>
                    <a:pt x="0" y="0"/>
                  </a:moveTo>
                  <a:lnTo>
                    <a:pt x="19183" y="758726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C23174CC-A791-09BF-9816-93F12C7DDDA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8277" y="4289482"/>
              <a:ext cx="72657" cy="116683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68821BE3-11A2-D296-46A9-E84F6D5F6532}"/>
                </a:ext>
              </a:extLst>
            </p:cNvPr>
            <p:cNvSpPr/>
            <p:nvPr/>
          </p:nvSpPr>
          <p:spPr>
            <a:xfrm>
              <a:off x="5362251" y="3455316"/>
              <a:ext cx="1809114" cy="990600"/>
            </a:xfrm>
            <a:custGeom>
              <a:avLst/>
              <a:gdLst/>
              <a:ahLst/>
              <a:cxnLst/>
              <a:rect l="l" t="t" r="r" b="b"/>
              <a:pathLst>
                <a:path w="1809115" h="990600">
                  <a:moveTo>
                    <a:pt x="0" y="0"/>
                  </a:moveTo>
                  <a:lnTo>
                    <a:pt x="1808801" y="990424"/>
                  </a:lnTo>
                </a:path>
              </a:pathLst>
            </a:custGeom>
            <a:ln w="38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44" name="object 41">
              <a:extLst>
                <a:ext uri="{FF2B5EF4-FFF2-40B4-BE49-F238E27FC236}">
                  <a16:creationId xmlns:a16="http://schemas.microsoft.com/office/drawing/2014/main" id="{355FC2BB-4B1E-5C9F-A28F-39A55B1A69ED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36059" y="4397586"/>
              <a:ext cx="150129" cy="119827"/>
            </a:xfrm>
            <a:prstGeom prst="rect">
              <a:avLst/>
            </a:prstGeom>
          </p:spPr>
        </p:pic>
      </p:grpSp>
      <p:sp>
        <p:nvSpPr>
          <p:cNvPr id="45" name="object 42">
            <a:extLst>
              <a:ext uri="{FF2B5EF4-FFF2-40B4-BE49-F238E27FC236}">
                <a16:creationId xmlns:a16="http://schemas.microsoft.com/office/drawing/2014/main" id="{A6664B31-D5B3-56F2-ED66-C76BEFF9CC20}"/>
              </a:ext>
            </a:extLst>
          </p:cNvPr>
          <p:cNvSpPr txBox="1"/>
          <p:nvPr/>
        </p:nvSpPr>
        <p:spPr>
          <a:xfrm>
            <a:off x="1620702" y="1329493"/>
            <a:ext cx="5158061" cy="1418263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510039">
              <a:spcBef>
                <a:spcPts val="94"/>
              </a:spcBef>
              <a:tabLst>
                <a:tab pos="1817039" algn="l"/>
              </a:tabLst>
            </a:pPr>
            <a:r>
              <a:rPr sz="1686" b="1" spc="-13" dirty="0">
                <a:solidFill>
                  <a:srgbClr val="0000FF"/>
                </a:solidFill>
                <a:latin typeface="Trebuchet MS"/>
                <a:cs typeface="Trebuchet MS"/>
              </a:rPr>
              <a:t>Proposition:	</a:t>
            </a:r>
            <a:r>
              <a:rPr sz="1686" b="1" spc="-10" dirty="0">
                <a:solidFill>
                  <a:srgbClr val="0000FF"/>
                </a:solidFill>
                <a:latin typeface="Trebuchet MS"/>
                <a:cs typeface="Trebuchet MS"/>
              </a:rPr>
              <a:t>not</a:t>
            </a:r>
            <a:r>
              <a:rPr sz="1686" b="1" spc="111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17" dirty="0">
                <a:solidFill>
                  <a:srgbClr val="0000FF"/>
                </a:solidFill>
                <a:latin typeface="Trebuchet MS"/>
                <a:cs typeface="Trebuchet MS"/>
              </a:rPr>
              <a:t>optimal</a:t>
            </a:r>
            <a:r>
              <a:rPr sz="1686" b="1" spc="111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57" dirty="0">
                <a:solidFill>
                  <a:srgbClr val="0000FF"/>
                </a:solidFill>
                <a:latin typeface="Trebuchet MS"/>
                <a:cs typeface="Trebuchet MS"/>
              </a:rPr>
              <a:t>if</a:t>
            </a:r>
            <a:r>
              <a:rPr sz="1686" b="1" spc="11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20" dirty="0">
                <a:solidFill>
                  <a:srgbClr val="0000FF"/>
                </a:solidFill>
                <a:latin typeface="Trebuchet MS"/>
                <a:cs typeface="Trebuchet MS"/>
              </a:rPr>
              <a:t>opponent</a:t>
            </a:r>
            <a:r>
              <a:rPr sz="1686" b="1" spc="111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37" dirty="0">
                <a:solidFill>
                  <a:srgbClr val="0000FF"/>
                </a:solidFill>
                <a:latin typeface="Trebuchet MS"/>
                <a:cs typeface="Trebuchet MS"/>
              </a:rPr>
              <a:t>is</a:t>
            </a:r>
            <a:r>
              <a:rPr sz="1686" b="1" spc="11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b="1" spc="-40" dirty="0">
                <a:solidFill>
                  <a:srgbClr val="0000FF"/>
                </a:solidFill>
                <a:latin typeface="Trebuchet MS"/>
                <a:cs typeface="Trebuchet MS"/>
              </a:rPr>
              <a:t>known</a:t>
            </a:r>
            <a:endParaRPr sz="1686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20" dirty="0">
              <a:latin typeface="Trebuchet MS"/>
              <a:cs typeface="Trebuchet MS"/>
            </a:endParaRPr>
          </a:p>
          <a:p>
            <a:pPr marL="42824"/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spc="-3" dirty="0">
                <a:latin typeface="Calibri"/>
                <a:cs typeface="Calibri"/>
              </a:rPr>
              <a:t> </a:t>
            </a:r>
            <a:r>
              <a:rPr sz="1686" spc="121" dirty="0">
                <a:latin typeface="Trebuchet MS"/>
                <a:cs typeface="Trebuchet MS"/>
              </a:rPr>
              <a:t>(</a:t>
            </a:r>
            <a:r>
              <a:rPr sz="1686" i="1" spc="121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182" baseline="-12698" dirty="0">
                <a:solidFill>
                  <a:srgbClr val="FF0000"/>
                </a:solidFill>
                <a:latin typeface="Calibri"/>
                <a:cs typeface="Calibri"/>
              </a:rPr>
              <a:t>max</a:t>
            </a:r>
            <a:r>
              <a:rPr sz="1686" i="1" spc="121" dirty="0">
                <a:latin typeface="Calibri"/>
                <a:cs typeface="Calibri"/>
              </a:rPr>
              <a:t>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i="1" spc="8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126" baseline="-12698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r>
              <a:rPr sz="1686" spc="84" dirty="0">
                <a:latin typeface="Trebuchet MS"/>
                <a:cs typeface="Trebuchet MS"/>
              </a:rPr>
              <a:t>)</a:t>
            </a:r>
            <a:r>
              <a:rPr sz="1686" spc="-34" dirty="0">
                <a:latin typeface="Trebuchet MS"/>
                <a:cs typeface="Trebuchet MS"/>
              </a:rPr>
              <a:t> </a:t>
            </a:r>
            <a:r>
              <a:rPr sz="1686" spc="486" dirty="0">
                <a:latin typeface="MS Gothic"/>
                <a:cs typeface="MS Gothic"/>
              </a:rPr>
              <a:t>≤</a:t>
            </a:r>
            <a:r>
              <a:rPr sz="1686" spc="-368" dirty="0">
                <a:latin typeface="MS Gothic"/>
                <a:cs typeface="MS Gothic"/>
              </a:rPr>
              <a:t> </a:t>
            </a:r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dirty="0">
                <a:latin typeface="Calibri"/>
                <a:cs typeface="Calibri"/>
              </a:rPr>
              <a:t> </a:t>
            </a:r>
            <a:r>
              <a:rPr sz="1686" spc="20" dirty="0">
                <a:latin typeface="Trebuchet MS"/>
                <a:cs typeface="Trebuchet MS"/>
              </a:rPr>
              <a:t>(</a:t>
            </a:r>
            <a:r>
              <a:rPr sz="1686" i="1" spc="20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30" baseline="-14285" dirty="0">
                <a:solidFill>
                  <a:srgbClr val="FF0000"/>
                </a:solidFill>
                <a:latin typeface="Trebuchet MS"/>
                <a:cs typeface="Trebuchet MS"/>
              </a:rPr>
              <a:t>exptmax(7)</a:t>
            </a:r>
            <a:r>
              <a:rPr sz="1686" i="1" spc="20" dirty="0">
                <a:latin typeface="Calibri"/>
                <a:cs typeface="Calibri"/>
              </a:rPr>
              <a:t>,</a:t>
            </a:r>
            <a:r>
              <a:rPr sz="1686" i="1" spc="-98" dirty="0">
                <a:latin typeface="Calibri"/>
                <a:cs typeface="Calibri"/>
              </a:rPr>
              <a:t> </a:t>
            </a:r>
            <a:r>
              <a:rPr sz="1686" i="1" spc="8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126" baseline="-12698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r>
              <a:rPr sz="1686" spc="84" dirty="0">
                <a:latin typeface="Trebuchet MS"/>
                <a:cs typeface="Trebuchet MS"/>
              </a:rPr>
              <a:t>)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91" dirty="0">
                <a:latin typeface="Trebuchet MS"/>
                <a:cs typeface="Trebuchet MS"/>
              </a:rPr>
              <a:t>for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opponent</a:t>
            </a:r>
            <a:r>
              <a:rPr sz="1686" spc="71" dirty="0">
                <a:latin typeface="Trebuchet MS"/>
                <a:cs typeface="Trebuchet MS"/>
              </a:rPr>
              <a:t> </a:t>
            </a:r>
            <a:r>
              <a:rPr sz="1686" i="1" spc="61" dirty="0">
                <a:latin typeface="Calibri"/>
                <a:cs typeface="Calibri"/>
              </a:rPr>
              <a:t>π</a:t>
            </a:r>
            <a:r>
              <a:rPr sz="1770" spc="91" baseline="-12698" dirty="0">
                <a:latin typeface="Calibri"/>
                <a:cs typeface="Calibri"/>
              </a:rPr>
              <a:t>7</a:t>
            </a:r>
            <a:endParaRPr sz="1770" baseline="-12698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60" dirty="0">
              <a:latin typeface="Calibri"/>
              <a:cs typeface="Calibri"/>
            </a:endParaRPr>
          </a:p>
          <a:p>
            <a:pPr marL="1434617" algn="ctr"/>
            <a:r>
              <a:rPr sz="1686" spc="-30" dirty="0">
                <a:solidFill>
                  <a:srgbClr val="FF0000"/>
                </a:solidFill>
                <a:latin typeface="Trebuchet MS"/>
                <a:cs typeface="Trebuchet MS"/>
              </a:rPr>
              <a:t>5</a:t>
            </a:r>
            <a:endParaRPr sz="1686" dirty="0">
              <a:latin typeface="Trebuchet MS"/>
              <a:cs typeface="Trebuchet MS"/>
            </a:endParaRPr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95912A6B-0036-B1D7-91F3-32AD16FBB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885752"/>
              </p:ext>
            </p:extLst>
          </p:nvPr>
        </p:nvGraphicFramePr>
        <p:xfrm>
          <a:off x="2433310" y="3420279"/>
          <a:ext cx="4447132" cy="1402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3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3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4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66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2425"/>
                        </a:lnSpc>
                      </a:pPr>
                      <a:r>
                        <a:rPr sz="1700" dirty="0">
                          <a:solidFill>
                            <a:srgbClr val="007F00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2425"/>
                        </a:lnSpc>
                      </a:pPr>
                      <a:r>
                        <a:rPr sz="1700" dirty="0">
                          <a:solidFill>
                            <a:srgbClr val="007F0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2425"/>
                        </a:lnSpc>
                      </a:pPr>
                      <a:r>
                        <a:rPr sz="1700" dirty="0">
                          <a:solidFill>
                            <a:srgbClr val="007F0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31">
                <a:tc>
                  <a:txBody>
                    <a:bodyPr/>
                    <a:lstStyle/>
                    <a:p>
                      <a:pPr marL="285750" indent="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000" spc="-20" dirty="0">
                          <a:latin typeface="Trebuchet MS"/>
                          <a:cs typeface="Trebuchet MS"/>
                        </a:rPr>
                        <a:t>(0.5)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98073" marB="0"/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000" spc="-20" dirty="0">
                          <a:latin typeface="Trebuchet MS"/>
                          <a:cs typeface="Trebuchet MS"/>
                        </a:rPr>
                        <a:t>(0.5)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980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5080" indent="0" algn="r">
                        <a:lnSpc>
                          <a:spcPct val="100000"/>
                        </a:lnSpc>
                        <a:spcBef>
                          <a:spcPts val="1140"/>
                        </a:spcBef>
                        <a:tabLst>
                          <a:tab pos="531495" algn="l"/>
                        </a:tabLst>
                      </a:pPr>
                      <a:r>
                        <a:rPr sz="1000" dirty="0">
                          <a:latin typeface="Trebuchet MS"/>
                          <a:cs typeface="Trebuchet MS"/>
                        </a:rPr>
                        <a:t>(0.5)</a:t>
                      </a:r>
                      <a:r>
                        <a:rPr lang="en-US" sz="1000" dirty="0">
                          <a:latin typeface="Trebuchet MS"/>
                          <a:cs typeface="Trebuchet MS"/>
                        </a:rPr>
                        <a:t>  (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0.5)</a:t>
                      </a:r>
                    </a:p>
                  </a:txBody>
                  <a:tcPr marL="0" marR="0" marT="976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000" spc="-20" dirty="0">
                          <a:latin typeface="Trebuchet MS"/>
                          <a:cs typeface="Trebuchet MS"/>
                        </a:rPr>
                        <a:t>(0.5)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98073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000" spc="-20" dirty="0">
                          <a:latin typeface="Trebuchet MS"/>
                          <a:cs typeface="Trebuchet MS"/>
                        </a:rPr>
                        <a:t>(0.5)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9807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700" spc="-55" dirty="0">
                          <a:latin typeface="Trebuchet MS"/>
                          <a:cs typeface="Trebuchet MS"/>
                        </a:rPr>
                        <a:t>-50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16917" marB="0"/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700" spc="-45" dirty="0">
                          <a:latin typeface="Trebuchet MS"/>
                          <a:cs typeface="Trebuchet MS"/>
                        </a:rPr>
                        <a:t>50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16917" marB="0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1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169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3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16917" marB="0"/>
                </a:tc>
                <a:tc>
                  <a:txBody>
                    <a:bodyPr/>
                    <a:lstStyle/>
                    <a:p>
                      <a:pPr marL="230188" indent="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lang="en-US" sz="17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-5</a:t>
                      </a:r>
                    </a:p>
                  </a:txBody>
                  <a:tcPr marL="0" marR="0" marT="11691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6213" indent="14605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700" spc="-45" dirty="0">
                          <a:latin typeface="Trebuchet MS"/>
                          <a:cs typeface="Trebuchet MS"/>
                        </a:rPr>
                        <a:t>15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11691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418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86FC-F522-ECE9-B048-83265A59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1" dirty="0"/>
              <a:t>Relationship</a:t>
            </a:r>
            <a:r>
              <a:rPr lang="en-US" spc="77" dirty="0"/>
              <a:t> </a:t>
            </a:r>
            <a:r>
              <a:rPr lang="en-US" spc="-182" dirty="0"/>
              <a:t>between</a:t>
            </a:r>
            <a:r>
              <a:rPr lang="en-US" spc="81" dirty="0"/>
              <a:t> </a:t>
            </a:r>
            <a:r>
              <a:rPr lang="en-US" spc="-118" dirty="0"/>
              <a:t>game</a:t>
            </a:r>
            <a:r>
              <a:rPr lang="en-US" spc="74" dirty="0"/>
              <a:t> </a:t>
            </a:r>
            <a:r>
              <a:rPr lang="en-US" spc="-121" dirty="0"/>
              <a:t>values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98CEE-E319-EB1C-4310-C7022FA8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0D8C-7E3E-DE4A-FCBE-A0EF095A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F09D3F3D-6999-E7B5-C586-5438DAA4BFE2}"/>
              </a:ext>
            </a:extLst>
          </p:cNvPr>
          <p:cNvGrpSpPr/>
          <p:nvPr/>
        </p:nvGrpSpPr>
        <p:grpSpPr>
          <a:xfrm>
            <a:off x="3278916" y="1139621"/>
            <a:ext cx="3179034" cy="1432129"/>
            <a:chOff x="2751388" y="1356731"/>
            <a:chExt cx="4713605" cy="212344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A1F180F9-E1FA-B0A3-EF30-F2C48ECE1EA6}"/>
                </a:ext>
              </a:extLst>
            </p:cNvPr>
            <p:cNvSpPr/>
            <p:nvPr/>
          </p:nvSpPr>
          <p:spPr>
            <a:xfrm>
              <a:off x="2792015" y="1359274"/>
              <a:ext cx="2481580" cy="2039620"/>
            </a:xfrm>
            <a:custGeom>
              <a:avLst/>
              <a:gdLst/>
              <a:ahLst/>
              <a:cxnLst/>
              <a:rect l="l" t="t" r="r" b="b"/>
              <a:pathLst>
                <a:path w="2481579" h="2039620">
                  <a:moveTo>
                    <a:pt x="2481369" y="152586"/>
                  </a:moveTo>
                  <a:lnTo>
                    <a:pt x="2469753" y="94194"/>
                  </a:lnTo>
                  <a:lnTo>
                    <a:pt x="2436675" y="44693"/>
                  </a:lnTo>
                  <a:lnTo>
                    <a:pt x="2387175" y="11616"/>
                  </a:lnTo>
                  <a:lnTo>
                    <a:pt x="2328783" y="0"/>
                  </a:lnTo>
                  <a:lnTo>
                    <a:pt x="2298875" y="2959"/>
                  </a:lnTo>
                  <a:lnTo>
                    <a:pt x="2244129" y="25638"/>
                  </a:lnTo>
                  <a:lnTo>
                    <a:pt x="2201835" y="67932"/>
                  </a:lnTo>
                  <a:lnTo>
                    <a:pt x="2179155" y="122678"/>
                  </a:lnTo>
                  <a:lnTo>
                    <a:pt x="2176196" y="152586"/>
                  </a:lnTo>
                  <a:lnTo>
                    <a:pt x="2179155" y="182494"/>
                  </a:lnTo>
                  <a:lnTo>
                    <a:pt x="2201835" y="237240"/>
                  </a:lnTo>
                  <a:lnTo>
                    <a:pt x="2244129" y="279534"/>
                  </a:lnTo>
                  <a:lnTo>
                    <a:pt x="2298875" y="302213"/>
                  </a:lnTo>
                  <a:lnTo>
                    <a:pt x="2328783" y="305173"/>
                  </a:lnTo>
                  <a:lnTo>
                    <a:pt x="2358690" y="302213"/>
                  </a:lnTo>
                  <a:lnTo>
                    <a:pt x="2413437" y="279534"/>
                  </a:lnTo>
                  <a:lnTo>
                    <a:pt x="2455731" y="237240"/>
                  </a:lnTo>
                  <a:lnTo>
                    <a:pt x="2478410" y="182494"/>
                  </a:lnTo>
                  <a:lnTo>
                    <a:pt x="2481369" y="152586"/>
                  </a:lnTo>
                  <a:close/>
                </a:path>
                <a:path w="2481579" h="2039620">
                  <a:moveTo>
                    <a:pt x="540151" y="1235951"/>
                  </a:moveTo>
                  <a:lnTo>
                    <a:pt x="528534" y="1177558"/>
                  </a:lnTo>
                  <a:lnTo>
                    <a:pt x="495457" y="1128058"/>
                  </a:lnTo>
                  <a:lnTo>
                    <a:pt x="445956" y="1094980"/>
                  </a:lnTo>
                  <a:lnTo>
                    <a:pt x="387564" y="1083364"/>
                  </a:lnTo>
                  <a:lnTo>
                    <a:pt x="357656" y="1086324"/>
                  </a:lnTo>
                  <a:lnTo>
                    <a:pt x="302910" y="1109003"/>
                  </a:lnTo>
                  <a:lnTo>
                    <a:pt x="260616" y="1151297"/>
                  </a:lnTo>
                  <a:lnTo>
                    <a:pt x="237937" y="1206043"/>
                  </a:lnTo>
                  <a:lnTo>
                    <a:pt x="234977" y="1235951"/>
                  </a:lnTo>
                  <a:lnTo>
                    <a:pt x="237937" y="1265858"/>
                  </a:lnTo>
                  <a:lnTo>
                    <a:pt x="260616" y="1320605"/>
                  </a:lnTo>
                  <a:lnTo>
                    <a:pt x="302910" y="1362899"/>
                  </a:lnTo>
                  <a:lnTo>
                    <a:pt x="357656" y="1385578"/>
                  </a:lnTo>
                  <a:lnTo>
                    <a:pt x="387564" y="1388537"/>
                  </a:lnTo>
                  <a:lnTo>
                    <a:pt x="417472" y="1385578"/>
                  </a:lnTo>
                  <a:lnTo>
                    <a:pt x="472218" y="1362899"/>
                  </a:lnTo>
                  <a:lnTo>
                    <a:pt x="514512" y="1320605"/>
                  </a:lnTo>
                  <a:lnTo>
                    <a:pt x="537191" y="1265858"/>
                  </a:lnTo>
                  <a:lnTo>
                    <a:pt x="540151" y="1235951"/>
                  </a:lnTo>
                  <a:close/>
                </a:path>
                <a:path w="2481579" h="2039620">
                  <a:moveTo>
                    <a:pt x="297968" y="1421600"/>
                  </a:moveTo>
                  <a:lnTo>
                    <a:pt x="0" y="2039000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8984A67B-C66C-3A1B-E2C5-3E968A1BB9D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388" y="3384201"/>
              <a:ext cx="67062" cy="95528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E3FD83AD-2A7F-FA49-4E06-9771F0FCCBF4}"/>
                </a:ext>
              </a:extLst>
            </p:cNvPr>
            <p:cNvSpPr/>
            <p:nvPr/>
          </p:nvSpPr>
          <p:spPr>
            <a:xfrm>
              <a:off x="3269178" y="2780875"/>
              <a:ext cx="298450" cy="617855"/>
            </a:xfrm>
            <a:custGeom>
              <a:avLst/>
              <a:gdLst/>
              <a:ahLst/>
              <a:cxnLst/>
              <a:rect l="l" t="t" r="r" b="b"/>
              <a:pathLst>
                <a:path w="298450" h="617854">
                  <a:moveTo>
                    <a:pt x="0" y="0"/>
                  </a:moveTo>
                  <a:lnTo>
                    <a:pt x="297965" y="617400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CB4D97A6-2167-2047-F88C-9F3BDBBF3DE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0708" y="3384201"/>
              <a:ext cx="67061" cy="95528"/>
            </a:xfrm>
            <a:prstGeom prst="rect">
              <a:avLst/>
            </a:prstGeom>
          </p:spPr>
        </p:pic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010280FD-CBD1-BD6C-7925-6AF1A6FD0BBB}"/>
                </a:ext>
              </a:extLst>
            </p:cNvPr>
            <p:cNvSpPr/>
            <p:nvPr/>
          </p:nvSpPr>
          <p:spPr>
            <a:xfrm>
              <a:off x="4818364" y="2442639"/>
              <a:ext cx="481965" cy="953135"/>
            </a:xfrm>
            <a:custGeom>
              <a:avLst/>
              <a:gdLst/>
              <a:ahLst/>
              <a:cxnLst/>
              <a:rect l="l" t="t" r="r" b="b"/>
              <a:pathLst>
                <a:path w="481964" h="953135">
                  <a:moveTo>
                    <a:pt x="481891" y="152586"/>
                  </a:moveTo>
                  <a:lnTo>
                    <a:pt x="470275" y="94194"/>
                  </a:lnTo>
                  <a:lnTo>
                    <a:pt x="437197" y="44693"/>
                  </a:lnTo>
                  <a:lnTo>
                    <a:pt x="387697" y="11616"/>
                  </a:lnTo>
                  <a:lnTo>
                    <a:pt x="329305" y="0"/>
                  </a:lnTo>
                  <a:lnTo>
                    <a:pt x="299397" y="2959"/>
                  </a:lnTo>
                  <a:lnTo>
                    <a:pt x="244651" y="25638"/>
                  </a:lnTo>
                  <a:lnTo>
                    <a:pt x="202357" y="67932"/>
                  </a:lnTo>
                  <a:lnTo>
                    <a:pt x="179678" y="122678"/>
                  </a:lnTo>
                  <a:lnTo>
                    <a:pt x="176718" y="152586"/>
                  </a:lnTo>
                  <a:lnTo>
                    <a:pt x="179678" y="182494"/>
                  </a:lnTo>
                  <a:lnTo>
                    <a:pt x="202357" y="237240"/>
                  </a:lnTo>
                  <a:lnTo>
                    <a:pt x="244651" y="279534"/>
                  </a:lnTo>
                  <a:lnTo>
                    <a:pt x="299397" y="302213"/>
                  </a:lnTo>
                  <a:lnTo>
                    <a:pt x="329305" y="305173"/>
                  </a:lnTo>
                  <a:lnTo>
                    <a:pt x="359213" y="302213"/>
                  </a:lnTo>
                  <a:lnTo>
                    <a:pt x="413959" y="279534"/>
                  </a:lnTo>
                  <a:lnTo>
                    <a:pt x="456253" y="237240"/>
                  </a:lnTo>
                  <a:lnTo>
                    <a:pt x="478932" y="182494"/>
                  </a:lnTo>
                  <a:lnTo>
                    <a:pt x="481891" y="152586"/>
                  </a:lnTo>
                  <a:close/>
                </a:path>
                <a:path w="481964" h="953135">
                  <a:moveTo>
                    <a:pt x="252933" y="338235"/>
                  </a:moveTo>
                  <a:lnTo>
                    <a:pt x="0" y="953083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E50EE2C4-6808-18D8-34C8-34856E5E26FD}"/>
                </a:ext>
              </a:extLst>
            </p:cNvPr>
            <p:cNvSpPr/>
            <p:nvPr/>
          </p:nvSpPr>
          <p:spPr>
            <a:xfrm>
              <a:off x="4785027" y="3385631"/>
              <a:ext cx="58419" cy="91440"/>
            </a:xfrm>
            <a:custGeom>
              <a:avLst/>
              <a:gdLst/>
              <a:ahLst/>
              <a:cxnLst/>
              <a:rect l="l" t="t" r="r" b="b"/>
              <a:pathLst>
                <a:path w="58420" h="91439">
                  <a:moveTo>
                    <a:pt x="8801" y="0"/>
                  </a:moveTo>
                  <a:lnTo>
                    <a:pt x="0" y="91131"/>
                  </a:lnTo>
                  <a:lnTo>
                    <a:pt x="57872" y="20186"/>
                  </a:lnTo>
                  <a:lnTo>
                    <a:pt x="8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FAC43371-D1E1-D2B9-A6B8-3703BD694F85}"/>
                </a:ext>
              </a:extLst>
            </p:cNvPr>
            <p:cNvSpPr/>
            <p:nvPr/>
          </p:nvSpPr>
          <p:spPr>
            <a:xfrm>
              <a:off x="4785027" y="2780875"/>
              <a:ext cx="692150" cy="695960"/>
            </a:xfrm>
            <a:custGeom>
              <a:avLst/>
              <a:gdLst/>
              <a:ahLst/>
              <a:cxnLst/>
              <a:rect l="l" t="t" r="r" b="b"/>
              <a:pathLst>
                <a:path w="692150" h="695960">
                  <a:moveTo>
                    <a:pt x="8801" y="604755"/>
                  </a:moveTo>
                  <a:lnTo>
                    <a:pt x="0" y="695887"/>
                  </a:lnTo>
                  <a:lnTo>
                    <a:pt x="57872" y="624942"/>
                  </a:lnTo>
                  <a:lnTo>
                    <a:pt x="8801" y="604755"/>
                  </a:lnTo>
                  <a:close/>
                </a:path>
                <a:path w="692150" h="695960">
                  <a:moveTo>
                    <a:pt x="439014" y="0"/>
                  </a:moveTo>
                  <a:lnTo>
                    <a:pt x="691946" y="614847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F3D687B5-FCF7-37F9-DCBA-D7216CE84A34}"/>
                </a:ext>
              </a:extLst>
            </p:cNvPr>
            <p:cNvSpPr/>
            <p:nvPr/>
          </p:nvSpPr>
          <p:spPr>
            <a:xfrm>
              <a:off x="5452438" y="3385631"/>
              <a:ext cx="58419" cy="91440"/>
            </a:xfrm>
            <a:custGeom>
              <a:avLst/>
              <a:gdLst/>
              <a:ahLst/>
              <a:cxnLst/>
              <a:rect l="l" t="t" r="r" b="b"/>
              <a:pathLst>
                <a:path w="58420" h="91439">
                  <a:moveTo>
                    <a:pt x="49071" y="0"/>
                  </a:moveTo>
                  <a:lnTo>
                    <a:pt x="0" y="20186"/>
                  </a:lnTo>
                  <a:lnTo>
                    <a:pt x="57872" y="91131"/>
                  </a:lnTo>
                  <a:lnTo>
                    <a:pt x="49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C770D01B-44D2-D5A5-E1EC-9734E962960C}"/>
                </a:ext>
              </a:extLst>
            </p:cNvPr>
            <p:cNvSpPr/>
            <p:nvPr/>
          </p:nvSpPr>
          <p:spPr>
            <a:xfrm>
              <a:off x="3457006" y="1615463"/>
              <a:ext cx="2053589" cy="1861820"/>
            </a:xfrm>
            <a:custGeom>
              <a:avLst/>
              <a:gdLst/>
              <a:ahLst/>
              <a:cxnLst/>
              <a:rect l="l" t="t" r="r" b="b"/>
              <a:pathLst>
                <a:path w="2053589" h="1861820">
                  <a:moveTo>
                    <a:pt x="1995432" y="1790354"/>
                  </a:moveTo>
                  <a:lnTo>
                    <a:pt x="2053305" y="1861298"/>
                  </a:lnTo>
                  <a:lnTo>
                    <a:pt x="2044504" y="1770167"/>
                  </a:lnTo>
                  <a:lnTo>
                    <a:pt x="1995432" y="1790354"/>
                  </a:lnTo>
                  <a:close/>
                </a:path>
                <a:path w="2053589" h="1861820">
                  <a:moveTo>
                    <a:pt x="1478152" y="0"/>
                  </a:moveTo>
                  <a:lnTo>
                    <a:pt x="0" y="824935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23A32C29-143E-8CBA-2B15-5011B701FC7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7959" y="2414684"/>
              <a:ext cx="94528" cy="70953"/>
            </a:xfrm>
            <a:prstGeom prst="rect">
              <a:avLst/>
            </a:prstGeom>
          </p:spPr>
        </p:pic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D4577177-D146-F665-E00E-5ECB858D16F5}"/>
                </a:ext>
              </a:extLst>
            </p:cNvPr>
            <p:cNvSpPr/>
            <p:nvPr/>
          </p:nvSpPr>
          <p:spPr>
            <a:xfrm>
              <a:off x="5125403" y="1697505"/>
              <a:ext cx="15240" cy="607060"/>
            </a:xfrm>
            <a:custGeom>
              <a:avLst/>
              <a:gdLst/>
              <a:ahLst/>
              <a:cxnLst/>
              <a:rect l="l" t="t" r="r" b="b"/>
              <a:pathLst>
                <a:path w="15239" h="607060">
                  <a:moveTo>
                    <a:pt x="0" y="0"/>
                  </a:moveTo>
                  <a:lnTo>
                    <a:pt x="15054" y="606986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CE6855A4-0BA3-DC37-568F-4712FB523BE9}"/>
                </a:ext>
              </a:extLst>
            </p:cNvPr>
            <p:cNvSpPr/>
            <p:nvPr/>
          </p:nvSpPr>
          <p:spPr>
            <a:xfrm>
              <a:off x="5113935" y="2303829"/>
              <a:ext cx="53340" cy="88265"/>
            </a:xfrm>
            <a:custGeom>
              <a:avLst/>
              <a:gdLst/>
              <a:ahLst/>
              <a:cxnLst/>
              <a:rect l="l" t="t" r="r" b="b"/>
              <a:pathLst>
                <a:path w="53339" h="88264">
                  <a:moveTo>
                    <a:pt x="53046" y="0"/>
                  </a:moveTo>
                  <a:lnTo>
                    <a:pt x="0" y="1315"/>
                  </a:lnTo>
                  <a:lnTo>
                    <a:pt x="28695" y="88258"/>
                  </a:lnTo>
                  <a:lnTo>
                    <a:pt x="530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35AFCE18-84C2-C6F0-C107-830F48BD7325}"/>
                </a:ext>
              </a:extLst>
            </p:cNvPr>
            <p:cNvSpPr/>
            <p:nvPr/>
          </p:nvSpPr>
          <p:spPr>
            <a:xfrm>
              <a:off x="5113935" y="2303829"/>
              <a:ext cx="2101215" cy="1093470"/>
            </a:xfrm>
            <a:custGeom>
              <a:avLst/>
              <a:gdLst/>
              <a:ahLst/>
              <a:cxnLst/>
              <a:rect l="l" t="t" r="r" b="b"/>
              <a:pathLst>
                <a:path w="2101215" h="1093470">
                  <a:moveTo>
                    <a:pt x="0" y="1315"/>
                  </a:moveTo>
                  <a:lnTo>
                    <a:pt x="28695" y="88258"/>
                  </a:lnTo>
                  <a:lnTo>
                    <a:pt x="53046" y="0"/>
                  </a:lnTo>
                  <a:lnTo>
                    <a:pt x="0" y="1315"/>
                  </a:lnTo>
                  <a:close/>
                </a:path>
                <a:path w="2101215" h="1093470">
                  <a:moveTo>
                    <a:pt x="2100668" y="291396"/>
                  </a:moveTo>
                  <a:lnTo>
                    <a:pt x="2089051" y="233004"/>
                  </a:lnTo>
                  <a:lnTo>
                    <a:pt x="2055974" y="183503"/>
                  </a:lnTo>
                  <a:lnTo>
                    <a:pt x="2006474" y="150426"/>
                  </a:lnTo>
                  <a:lnTo>
                    <a:pt x="1948081" y="138809"/>
                  </a:lnTo>
                  <a:lnTo>
                    <a:pt x="1918174" y="141769"/>
                  </a:lnTo>
                  <a:lnTo>
                    <a:pt x="1863428" y="164448"/>
                  </a:lnTo>
                  <a:lnTo>
                    <a:pt x="1821133" y="206742"/>
                  </a:lnTo>
                  <a:lnTo>
                    <a:pt x="1798454" y="261488"/>
                  </a:lnTo>
                  <a:lnTo>
                    <a:pt x="1795495" y="291396"/>
                  </a:lnTo>
                  <a:lnTo>
                    <a:pt x="1798454" y="321304"/>
                  </a:lnTo>
                  <a:lnTo>
                    <a:pt x="1821133" y="376050"/>
                  </a:lnTo>
                  <a:lnTo>
                    <a:pt x="1863428" y="418344"/>
                  </a:lnTo>
                  <a:lnTo>
                    <a:pt x="1918174" y="441023"/>
                  </a:lnTo>
                  <a:lnTo>
                    <a:pt x="1948081" y="443982"/>
                  </a:lnTo>
                  <a:lnTo>
                    <a:pt x="1977989" y="441023"/>
                  </a:lnTo>
                  <a:lnTo>
                    <a:pt x="2032735" y="418344"/>
                  </a:lnTo>
                  <a:lnTo>
                    <a:pt x="2075029" y="376050"/>
                  </a:lnTo>
                  <a:lnTo>
                    <a:pt x="2097708" y="321304"/>
                  </a:lnTo>
                  <a:lnTo>
                    <a:pt x="2100668" y="291396"/>
                  </a:lnTo>
                  <a:close/>
                </a:path>
                <a:path w="2101215" h="1093470">
                  <a:moveTo>
                    <a:pt x="1863863" y="477045"/>
                  </a:moveTo>
                  <a:lnTo>
                    <a:pt x="1584266" y="1093388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3DB411C6-F790-A7AA-B5C1-8F3E2F1DAE8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9460" y="3383712"/>
              <a:ext cx="65445" cy="95842"/>
            </a:xfrm>
            <a:prstGeom prst="rect">
              <a:avLst/>
            </a:prstGeom>
          </p:spPr>
        </p:pic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780D67CB-6E32-1E0C-50FE-6095BF714F2A}"/>
                </a:ext>
              </a:extLst>
            </p:cNvPr>
            <p:cNvSpPr/>
            <p:nvPr/>
          </p:nvSpPr>
          <p:spPr>
            <a:xfrm>
              <a:off x="7146235" y="2780875"/>
              <a:ext cx="280035" cy="616585"/>
            </a:xfrm>
            <a:custGeom>
              <a:avLst/>
              <a:gdLst/>
              <a:ahLst/>
              <a:cxnLst/>
              <a:rect l="l" t="t" r="r" b="b"/>
              <a:pathLst>
                <a:path w="280034" h="616585">
                  <a:moveTo>
                    <a:pt x="0" y="0"/>
                  </a:moveTo>
                  <a:lnTo>
                    <a:pt x="279595" y="616342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id="{F1AAB08E-3C4D-4BCE-10E6-AB2E5C72917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9126" y="3383712"/>
              <a:ext cx="65444" cy="95842"/>
            </a:xfrm>
            <a:prstGeom prst="rect">
              <a:avLst/>
            </a:prstGeom>
          </p:spPr>
        </p:pic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84D44605-9DCE-45F9-A991-6235871B892F}"/>
                </a:ext>
              </a:extLst>
            </p:cNvPr>
            <p:cNvSpPr/>
            <p:nvPr/>
          </p:nvSpPr>
          <p:spPr>
            <a:xfrm>
              <a:off x="5306438" y="1615460"/>
              <a:ext cx="1478280" cy="825500"/>
            </a:xfrm>
            <a:custGeom>
              <a:avLst/>
              <a:gdLst/>
              <a:ahLst/>
              <a:cxnLst/>
              <a:rect l="l" t="t" r="r" b="b"/>
              <a:pathLst>
                <a:path w="1478279" h="825500">
                  <a:moveTo>
                    <a:pt x="0" y="0"/>
                  </a:moveTo>
                  <a:lnTo>
                    <a:pt x="1478152" y="824941"/>
                  </a:lnTo>
                </a:path>
              </a:pathLst>
            </a:custGeom>
            <a:ln w="5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06013709-D2CB-A144-8FA6-550CF26201D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9108" y="2414687"/>
              <a:ext cx="94528" cy="70953"/>
            </a:xfrm>
            <a:prstGeom prst="rect">
              <a:avLst/>
            </a:prstGeom>
          </p:spPr>
        </p:pic>
      </p:grpSp>
      <p:sp>
        <p:nvSpPr>
          <p:cNvPr id="25" name="object 22">
            <a:extLst>
              <a:ext uri="{FF2B5EF4-FFF2-40B4-BE49-F238E27FC236}">
                <a16:creationId xmlns:a16="http://schemas.microsoft.com/office/drawing/2014/main" id="{303A9524-2CBA-9033-A4AE-B3F56F95A77B}"/>
              </a:ext>
            </a:extLst>
          </p:cNvPr>
          <p:cNvSpPr txBox="1"/>
          <p:nvPr/>
        </p:nvSpPr>
        <p:spPr>
          <a:xfrm>
            <a:off x="3080954" y="2599629"/>
            <a:ext cx="249252" cy="218865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8565">
              <a:spcBef>
                <a:spcPts val="88"/>
              </a:spcBef>
            </a:pPr>
            <a:r>
              <a:rPr sz="1349" spc="-30" dirty="0">
                <a:latin typeface="Trebuchet MS"/>
                <a:cs typeface="Trebuchet MS"/>
              </a:rPr>
              <a:t>-50</a:t>
            </a:r>
            <a:endParaRPr sz="1349">
              <a:latin typeface="Trebuchet MS"/>
              <a:cs typeface="Trebuchet MS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7941AB16-6586-120F-2179-E57A43ADA697}"/>
              </a:ext>
            </a:extLst>
          </p:cNvPr>
          <p:cNvSpPr txBox="1"/>
          <p:nvPr/>
        </p:nvSpPr>
        <p:spPr>
          <a:xfrm>
            <a:off x="3834343" y="2599629"/>
            <a:ext cx="191436" cy="218865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8565">
              <a:spcBef>
                <a:spcPts val="88"/>
              </a:spcBef>
            </a:pPr>
            <a:r>
              <a:rPr sz="1349" spc="-24" dirty="0">
                <a:latin typeface="Trebuchet MS"/>
                <a:cs typeface="Trebuchet MS"/>
              </a:rPr>
              <a:t>50</a:t>
            </a:r>
            <a:endParaRPr sz="1349">
              <a:latin typeface="Trebuchet MS"/>
              <a:cs typeface="Trebuchet MS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1D98ECED-C9C4-153F-0006-D5A27B60E810}"/>
              </a:ext>
            </a:extLst>
          </p:cNvPr>
          <p:cNvSpPr txBox="1"/>
          <p:nvPr/>
        </p:nvSpPr>
        <p:spPr>
          <a:xfrm>
            <a:off x="4534267" y="2599629"/>
            <a:ext cx="104497" cy="218865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8565">
              <a:spcBef>
                <a:spcPts val="88"/>
              </a:spcBef>
            </a:pPr>
            <a:r>
              <a:rPr sz="1349" spc="-24" dirty="0">
                <a:latin typeface="Trebuchet MS"/>
                <a:cs typeface="Trebuchet MS"/>
              </a:rPr>
              <a:t>1</a:t>
            </a:r>
            <a:endParaRPr sz="1349">
              <a:latin typeface="Trebuchet MS"/>
              <a:cs typeface="Trebuchet MS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02D5E800-CF2C-546F-FFEC-F893DA342FF1}"/>
              </a:ext>
            </a:extLst>
          </p:cNvPr>
          <p:cNvSpPr txBox="1"/>
          <p:nvPr/>
        </p:nvSpPr>
        <p:spPr>
          <a:xfrm>
            <a:off x="5151729" y="2599629"/>
            <a:ext cx="104497" cy="218865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8565">
              <a:spcBef>
                <a:spcPts val="88"/>
              </a:spcBef>
            </a:pPr>
            <a:r>
              <a:rPr sz="1349" spc="-24" dirty="0">
                <a:latin typeface="Trebuchet MS"/>
                <a:cs typeface="Trebuchet MS"/>
              </a:rPr>
              <a:t>3</a:t>
            </a:r>
            <a:endParaRPr sz="1349">
              <a:latin typeface="Trebuchet MS"/>
              <a:cs typeface="Trebuchet MS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0AEAE3D9-4338-3231-9BB8-1BF31F74A0B3}"/>
              </a:ext>
            </a:extLst>
          </p:cNvPr>
          <p:cNvSpPr txBox="1"/>
          <p:nvPr/>
        </p:nvSpPr>
        <p:spPr>
          <a:xfrm>
            <a:off x="5764661" y="2599629"/>
            <a:ext cx="162314" cy="218865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8565">
              <a:spcBef>
                <a:spcPts val="88"/>
              </a:spcBef>
            </a:pPr>
            <a:r>
              <a:rPr sz="1349" spc="-34" dirty="0">
                <a:latin typeface="Trebuchet MS"/>
                <a:cs typeface="Trebuchet MS"/>
              </a:rPr>
              <a:t>-5</a:t>
            </a:r>
            <a:endParaRPr sz="1349">
              <a:latin typeface="Trebuchet MS"/>
              <a:cs typeface="Trebuchet MS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3907FA76-2870-58A4-1959-4B53780C772D}"/>
              </a:ext>
            </a:extLst>
          </p:cNvPr>
          <p:cNvSpPr txBox="1"/>
          <p:nvPr/>
        </p:nvSpPr>
        <p:spPr>
          <a:xfrm>
            <a:off x="6431059" y="2599629"/>
            <a:ext cx="191436" cy="218865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8565">
              <a:spcBef>
                <a:spcPts val="88"/>
              </a:spcBef>
            </a:pPr>
            <a:r>
              <a:rPr sz="1349" spc="-24" dirty="0">
                <a:latin typeface="Trebuchet MS"/>
                <a:cs typeface="Trebuchet MS"/>
              </a:rPr>
              <a:t>15</a:t>
            </a:r>
            <a:endParaRPr sz="1349">
              <a:latin typeface="Trebuchet MS"/>
              <a:cs typeface="Trebuchet MS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B3DD6C1-B715-3057-32C9-78A86BD0E82C}"/>
              </a:ext>
            </a:extLst>
          </p:cNvPr>
          <p:cNvSpPr/>
          <p:nvPr/>
        </p:nvSpPr>
        <p:spPr>
          <a:xfrm>
            <a:off x="2483518" y="2958324"/>
            <a:ext cx="4736217" cy="2033845"/>
          </a:xfrm>
          <a:custGeom>
            <a:avLst/>
            <a:gdLst/>
            <a:ahLst/>
            <a:cxnLst/>
            <a:rect l="l" t="t" r="r" b="b"/>
            <a:pathLst>
              <a:path w="7022465" h="3015615">
                <a:moveTo>
                  <a:pt x="0" y="0"/>
                </a:moveTo>
                <a:lnTo>
                  <a:pt x="0" y="3015036"/>
                </a:lnTo>
                <a:lnTo>
                  <a:pt x="7022277" y="3015036"/>
                </a:lnTo>
                <a:lnTo>
                  <a:pt x="7022277" y="0"/>
                </a:lnTo>
                <a:lnTo>
                  <a:pt x="0" y="0"/>
                </a:lnTo>
                <a:close/>
              </a:path>
              <a:path w="7022465" h="3015615">
                <a:moveTo>
                  <a:pt x="808564" y="364160"/>
                </a:moveTo>
                <a:lnTo>
                  <a:pt x="808564" y="364160"/>
                </a:lnTo>
                <a:lnTo>
                  <a:pt x="808564" y="36416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06DB4D33-644A-F7CF-DB41-74F1950F8B28}"/>
              </a:ext>
            </a:extLst>
          </p:cNvPr>
          <p:cNvSpPr txBox="1"/>
          <p:nvPr/>
        </p:nvSpPr>
        <p:spPr>
          <a:xfrm>
            <a:off x="4185654" y="3081486"/>
            <a:ext cx="455249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17130">
              <a:spcBef>
                <a:spcPts val="94"/>
              </a:spcBef>
            </a:pPr>
            <a:r>
              <a:rPr sz="2529" i="1" spc="177" baseline="8888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180" spc="118" dirty="0">
                <a:solidFill>
                  <a:srgbClr val="0000FF"/>
                </a:solidFill>
                <a:latin typeface="Calibri"/>
                <a:cs typeface="Calibri"/>
              </a:rPr>
              <a:t>min</a:t>
            </a:r>
            <a:endParaRPr sz="1180">
              <a:latin typeface="Calibri"/>
              <a:cs typeface="Calibri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08622EC5-CFB4-CB71-FDA9-06021C26AFE7}"/>
              </a:ext>
            </a:extLst>
          </p:cNvPr>
          <p:cNvSpPr/>
          <p:nvPr/>
        </p:nvSpPr>
        <p:spPr>
          <a:xfrm>
            <a:off x="3028845" y="3203927"/>
            <a:ext cx="2400443" cy="1386732"/>
          </a:xfrm>
          <a:custGeom>
            <a:avLst/>
            <a:gdLst/>
            <a:ahLst/>
            <a:cxnLst/>
            <a:rect l="l" t="t" r="r" b="b"/>
            <a:pathLst>
              <a:path w="3559175" h="2056129">
                <a:moveTo>
                  <a:pt x="3558777" y="0"/>
                </a:moveTo>
                <a:lnTo>
                  <a:pt x="3558777" y="0"/>
                </a:lnTo>
                <a:lnTo>
                  <a:pt x="3558777" y="0"/>
                </a:lnTo>
                <a:close/>
              </a:path>
              <a:path w="3559175" h="2056129">
                <a:moveTo>
                  <a:pt x="0" y="1405794"/>
                </a:moveTo>
                <a:lnTo>
                  <a:pt x="0" y="1405794"/>
                </a:lnTo>
                <a:lnTo>
                  <a:pt x="0" y="1405794"/>
                </a:lnTo>
                <a:close/>
              </a:path>
              <a:path w="3559175" h="2056129">
                <a:moveTo>
                  <a:pt x="3558777" y="1405794"/>
                </a:moveTo>
                <a:lnTo>
                  <a:pt x="3558777" y="1405794"/>
                </a:lnTo>
                <a:lnTo>
                  <a:pt x="3558777" y="1405794"/>
                </a:lnTo>
                <a:close/>
              </a:path>
              <a:path w="3559175" h="2056129">
                <a:moveTo>
                  <a:pt x="3558777" y="2056067"/>
                </a:moveTo>
                <a:lnTo>
                  <a:pt x="3558777" y="2056067"/>
                </a:lnTo>
                <a:lnTo>
                  <a:pt x="3558777" y="2056067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6D6E944A-1DF6-963D-6EF5-AC170CCB9A57}"/>
              </a:ext>
            </a:extLst>
          </p:cNvPr>
          <p:cNvSpPr txBox="1"/>
          <p:nvPr/>
        </p:nvSpPr>
        <p:spPr>
          <a:xfrm>
            <a:off x="6215122" y="3048865"/>
            <a:ext cx="253535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17130">
              <a:spcBef>
                <a:spcPts val="94"/>
              </a:spcBef>
            </a:pPr>
            <a:r>
              <a:rPr sz="1686" i="1" spc="61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91" baseline="-12698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endParaRPr sz="1770" baseline="-12698">
              <a:latin typeface="Calibri"/>
              <a:cs typeface="Calibri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CB6BA705-264A-4C03-574D-20F7CBBF1847}"/>
              </a:ext>
            </a:extLst>
          </p:cNvPr>
          <p:cNvSpPr txBox="1"/>
          <p:nvPr/>
        </p:nvSpPr>
        <p:spPr>
          <a:xfrm>
            <a:off x="2783827" y="3591039"/>
            <a:ext cx="48779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17130">
              <a:spcBef>
                <a:spcPts val="94"/>
              </a:spcBef>
            </a:pPr>
            <a:r>
              <a:rPr sz="2529" i="1" spc="202" baseline="8888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180" spc="135" dirty="0">
                <a:solidFill>
                  <a:srgbClr val="FF0000"/>
                </a:solidFill>
                <a:latin typeface="Calibri"/>
                <a:cs typeface="Calibri"/>
              </a:rPr>
              <a:t>max</a:t>
            </a:r>
            <a:endParaRPr sz="1180">
              <a:latin typeface="Calibri"/>
              <a:cs typeface="Calibri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4CC6040F-23A7-DD4D-6ED0-CF7F5424B820}"/>
              </a:ext>
            </a:extLst>
          </p:cNvPr>
          <p:cNvSpPr txBox="1"/>
          <p:nvPr/>
        </p:nvSpPr>
        <p:spPr>
          <a:xfrm>
            <a:off x="3737267" y="3352719"/>
            <a:ext cx="1362749" cy="632862"/>
          </a:xfrm>
          <a:prstGeom prst="rect">
            <a:avLst/>
          </a:prstGeom>
        </p:spPr>
        <p:txBody>
          <a:bodyPr vert="horz" wrap="square" lIns="0" tIns="62099" rIns="0" bIns="0" rtlCol="0">
            <a:spAutoFit/>
          </a:bodyPr>
          <a:lstStyle/>
          <a:p>
            <a:pPr marR="3426" algn="ctr">
              <a:spcBef>
                <a:spcPts val="489"/>
              </a:spcBef>
            </a:pPr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spc="-3" dirty="0">
                <a:latin typeface="Calibri"/>
                <a:cs typeface="Calibri"/>
              </a:rPr>
              <a:t> </a:t>
            </a:r>
            <a:r>
              <a:rPr sz="1686" spc="44" dirty="0">
                <a:latin typeface="Trebuchet MS"/>
                <a:cs typeface="Trebuchet MS"/>
              </a:rPr>
              <a:t>(</a:t>
            </a:r>
            <a:r>
              <a:rPr sz="1686" i="1" spc="44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283" baseline="-12698" dirty="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sz="1770" spc="318" baseline="-12698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686" i="1" spc="51" dirty="0">
                <a:latin typeface="Calibri"/>
                <a:cs typeface="Calibri"/>
              </a:rPr>
              <a:t>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i="1" spc="4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12" baseline="-12698" dirty="0">
                <a:solidFill>
                  <a:srgbClr val="0000FF"/>
                </a:solidFill>
                <a:latin typeface="Calibri"/>
                <a:cs typeface="Calibri"/>
              </a:rPr>
              <a:t>mi</a:t>
            </a:r>
            <a:r>
              <a:rPr sz="1770" spc="343" baseline="-12698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1686" spc="44" dirty="0">
                <a:latin typeface="Trebuchet MS"/>
                <a:cs typeface="Trebuchet MS"/>
              </a:rPr>
              <a:t>)</a:t>
            </a:r>
            <a:endParaRPr sz="1686">
              <a:latin typeface="Trebuchet MS"/>
              <a:cs typeface="Trebuchet MS"/>
            </a:endParaRPr>
          </a:p>
          <a:p>
            <a:pPr marR="2998" algn="ctr">
              <a:spcBef>
                <a:spcPts val="425"/>
              </a:spcBef>
            </a:pPr>
            <a:r>
              <a:rPr sz="1686" spc="-30" dirty="0">
                <a:latin typeface="Trebuchet MS"/>
                <a:cs typeface="Trebuchet MS"/>
              </a:rPr>
              <a:t>1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E8C45808-1D70-B773-7487-2EAD50BCA8D6}"/>
              </a:ext>
            </a:extLst>
          </p:cNvPr>
          <p:cNvSpPr txBox="1"/>
          <p:nvPr/>
        </p:nvSpPr>
        <p:spPr>
          <a:xfrm>
            <a:off x="5344445" y="3558417"/>
            <a:ext cx="17773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>
              <a:spcBef>
                <a:spcPts val="94"/>
              </a:spcBef>
            </a:pPr>
            <a:r>
              <a:rPr sz="1686" spc="486" dirty="0">
                <a:latin typeface="MS Gothic"/>
                <a:cs typeface="MS Gothic"/>
              </a:rPr>
              <a:t>≤</a:t>
            </a:r>
            <a:endParaRPr sz="1686">
              <a:latin typeface="MS Gothic"/>
              <a:cs typeface="MS Gothic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7BE3A52F-6964-83E7-A9F5-36A81C0E5A18}"/>
              </a:ext>
            </a:extLst>
          </p:cNvPr>
          <p:cNvSpPr txBox="1"/>
          <p:nvPr/>
        </p:nvSpPr>
        <p:spPr>
          <a:xfrm>
            <a:off x="5766735" y="3352719"/>
            <a:ext cx="1161035" cy="632862"/>
          </a:xfrm>
          <a:prstGeom prst="rect">
            <a:avLst/>
          </a:prstGeom>
        </p:spPr>
        <p:txBody>
          <a:bodyPr vert="horz" wrap="square" lIns="0" tIns="62099" rIns="0" bIns="0" rtlCol="0">
            <a:spAutoFit/>
          </a:bodyPr>
          <a:lstStyle/>
          <a:p>
            <a:pPr marR="3426" algn="ctr">
              <a:spcBef>
                <a:spcPts val="489"/>
              </a:spcBef>
            </a:pPr>
            <a:r>
              <a:rPr sz="1686" i="1" spc="40" dirty="0">
                <a:latin typeface="Calibri"/>
                <a:cs typeface="Calibri"/>
              </a:rPr>
              <a:t>V</a:t>
            </a:r>
            <a:r>
              <a:rPr sz="1686" i="1" spc="-3" dirty="0">
                <a:latin typeface="Calibri"/>
                <a:cs typeface="Calibri"/>
              </a:rPr>
              <a:t> </a:t>
            </a:r>
            <a:r>
              <a:rPr sz="1686" spc="44" dirty="0">
                <a:latin typeface="Trebuchet MS"/>
                <a:cs typeface="Trebuchet MS"/>
              </a:rPr>
              <a:t>(</a:t>
            </a:r>
            <a:r>
              <a:rPr sz="1686" i="1" spc="44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770" spc="283" baseline="-12698" dirty="0">
                <a:solidFill>
                  <a:srgbClr val="FF0000"/>
                </a:solidFill>
                <a:latin typeface="Calibri"/>
                <a:cs typeface="Calibri"/>
              </a:rPr>
              <a:t>ma</a:t>
            </a:r>
            <a:r>
              <a:rPr sz="1770" spc="318" baseline="-12698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686" i="1" spc="51" dirty="0">
                <a:latin typeface="Calibri"/>
                <a:cs typeface="Calibri"/>
              </a:rPr>
              <a:t>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i="1" spc="44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48" baseline="-12698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r>
              <a:rPr sz="1686" spc="44" dirty="0">
                <a:latin typeface="Trebuchet MS"/>
                <a:cs typeface="Trebuchet MS"/>
              </a:rPr>
              <a:t>)</a:t>
            </a:r>
            <a:endParaRPr sz="1686">
              <a:latin typeface="Trebuchet MS"/>
              <a:cs typeface="Trebuchet MS"/>
            </a:endParaRPr>
          </a:p>
          <a:p>
            <a:pPr marR="2998" algn="ctr">
              <a:spcBef>
                <a:spcPts val="425"/>
              </a:spcBef>
            </a:pPr>
            <a:r>
              <a:rPr sz="1686" spc="-30" dirty="0">
                <a:latin typeface="Trebuchet MS"/>
                <a:cs typeface="Trebuchet MS"/>
              </a:rPr>
              <a:t>2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E0DFBE0D-A3F7-C29B-2FC3-EF577D0E610E}"/>
              </a:ext>
            </a:extLst>
          </p:cNvPr>
          <p:cNvSpPr txBox="1"/>
          <p:nvPr/>
        </p:nvSpPr>
        <p:spPr>
          <a:xfrm>
            <a:off x="4302814" y="4058908"/>
            <a:ext cx="218008" cy="186297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8565">
              <a:lnSpc>
                <a:spcPts val="1733"/>
              </a:lnSpc>
            </a:pPr>
            <a:r>
              <a:rPr sz="1686" dirty="0">
                <a:latin typeface="MS Gothic"/>
                <a:cs typeface="MS Gothic"/>
              </a:rPr>
              <a:t>≥</a:t>
            </a:r>
            <a:endParaRPr sz="1686">
              <a:latin typeface="MS Gothic"/>
              <a:cs typeface="MS Gothic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44E0B12C-4153-FE83-C8C2-8AA696639834}"/>
              </a:ext>
            </a:extLst>
          </p:cNvPr>
          <p:cNvSpPr txBox="1"/>
          <p:nvPr/>
        </p:nvSpPr>
        <p:spPr>
          <a:xfrm>
            <a:off x="6231546" y="4058908"/>
            <a:ext cx="218008" cy="186297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8565">
              <a:lnSpc>
                <a:spcPts val="1733"/>
              </a:lnSpc>
            </a:pPr>
            <a:r>
              <a:rPr sz="1686" dirty="0">
                <a:latin typeface="MS Gothic"/>
                <a:cs typeface="MS Gothic"/>
              </a:rPr>
              <a:t>≤</a:t>
            </a:r>
            <a:endParaRPr sz="1686">
              <a:latin typeface="MS Gothic"/>
              <a:cs typeface="MS Gothic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58F9452B-F67F-4067-9526-4307B4A9642C}"/>
              </a:ext>
            </a:extLst>
          </p:cNvPr>
          <p:cNvSpPr txBox="1"/>
          <p:nvPr/>
        </p:nvSpPr>
        <p:spPr>
          <a:xfrm>
            <a:off x="2556433" y="4319265"/>
            <a:ext cx="2770895" cy="426646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970401">
              <a:lnSpc>
                <a:spcPts val="1625"/>
              </a:lnSpc>
              <a:spcBef>
                <a:spcPts val="94"/>
              </a:spcBef>
            </a:pPr>
            <a:r>
              <a:rPr sz="2529" i="1" spc="60" baseline="10000" dirty="0">
                <a:latin typeface="Calibri"/>
                <a:cs typeface="Calibri"/>
              </a:rPr>
              <a:t>V</a:t>
            </a:r>
            <a:r>
              <a:rPr sz="2529" i="1" spc="-5" baseline="10000" dirty="0">
                <a:latin typeface="Calibri"/>
                <a:cs typeface="Calibri"/>
              </a:rPr>
              <a:t> </a:t>
            </a:r>
            <a:r>
              <a:rPr sz="2529" spc="65" baseline="10000" dirty="0">
                <a:latin typeface="Trebuchet MS"/>
                <a:cs typeface="Trebuchet MS"/>
              </a:rPr>
              <a:t>(</a:t>
            </a:r>
            <a:r>
              <a:rPr sz="2529" i="1" spc="65" baseline="10000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180" spc="7" dirty="0">
                <a:solidFill>
                  <a:srgbClr val="FF0000"/>
                </a:solidFill>
                <a:latin typeface="Trebuchet MS"/>
                <a:cs typeface="Trebuchet MS"/>
              </a:rPr>
              <a:t>exptmax(7</a:t>
            </a:r>
            <a:r>
              <a:rPr sz="1180" spc="91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r>
              <a:rPr sz="2529" i="1" spc="76" baseline="10000" dirty="0">
                <a:latin typeface="Calibri"/>
                <a:cs typeface="Calibri"/>
              </a:rPr>
              <a:t>,</a:t>
            </a:r>
            <a:r>
              <a:rPr sz="2529" i="1" spc="-146" baseline="10000" dirty="0">
                <a:latin typeface="Calibri"/>
                <a:cs typeface="Calibri"/>
              </a:rPr>
              <a:t> </a:t>
            </a:r>
            <a:r>
              <a:rPr sz="2529" i="1" spc="65" baseline="10000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12" baseline="3174" dirty="0">
                <a:solidFill>
                  <a:srgbClr val="0000FF"/>
                </a:solidFill>
                <a:latin typeface="Calibri"/>
                <a:cs typeface="Calibri"/>
              </a:rPr>
              <a:t>mi</a:t>
            </a:r>
            <a:r>
              <a:rPr sz="1770" spc="343" baseline="3174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529" spc="65" baseline="10000" dirty="0">
                <a:latin typeface="Trebuchet MS"/>
                <a:cs typeface="Trebuchet MS"/>
              </a:rPr>
              <a:t>)</a:t>
            </a:r>
            <a:endParaRPr sz="2529" baseline="10000">
              <a:latin typeface="Trebuchet MS"/>
              <a:cs typeface="Trebuchet MS"/>
            </a:endParaRPr>
          </a:p>
          <a:p>
            <a:pPr marL="17130">
              <a:lnSpc>
                <a:spcPts val="1625"/>
              </a:lnSpc>
              <a:tabLst>
                <a:tab pos="1766935" algn="l"/>
              </a:tabLst>
            </a:pPr>
            <a:r>
              <a:rPr sz="2529" i="1" spc="10" baseline="10000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180" spc="7" dirty="0">
                <a:solidFill>
                  <a:srgbClr val="FF0000"/>
                </a:solidFill>
                <a:latin typeface="Trebuchet MS"/>
                <a:cs typeface="Trebuchet MS"/>
              </a:rPr>
              <a:t>exptmax(7)	</a:t>
            </a:r>
            <a:r>
              <a:rPr sz="2529" spc="-60" baseline="-30000" dirty="0">
                <a:latin typeface="Trebuchet MS"/>
                <a:cs typeface="Trebuchet MS"/>
              </a:rPr>
              <a:t>-5</a:t>
            </a:r>
            <a:endParaRPr sz="2529" baseline="-30000">
              <a:latin typeface="Trebuchet MS"/>
              <a:cs typeface="Trebuchet MS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C9680A5A-F17F-D327-C538-C94D74CED93F}"/>
              </a:ext>
            </a:extLst>
          </p:cNvPr>
          <p:cNvSpPr txBox="1"/>
          <p:nvPr/>
        </p:nvSpPr>
        <p:spPr>
          <a:xfrm>
            <a:off x="5539343" y="4319265"/>
            <a:ext cx="1615856" cy="543793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R="3426" algn="ctr">
              <a:spcBef>
                <a:spcPts val="94"/>
              </a:spcBef>
            </a:pPr>
            <a:r>
              <a:rPr sz="2529" i="1" spc="60" baseline="10000" dirty="0">
                <a:latin typeface="Calibri"/>
                <a:cs typeface="Calibri"/>
              </a:rPr>
              <a:t>V</a:t>
            </a:r>
            <a:r>
              <a:rPr sz="2529" i="1" spc="-5" baseline="10000" dirty="0">
                <a:latin typeface="Calibri"/>
                <a:cs typeface="Calibri"/>
              </a:rPr>
              <a:t> </a:t>
            </a:r>
            <a:r>
              <a:rPr sz="2529" spc="65" baseline="10000" dirty="0">
                <a:latin typeface="Trebuchet MS"/>
                <a:cs typeface="Trebuchet MS"/>
              </a:rPr>
              <a:t>(</a:t>
            </a:r>
            <a:r>
              <a:rPr sz="2529" i="1" spc="65" baseline="10000" dirty="0">
                <a:solidFill>
                  <a:srgbClr val="FF0000"/>
                </a:solidFill>
                <a:latin typeface="Calibri"/>
                <a:cs typeface="Calibri"/>
              </a:rPr>
              <a:t>π</a:t>
            </a:r>
            <a:r>
              <a:rPr sz="1180" spc="7" dirty="0">
                <a:solidFill>
                  <a:srgbClr val="FF0000"/>
                </a:solidFill>
                <a:latin typeface="Trebuchet MS"/>
                <a:cs typeface="Trebuchet MS"/>
              </a:rPr>
              <a:t>exptmax(7</a:t>
            </a:r>
            <a:r>
              <a:rPr sz="1180" spc="91" dirty="0">
                <a:solidFill>
                  <a:srgbClr val="FF0000"/>
                </a:solidFill>
                <a:latin typeface="Trebuchet MS"/>
                <a:cs typeface="Trebuchet MS"/>
              </a:rPr>
              <a:t>)</a:t>
            </a:r>
            <a:r>
              <a:rPr sz="2529" i="1" spc="76" baseline="10000" dirty="0">
                <a:latin typeface="Calibri"/>
                <a:cs typeface="Calibri"/>
              </a:rPr>
              <a:t>,</a:t>
            </a:r>
            <a:r>
              <a:rPr sz="2529" i="1" spc="-141" baseline="10000" dirty="0">
                <a:latin typeface="Calibri"/>
                <a:cs typeface="Calibri"/>
              </a:rPr>
              <a:t> </a:t>
            </a:r>
            <a:r>
              <a:rPr sz="2529" i="1" spc="65" baseline="10000" dirty="0">
                <a:solidFill>
                  <a:srgbClr val="0000FF"/>
                </a:solidFill>
                <a:latin typeface="Calibri"/>
                <a:cs typeface="Calibri"/>
              </a:rPr>
              <a:t>π</a:t>
            </a:r>
            <a:r>
              <a:rPr sz="1770" spc="248" baseline="3174" dirty="0">
                <a:solidFill>
                  <a:srgbClr val="0000FF"/>
                </a:solidFill>
                <a:latin typeface="Calibri"/>
                <a:cs typeface="Calibri"/>
              </a:rPr>
              <a:t>7</a:t>
            </a:r>
            <a:r>
              <a:rPr sz="2529" spc="65" baseline="10000" dirty="0">
                <a:latin typeface="Trebuchet MS"/>
                <a:cs typeface="Trebuchet MS"/>
              </a:rPr>
              <a:t>)</a:t>
            </a:r>
            <a:endParaRPr sz="2529" baseline="10000">
              <a:latin typeface="Trebuchet MS"/>
              <a:cs typeface="Trebuchet MS"/>
            </a:endParaRPr>
          </a:p>
          <a:p>
            <a:pPr marR="2998" algn="ctr">
              <a:spcBef>
                <a:spcPts val="115"/>
              </a:spcBef>
            </a:pPr>
            <a:r>
              <a:rPr sz="1686" spc="-30" dirty="0">
                <a:latin typeface="Trebuchet MS"/>
                <a:cs typeface="Trebuchet MS"/>
              </a:rPr>
              <a:t>5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567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5DD4-FEDA-ED53-7962-BA60D8E8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FB63F-5E1A-728C-39C2-93ECBF08C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2 </a:t>
            </a:r>
          </a:p>
          <a:p>
            <a:pPr lvl="1"/>
            <a:r>
              <a:rPr lang="en-US" dirty="0"/>
              <a:t>November 23, 2023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8A009-353A-DC68-CFDD-DE3093C8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CCAA2-2B52-35FD-988D-2285F12D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48252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91ED-BC9C-6120-88AF-AB5F71C1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Modified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5843D-2D2D-0910-F3FC-756F24AF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D3F5C-0195-64BE-856D-A871AADA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55B293C1-E6F6-D1A5-477F-DD5214E17D13}"/>
              </a:ext>
            </a:extLst>
          </p:cNvPr>
          <p:cNvGrpSpPr/>
          <p:nvPr/>
        </p:nvGrpSpPr>
        <p:grpSpPr>
          <a:xfrm>
            <a:off x="1647049" y="1229226"/>
            <a:ext cx="6279267" cy="2145195"/>
            <a:chOff x="428146" y="1326214"/>
            <a:chExt cx="9310370" cy="318071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571C6B3B-4C88-E27B-7567-376A1F7D7308}"/>
                </a:ext>
              </a:extLst>
            </p:cNvPr>
            <p:cNvSpPr/>
            <p:nvPr/>
          </p:nvSpPr>
          <p:spPr>
            <a:xfrm>
              <a:off x="440862" y="1647280"/>
              <a:ext cx="9284970" cy="2846705"/>
            </a:xfrm>
            <a:custGeom>
              <a:avLst/>
              <a:gdLst/>
              <a:ahLst/>
              <a:cxnLst/>
              <a:rect l="l" t="t" r="r" b="b"/>
              <a:pathLst>
                <a:path w="9284970" h="2846704">
                  <a:moveTo>
                    <a:pt x="0" y="0"/>
                  </a:moveTo>
                  <a:lnTo>
                    <a:pt x="0" y="2846688"/>
                  </a:lnTo>
                  <a:lnTo>
                    <a:pt x="9284633" y="2846688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DCA3C0BA-9DBA-FC01-5885-B4B9753FAE4B}"/>
                </a:ext>
              </a:extLst>
            </p:cNvPr>
            <p:cNvSpPr/>
            <p:nvPr/>
          </p:nvSpPr>
          <p:spPr>
            <a:xfrm>
              <a:off x="568017" y="1326214"/>
              <a:ext cx="3357245" cy="642620"/>
            </a:xfrm>
            <a:custGeom>
              <a:avLst/>
              <a:gdLst/>
              <a:ahLst/>
              <a:cxnLst/>
              <a:rect l="l" t="t" r="r" b="b"/>
              <a:pathLst>
                <a:path w="3357245" h="642619">
                  <a:moveTo>
                    <a:pt x="3357028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3357028" y="642132"/>
                  </a:lnTo>
                  <a:lnTo>
                    <a:pt x="3357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B5F6B1B1-C8E6-60EB-0988-21ECF536335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2BFDD384-95DF-0B68-9225-540C360960ED}"/>
              </a:ext>
            </a:extLst>
          </p:cNvPr>
          <p:cNvSpPr/>
          <p:nvPr/>
        </p:nvSpPr>
        <p:spPr>
          <a:xfrm>
            <a:off x="2578205" y="3487106"/>
            <a:ext cx="1030841" cy="1145617"/>
          </a:xfrm>
          <a:custGeom>
            <a:avLst/>
            <a:gdLst/>
            <a:ahLst/>
            <a:cxnLst/>
            <a:rect l="l" t="t" r="r" b="b"/>
            <a:pathLst>
              <a:path w="1528445" h="1698625">
                <a:moveTo>
                  <a:pt x="0" y="190732"/>
                </a:moveTo>
                <a:lnTo>
                  <a:pt x="0" y="1507504"/>
                </a:lnTo>
                <a:lnTo>
                  <a:pt x="5037" y="1551237"/>
                </a:lnTo>
                <a:lnTo>
                  <a:pt x="19386" y="1591383"/>
                </a:lnTo>
                <a:lnTo>
                  <a:pt x="41901" y="1626797"/>
                </a:lnTo>
                <a:lnTo>
                  <a:pt x="71439" y="1656335"/>
                </a:lnTo>
                <a:lnTo>
                  <a:pt x="106853" y="1678850"/>
                </a:lnTo>
                <a:lnTo>
                  <a:pt x="146999" y="1693199"/>
                </a:lnTo>
                <a:lnTo>
                  <a:pt x="190732" y="1698236"/>
                </a:lnTo>
                <a:lnTo>
                  <a:pt x="1337316" y="1698236"/>
                </a:lnTo>
                <a:lnTo>
                  <a:pt x="1381049" y="1693199"/>
                </a:lnTo>
                <a:lnTo>
                  <a:pt x="1421195" y="1678850"/>
                </a:lnTo>
                <a:lnTo>
                  <a:pt x="1456610" y="1656335"/>
                </a:lnTo>
                <a:lnTo>
                  <a:pt x="1486147" y="1626797"/>
                </a:lnTo>
                <a:lnTo>
                  <a:pt x="1508662" y="1591383"/>
                </a:lnTo>
                <a:lnTo>
                  <a:pt x="1523011" y="1551237"/>
                </a:lnTo>
                <a:lnTo>
                  <a:pt x="1528049" y="1507504"/>
                </a:lnTo>
                <a:lnTo>
                  <a:pt x="1528049" y="190732"/>
                </a:lnTo>
                <a:lnTo>
                  <a:pt x="1523011" y="146999"/>
                </a:lnTo>
                <a:lnTo>
                  <a:pt x="1508662" y="106853"/>
                </a:lnTo>
                <a:lnTo>
                  <a:pt x="1486147" y="71439"/>
                </a:lnTo>
                <a:lnTo>
                  <a:pt x="1456610" y="41901"/>
                </a:lnTo>
                <a:lnTo>
                  <a:pt x="1421195" y="19386"/>
                </a:lnTo>
                <a:lnTo>
                  <a:pt x="1381049" y="5037"/>
                </a:lnTo>
                <a:lnTo>
                  <a:pt x="1337316" y="0"/>
                </a:lnTo>
                <a:lnTo>
                  <a:pt x="190732" y="0"/>
                </a:lnTo>
                <a:lnTo>
                  <a:pt x="146999" y="5037"/>
                </a:lnTo>
                <a:lnTo>
                  <a:pt x="106853" y="19386"/>
                </a:lnTo>
                <a:lnTo>
                  <a:pt x="71439" y="41901"/>
                </a:lnTo>
                <a:lnTo>
                  <a:pt x="41901" y="71439"/>
                </a:lnTo>
                <a:lnTo>
                  <a:pt x="19386" y="106853"/>
                </a:lnTo>
                <a:lnTo>
                  <a:pt x="5037" y="146999"/>
                </a:lnTo>
                <a:lnTo>
                  <a:pt x="0" y="190732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2F602EA-7A4B-07B9-E5B7-67A28DFADDD4}"/>
              </a:ext>
            </a:extLst>
          </p:cNvPr>
          <p:cNvSpPr/>
          <p:nvPr/>
        </p:nvSpPr>
        <p:spPr>
          <a:xfrm>
            <a:off x="4470648" y="3487106"/>
            <a:ext cx="740904" cy="1145617"/>
          </a:xfrm>
          <a:custGeom>
            <a:avLst/>
            <a:gdLst/>
            <a:ahLst/>
            <a:cxnLst/>
            <a:rect l="l" t="t" r="r" b="b"/>
            <a:pathLst>
              <a:path w="1098550" h="1698625">
                <a:moveTo>
                  <a:pt x="0" y="190732"/>
                </a:moveTo>
                <a:lnTo>
                  <a:pt x="0" y="1507504"/>
                </a:lnTo>
                <a:lnTo>
                  <a:pt x="5037" y="1551237"/>
                </a:lnTo>
                <a:lnTo>
                  <a:pt x="19386" y="1591383"/>
                </a:lnTo>
                <a:lnTo>
                  <a:pt x="41901" y="1626797"/>
                </a:lnTo>
                <a:lnTo>
                  <a:pt x="71439" y="1656335"/>
                </a:lnTo>
                <a:lnTo>
                  <a:pt x="106853" y="1678850"/>
                </a:lnTo>
                <a:lnTo>
                  <a:pt x="146999" y="1693199"/>
                </a:lnTo>
                <a:lnTo>
                  <a:pt x="190732" y="1698236"/>
                </a:lnTo>
                <a:lnTo>
                  <a:pt x="907369" y="1698236"/>
                </a:lnTo>
                <a:lnTo>
                  <a:pt x="951102" y="1693199"/>
                </a:lnTo>
                <a:lnTo>
                  <a:pt x="991248" y="1678850"/>
                </a:lnTo>
                <a:lnTo>
                  <a:pt x="1026662" y="1656335"/>
                </a:lnTo>
                <a:lnTo>
                  <a:pt x="1056200" y="1626797"/>
                </a:lnTo>
                <a:lnTo>
                  <a:pt x="1078715" y="1591383"/>
                </a:lnTo>
                <a:lnTo>
                  <a:pt x="1093064" y="1551237"/>
                </a:lnTo>
                <a:lnTo>
                  <a:pt x="1098101" y="1507504"/>
                </a:lnTo>
                <a:lnTo>
                  <a:pt x="1098101" y="190732"/>
                </a:lnTo>
                <a:lnTo>
                  <a:pt x="1093064" y="146999"/>
                </a:lnTo>
                <a:lnTo>
                  <a:pt x="1078715" y="106853"/>
                </a:lnTo>
                <a:lnTo>
                  <a:pt x="1056200" y="71439"/>
                </a:lnTo>
                <a:lnTo>
                  <a:pt x="1026662" y="41901"/>
                </a:lnTo>
                <a:lnTo>
                  <a:pt x="991248" y="19386"/>
                </a:lnTo>
                <a:lnTo>
                  <a:pt x="951102" y="5037"/>
                </a:lnTo>
                <a:lnTo>
                  <a:pt x="907369" y="0"/>
                </a:lnTo>
                <a:lnTo>
                  <a:pt x="190732" y="0"/>
                </a:lnTo>
                <a:lnTo>
                  <a:pt x="146999" y="5037"/>
                </a:lnTo>
                <a:lnTo>
                  <a:pt x="106853" y="19386"/>
                </a:lnTo>
                <a:lnTo>
                  <a:pt x="71439" y="41901"/>
                </a:lnTo>
                <a:lnTo>
                  <a:pt x="41901" y="71439"/>
                </a:lnTo>
                <a:lnTo>
                  <a:pt x="19386" y="106853"/>
                </a:lnTo>
                <a:lnTo>
                  <a:pt x="5037" y="146999"/>
                </a:lnTo>
                <a:lnTo>
                  <a:pt x="0" y="190732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F86505A-0A09-83D0-FA02-F2F409C638D4}"/>
              </a:ext>
            </a:extLst>
          </p:cNvPr>
          <p:cNvSpPr/>
          <p:nvPr/>
        </p:nvSpPr>
        <p:spPr>
          <a:xfrm>
            <a:off x="6073119" y="3487106"/>
            <a:ext cx="922061" cy="1145617"/>
          </a:xfrm>
          <a:custGeom>
            <a:avLst/>
            <a:gdLst/>
            <a:ahLst/>
            <a:cxnLst/>
            <a:rect l="l" t="t" r="r" b="b"/>
            <a:pathLst>
              <a:path w="1367154" h="1698625">
                <a:moveTo>
                  <a:pt x="0" y="190732"/>
                </a:moveTo>
                <a:lnTo>
                  <a:pt x="0" y="1507504"/>
                </a:lnTo>
                <a:lnTo>
                  <a:pt x="5037" y="1551237"/>
                </a:lnTo>
                <a:lnTo>
                  <a:pt x="19386" y="1591383"/>
                </a:lnTo>
                <a:lnTo>
                  <a:pt x="41901" y="1626797"/>
                </a:lnTo>
                <a:lnTo>
                  <a:pt x="71438" y="1656335"/>
                </a:lnTo>
                <a:lnTo>
                  <a:pt x="106853" y="1678850"/>
                </a:lnTo>
                <a:lnTo>
                  <a:pt x="146999" y="1693199"/>
                </a:lnTo>
                <a:lnTo>
                  <a:pt x="190732" y="1698236"/>
                </a:lnTo>
                <a:lnTo>
                  <a:pt x="1176088" y="1698236"/>
                </a:lnTo>
                <a:lnTo>
                  <a:pt x="1219821" y="1693199"/>
                </a:lnTo>
                <a:lnTo>
                  <a:pt x="1259967" y="1678850"/>
                </a:lnTo>
                <a:lnTo>
                  <a:pt x="1295381" y="1656335"/>
                </a:lnTo>
                <a:lnTo>
                  <a:pt x="1324919" y="1626797"/>
                </a:lnTo>
                <a:lnTo>
                  <a:pt x="1347434" y="1591383"/>
                </a:lnTo>
                <a:lnTo>
                  <a:pt x="1361783" y="1551237"/>
                </a:lnTo>
                <a:lnTo>
                  <a:pt x="1366820" y="1507504"/>
                </a:lnTo>
                <a:lnTo>
                  <a:pt x="1366820" y="190732"/>
                </a:lnTo>
                <a:lnTo>
                  <a:pt x="1361783" y="146999"/>
                </a:lnTo>
                <a:lnTo>
                  <a:pt x="1347434" y="106853"/>
                </a:lnTo>
                <a:lnTo>
                  <a:pt x="1324919" y="71439"/>
                </a:lnTo>
                <a:lnTo>
                  <a:pt x="1295381" y="41901"/>
                </a:lnTo>
                <a:lnTo>
                  <a:pt x="1259967" y="19386"/>
                </a:lnTo>
                <a:lnTo>
                  <a:pt x="1219821" y="5037"/>
                </a:lnTo>
                <a:lnTo>
                  <a:pt x="1176088" y="0"/>
                </a:lnTo>
                <a:lnTo>
                  <a:pt x="190732" y="0"/>
                </a:lnTo>
                <a:lnTo>
                  <a:pt x="146999" y="5037"/>
                </a:lnTo>
                <a:lnTo>
                  <a:pt x="106853" y="19386"/>
                </a:lnTo>
                <a:lnTo>
                  <a:pt x="71438" y="41901"/>
                </a:lnTo>
                <a:lnTo>
                  <a:pt x="41901" y="71439"/>
                </a:lnTo>
                <a:lnTo>
                  <a:pt x="19386" y="106853"/>
                </a:lnTo>
                <a:lnTo>
                  <a:pt x="5037" y="146999"/>
                </a:lnTo>
                <a:lnTo>
                  <a:pt x="0" y="190732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5347BBA1-7733-1B0B-672D-263874457B6A}"/>
              </a:ext>
            </a:extLst>
          </p:cNvPr>
          <p:cNvSpPr txBox="1"/>
          <p:nvPr/>
        </p:nvSpPr>
        <p:spPr>
          <a:xfrm>
            <a:off x="1784273" y="1290704"/>
            <a:ext cx="6004747" cy="3264281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475779">
              <a:spcBef>
                <a:spcPts val="94"/>
              </a:spcBef>
              <a:tabLst>
                <a:tab pos="1488576" algn="l"/>
              </a:tabLst>
            </a:pPr>
            <a:r>
              <a:rPr sz="1686" b="1" spc="-24" dirty="0">
                <a:solidFill>
                  <a:srgbClr val="FFA500"/>
                </a:solidFill>
                <a:latin typeface="Trebuchet MS"/>
                <a:cs typeface="Trebuchet MS"/>
              </a:rPr>
              <a:t>Example:	</a:t>
            </a:r>
            <a:r>
              <a:rPr sz="1686" b="1" spc="7" dirty="0">
                <a:solidFill>
                  <a:srgbClr val="FFA500"/>
                </a:solidFill>
                <a:latin typeface="Trebuchet MS"/>
                <a:cs typeface="Trebuchet MS"/>
              </a:rPr>
              <a:t>game</a:t>
            </a:r>
            <a:r>
              <a:rPr sz="1686" b="1" spc="88" dirty="0">
                <a:solidFill>
                  <a:srgbClr val="FFA500"/>
                </a:solidFill>
                <a:latin typeface="Trebuchet MS"/>
                <a:cs typeface="Trebuchet MS"/>
              </a:rPr>
              <a:t> </a:t>
            </a:r>
            <a:r>
              <a:rPr sz="1686" b="1" spc="-47" dirty="0">
                <a:solidFill>
                  <a:srgbClr val="FFA500"/>
                </a:solidFill>
                <a:latin typeface="Trebuchet MS"/>
                <a:cs typeface="Trebuchet MS"/>
              </a:rPr>
              <a:t>2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37"/>
              </a:spcBef>
            </a:pPr>
            <a:endParaRPr sz="1416">
              <a:latin typeface="Trebuchet MS"/>
              <a:cs typeface="Trebuchet MS"/>
            </a:endParaRPr>
          </a:p>
          <a:p>
            <a:pPr marL="8565"/>
            <a:r>
              <a:rPr sz="1686" spc="-17" dirty="0">
                <a:latin typeface="Trebuchet MS"/>
                <a:cs typeface="Trebuchet MS"/>
              </a:rPr>
              <a:t>You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choose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one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of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98" dirty="0">
                <a:latin typeface="Trebuchet MS"/>
                <a:cs typeface="Trebuchet MS"/>
              </a:rPr>
              <a:t>three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71" dirty="0">
                <a:latin typeface="Trebuchet MS"/>
                <a:cs typeface="Trebuchet MS"/>
              </a:rPr>
              <a:t>bins.</a:t>
            </a:r>
            <a:endParaRPr sz="1686">
              <a:latin typeface="Trebuchet MS"/>
              <a:cs typeface="Trebuchet MS"/>
            </a:endParaRPr>
          </a:p>
          <a:p>
            <a:pPr marL="8565" marR="3426">
              <a:lnSpc>
                <a:spcPct val="101600"/>
              </a:lnSpc>
              <a:spcBef>
                <a:spcPts val="300"/>
              </a:spcBef>
              <a:tabLst>
                <a:tab pos="1182810" algn="l"/>
                <a:tab pos="2069275" algn="l"/>
              </a:tabLst>
            </a:pPr>
            <a:r>
              <a:rPr sz="1686" spc="-34" dirty="0">
                <a:solidFill>
                  <a:srgbClr val="FF0000"/>
                </a:solidFill>
                <a:latin typeface="Trebuchet MS"/>
                <a:cs typeface="Trebuchet MS"/>
              </a:rPr>
              <a:t>Flip</a:t>
            </a:r>
            <a:r>
              <a:rPr sz="1686" spc="2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64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686" spc="2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77" dirty="0">
                <a:solidFill>
                  <a:srgbClr val="FF0000"/>
                </a:solidFill>
                <a:latin typeface="Trebuchet MS"/>
                <a:cs typeface="Trebuchet MS"/>
              </a:rPr>
              <a:t>coin;	</a:t>
            </a:r>
            <a:r>
              <a:rPr sz="1686" spc="-88" dirty="0">
                <a:solidFill>
                  <a:srgbClr val="FF0000"/>
                </a:solidFill>
                <a:latin typeface="Trebuchet MS"/>
                <a:cs typeface="Trebuchet MS"/>
              </a:rPr>
              <a:t>if</a:t>
            </a:r>
            <a:r>
              <a:rPr sz="1686" spc="26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84" dirty="0">
                <a:solidFill>
                  <a:srgbClr val="FF0000"/>
                </a:solidFill>
                <a:latin typeface="Trebuchet MS"/>
                <a:cs typeface="Trebuchet MS"/>
              </a:rPr>
              <a:t>heads,	</a:t>
            </a:r>
            <a:r>
              <a:rPr sz="1686" spc="-74" dirty="0">
                <a:solidFill>
                  <a:srgbClr val="FF0000"/>
                </a:solidFill>
                <a:latin typeface="Trebuchet MS"/>
                <a:cs typeface="Trebuchet MS"/>
              </a:rPr>
              <a:t>then</a:t>
            </a:r>
            <a:r>
              <a:rPr sz="1686" spc="-7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74" dirty="0">
                <a:solidFill>
                  <a:srgbClr val="FF0000"/>
                </a:solidFill>
                <a:latin typeface="Trebuchet MS"/>
                <a:cs typeface="Trebuchet MS"/>
              </a:rPr>
              <a:t>move</a:t>
            </a:r>
            <a:r>
              <a:rPr sz="1686" spc="-7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84" dirty="0">
                <a:solidFill>
                  <a:srgbClr val="FF0000"/>
                </a:solidFill>
                <a:latin typeface="Trebuchet MS"/>
                <a:cs typeface="Trebuchet MS"/>
              </a:rPr>
              <a:t>one</a:t>
            </a:r>
            <a:r>
              <a:rPr sz="1686" spc="-8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57" dirty="0">
                <a:solidFill>
                  <a:srgbClr val="FF0000"/>
                </a:solidFill>
                <a:latin typeface="Trebuchet MS"/>
                <a:cs typeface="Trebuchet MS"/>
              </a:rPr>
              <a:t>bin</a:t>
            </a:r>
            <a:r>
              <a:rPr sz="1686" spc="-5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51" dirty="0">
                <a:solidFill>
                  <a:srgbClr val="FF0000"/>
                </a:solidFill>
                <a:latin typeface="Trebuchet MS"/>
                <a:cs typeface="Trebuchet MS"/>
              </a:rPr>
              <a:t>to </a:t>
            </a:r>
            <a:r>
              <a:rPr sz="1686" spc="-84" dirty="0">
                <a:solidFill>
                  <a:srgbClr val="FF0000"/>
                </a:solidFill>
                <a:latin typeface="Trebuchet MS"/>
                <a:cs typeface="Trebuchet MS"/>
              </a:rPr>
              <a:t>the</a:t>
            </a:r>
            <a:r>
              <a:rPr sz="1686" spc="-8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101" dirty="0">
                <a:solidFill>
                  <a:srgbClr val="FF0000"/>
                </a:solidFill>
                <a:latin typeface="Trebuchet MS"/>
                <a:cs typeface="Trebuchet MS"/>
              </a:rPr>
              <a:t>left</a:t>
            </a:r>
            <a:r>
              <a:rPr sz="1686" spc="-9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40" dirty="0">
                <a:solidFill>
                  <a:srgbClr val="FF0000"/>
                </a:solidFill>
                <a:latin typeface="Trebuchet MS"/>
                <a:cs typeface="Trebuchet MS"/>
              </a:rPr>
              <a:t>(with </a:t>
            </a:r>
            <a:r>
              <a:rPr sz="1686" spc="-71" dirty="0">
                <a:solidFill>
                  <a:srgbClr val="FF0000"/>
                </a:solidFill>
                <a:latin typeface="Trebuchet MS"/>
                <a:cs typeface="Trebuchet MS"/>
              </a:rPr>
              <a:t>wrap </a:t>
            </a:r>
            <a:r>
              <a:rPr sz="1686" spc="-49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61" dirty="0">
                <a:solidFill>
                  <a:srgbClr val="FF0000"/>
                </a:solidFill>
                <a:latin typeface="Trebuchet MS"/>
                <a:cs typeface="Trebuchet MS"/>
              </a:rPr>
              <a:t>around).</a:t>
            </a:r>
            <a:endParaRPr sz="1686">
              <a:latin typeface="Trebuchet MS"/>
              <a:cs typeface="Trebuchet MS"/>
            </a:endParaRPr>
          </a:p>
          <a:p>
            <a:pPr marL="8565">
              <a:spcBef>
                <a:spcPts val="593"/>
              </a:spcBef>
            </a:pPr>
            <a:r>
              <a:rPr sz="1686" spc="3" dirty="0">
                <a:latin typeface="Trebuchet MS"/>
                <a:cs typeface="Trebuchet MS"/>
              </a:rPr>
              <a:t>I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choose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a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number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from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that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bin.</a:t>
            </a:r>
            <a:endParaRPr sz="1686">
              <a:latin typeface="Trebuchet MS"/>
              <a:cs typeface="Trebuchet MS"/>
            </a:endParaRPr>
          </a:p>
          <a:p>
            <a:pPr marL="8565">
              <a:spcBef>
                <a:spcPts val="425"/>
              </a:spcBef>
            </a:pPr>
            <a:r>
              <a:rPr sz="1686" spc="-30" dirty="0">
                <a:latin typeface="Trebuchet MS"/>
                <a:cs typeface="Trebuchet MS"/>
              </a:rPr>
              <a:t>Your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goal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is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to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71" dirty="0">
                <a:latin typeface="Trebuchet MS"/>
                <a:cs typeface="Trebuchet MS"/>
              </a:rPr>
              <a:t>maximize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chosen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number.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2394">
              <a:latin typeface="Trebuchet MS"/>
              <a:cs typeface="Trebuchet MS"/>
            </a:endParaRPr>
          </a:p>
          <a:p>
            <a:pPr marL="51389" algn="ctr">
              <a:tabLst>
                <a:tab pos="1798625" algn="l"/>
                <a:tab pos="3494899" algn="l"/>
              </a:tabLst>
            </a:pPr>
            <a:r>
              <a:rPr sz="1686" spc="145" dirty="0">
                <a:latin typeface="Trebuchet MS"/>
                <a:cs typeface="Trebuchet MS"/>
              </a:rPr>
              <a:t>A	</a:t>
            </a:r>
            <a:r>
              <a:rPr sz="1686" spc="185" dirty="0">
                <a:latin typeface="Trebuchet MS"/>
                <a:cs typeface="Trebuchet MS"/>
              </a:rPr>
              <a:t>B	</a:t>
            </a:r>
            <a:r>
              <a:rPr sz="1686" spc="84" dirty="0">
                <a:latin typeface="Trebuchet MS"/>
                <a:cs typeface="Trebuchet MS"/>
              </a:rPr>
              <a:t>C</a:t>
            </a:r>
            <a:endParaRPr sz="168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86">
              <a:latin typeface="Trebuchet MS"/>
              <a:cs typeface="Trebuchet MS"/>
            </a:endParaRPr>
          </a:p>
          <a:p>
            <a:pPr algn="ctr">
              <a:spcBef>
                <a:spcPts val="1170"/>
              </a:spcBef>
              <a:tabLst>
                <a:tab pos="632945" algn="l"/>
                <a:tab pos="1892410" algn="l"/>
                <a:tab pos="2344208" algn="l"/>
                <a:tab pos="3494899" algn="l"/>
                <a:tab pos="4019070" algn="l"/>
              </a:tabLst>
            </a:pPr>
            <a:r>
              <a:rPr sz="1686" spc="-37" dirty="0">
                <a:latin typeface="Trebuchet MS"/>
                <a:cs typeface="Trebuchet MS"/>
              </a:rPr>
              <a:t>-50	</a:t>
            </a:r>
            <a:r>
              <a:rPr sz="1686" spc="-30" dirty="0">
                <a:latin typeface="Trebuchet MS"/>
                <a:cs typeface="Trebuchet MS"/>
              </a:rPr>
              <a:t>50	1	3	</a:t>
            </a:r>
            <a:r>
              <a:rPr sz="1686" spc="-40" dirty="0">
                <a:latin typeface="Trebuchet MS"/>
                <a:cs typeface="Trebuchet MS"/>
              </a:rPr>
              <a:t>-5	</a:t>
            </a:r>
            <a:r>
              <a:rPr sz="1686" spc="-30" dirty="0">
                <a:latin typeface="Trebuchet MS"/>
                <a:cs typeface="Trebuchet MS"/>
              </a:rPr>
              <a:t>15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06011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5E00-80A4-33EE-FDDB-4900C75D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Expetiminimax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7768-6414-ADFD-0D30-C169DDEB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A113A-E162-A81B-436A-2FAA2F1C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EE31D-9378-249E-E6C6-BEBC8D99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038DFD-82F3-0AA0-0C73-E4A68DA66C64}"/>
              </a:ext>
            </a:extLst>
          </p:cNvPr>
          <p:cNvGrpSpPr/>
          <p:nvPr/>
        </p:nvGrpSpPr>
        <p:grpSpPr>
          <a:xfrm>
            <a:off x="1571768" y="1369219"/>
            <a:ext cx="6000464" cy="3154623"/>
            <a:chOff x="1574102" y="894449"/>
            <a:chExt cx="6000464" cy="3154623"/>
          </a:xfrm>
        </p:grpSpPr>
        <p:grpSp>
          <p:nvGrpSpPr>
            <p:cNvPr id="7" name="object 3">
              <a:extLst>
                <a:ext uri="{FF2B5EF4-FFF2-40B4-BE49-F238E27FC236}">
                  <a16:creationId xmlns:a16="http://schemas.microsoft.com/office/drawing/2014/main" id="{18A64A5C-6D32-3929-2462-B1253E4839B4}"/>
                </a:ext>
              </a:extLst>
            </p:cNvPr>
            <p:cNvGrpSpPr/>
            <p:nvPr/>
          </p:nvGrpSpPr>
          <p:grpSpPr>
            <a:xfrm>
              <a:off x="1574102" y="894449"/>
              <a:ext cx="6000464" cy="3154623"/>
              <a:chOff x="634967" y="1326214"/>
              <a:chExt cx="8896985" cy="4677410"/>
            </a:xfrm>
          </p:grpSpPr>
          <p:sp>
            <p:nvSpPr>
              <p:cNvPr id="110" name="object 4">
                <a:extLst>
                  <a:ext uri="{FF2B5EF4-FFF2-40B4-BE49-F238E27FC236}">
                    <a16:creationId xmlns:a16="http://schemas.microsoft.com/office/drawing/2014/main" id="{50609BE4-5979-D18E-977C-442194277901}"/>
                  </a:ext>
                </a:extLst>
              </p:cNvPr>
              <p:cNvSpPr/>
              <p:nvPr/>
            </p:nvSpPr>
            <p:spPr>
              <a:xfrm>
                <a:off x="647984" y="1647280"/>
                <a:ext cx="8870950" cy="4343400"/>
              </a:xfrm>
              <a:custGeom>
                <a:avLst/>
                <a:gdLst/>
                <a:ahLst/>
                <a:cxnLst/>
                <a:rect l="l" t="t" r="r" b="b"/>
                <a:pathLst>
                  <a:path w="8870950" h="4343400">
                    <a:moveTo>
                      <a:pt x="0" y="0"/>
                    </a:moveTo>
                    <a:lnTo>
                      <a:pt x="0" y="4343263"/>
                    </a:lnTo>
                    <a:lnTo>
                      <a:pt x="8870387" y="4343263"/>
                    </a:lnTo>
                    <a:lnTo>
                      <a:pt x="8870387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11" name="object 5">
                <a:extLst>
                  <a:ext uri="{FF2B5EF4-FFF2-40B4-BE49-F238E27FC236}">
                    <a16:creationId xmlns:a16="http://schemas.microsoft.com/office/drawing/2014/main" id="{619B7CA0-1EDC-99A2-A3EC-998BB610714D}"/>
                  </a:ext>
                </a:extLst>
              </p:cNvPr>
              <p:cNvSpPr/>
              <p:nvPr/>
            </p:nvSpPr>
            <p:spPr>
              <a:xfrm>
                <a:off x="775139" y="1326214"/>
                <a:ext cx="4558030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4558030" h="642619">
                    <a:moveTo>
                      <a:pt x="4557737" y="0"/>
                    </a:moveTo>
                    <a:lnTo>
                      <a:pt x="0" y="0"/>
                    </a:lnTo>
                    <a:lnTo>
                      <a:pt x="0" y="642132"/>
                    </a:lnTo>
                    <a:lnTo>
                      <a:pt x="4557737" y="642132"/>
                    </a:lnTo>
                    <a:lnTo>
                      <a:pt x="455773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12" name="object 6">
                <a:extLst>
                  <a:ext uri="{FF2B5EF4-FFF2-40B4-BE49-F238E27FC236}">
                    <a16:creationId xmlns:a16="http://schemas.microsoft.com/office/drawing/2014/main" id="{8A3B9CD4-CC3A-F5F1-B369-333F52DEEB8A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39" y="1326214"/>
                <a:ext cx="642132" cy="642132"/>
              </a:xfrm>
              <a:prstGeom prst="rect">
                <a:avLst/>
              </a:prstGeom>
            </p:spPr>
          </p:pic>
        </p:grp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B6C69E7-C12F-6E87-C99A-C84D4D7FD7F5}"/>
                </a:ext>
              </a:extLst>
            </p:cNvPr>
            <p:cNvSpPr txBox="1"/>
            <p:nvPr/>
          </p:nvSpPr>
          <p:spPr>
            <a:xfrm>
              <a:off x="1668701" y="955926"/>
              <a:ext cx="3091239" cy="825537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518603">
                <a:spcBef>
                  <a:spcPts val="94"/>
                </a:spcBef>
                <a:tabLst>
                  <a:tab pos="1531401" algn="l"/>
                </a:tabLst>
              </a:pPr>
              <a:r>
                <a:rPr sz="1686" b="1" spc="-24" dirty="0">
                  <a:solidFill>
                    <a:srgbClr val="FFA500"/>
                  </a:solidFill>
                  <a:latin typeface="Trebuchet MS"/>
                  <a:cs typeface="Trebuchet MS"/>
                </a:rPr>
                <a:t>Example:	</a:t>
              </a:r>
              <a:r>
                <a:rPr sz="1686" b="1" spc="-37" dirty="0">
                  <a:solidFill>
                    <a:srgbClr val="FFA500"/>
                  </a:solidFill>
                  <a:latin typeface="Trebuchet MS"/>
                  <a:cs typeface="Trebuchet MS"/>
                </a:rPr>
                <a:t>expectiminimax</a:t>
              </a:r>
              <a:endParaRPr sz="1686">
                <a:latin typeface="Trebuchet MS"/>
                <a:cs typeface="Trebuchet MS"/>
              </a:endParaRPr>
            </a:p>
            <a:p>
              <a:pPr>
                <a:spcBef>
                  <a:spcPts val="37"/>
                </a:spcBef>
              </a:pPr>
              <a:endParaRPr sz="1416">
                <a:latin typeface="Trebuchet MS"/>
                <a:cs typeface="Trebuchet MS"/>
              </a:endParaRPr>
            </a:p>
            <a:p>
              <a:pPr marL="51389">
                <a:lnSpc>
                  <a:spcPts val="1561"/>
                </a:lnSpc>
                <a:tabLst>
                  <a:tab pos="1444895" algn="l"/>
                </a:tabLst>
              </a:pPr>
              <a:r>
                <a:rPr sz="1686" i="1" spc="44" dirty="0">
                  <a:latin typeface="Calibri"/>
                  <a:cs typeface="Calibri"/>
                </a:rPr>
                <a:t>π</a:t>
              </a:r>
              <a:r>
                <a:rPr sz="1770" spc="-15" baseline="-12698" dirty="0">
                  <a:latin typeface="Trebuchet MS"/>
                  <a:cs typeface="Trebuchet MS"/>
                </a:rPr>
                <a:t>coi</a:t>
              </a:r>
              <a:r>
                <a:rPr sz="1770" spc="106" baseline="-12698" dirty="0">
                  <a:latin typeface="Trebuchet MS"/>
                  <a:cs typeface="Trebuchet MS"/>
                </a:rPr>
                <a:t>n</a:t>
              </a:r>
              <a:r>
                <a:rPr sz="1686" spc="44" dirty="0">
                  <a:latin typeface="Trebuchet MS"/>
                  <a:cs typeface="Trebuchet MS"/>
                </a:rPr>
                <a:t>(</a:t>
              </a:r>
              <a:r>
                <a:rPr sz="1686" i="1" spc="98" dirty="0">
                  <a:latin typeface="Calibri"/>
                  <a:cs typeface="Calibri"/>
                </a:rPr>
                <a:t>s,</a:t>
              </a:r>
              <a:r>
                <a:rPr sz="1686" i="1" spc="-94" dirty="0">
                  <a:latin typeface="Calibri"/>
                  <a:cs typeface="Calibri"/>
                </a:rPr>
                <a:t> </a:t>
              </a:r>
              <a:r>
                <a:rPr sz="1686" i="1" spc="37" dirty="0">
                  <a:latin typeface="Calibri"/>
                  <a:cs typeface="Calibri"/>
                </a:rPr>
                <a:t>a</a:t>
              </a:r>
              <a:r>
                <a:rPr sz="1686" spc="44" dirty="0">
                  <a:latin typeface="Trebuchet MS"/>
                  <a:cs typeface="Trebuchet MS"/>
                </a:rPr>
                <a:t>)</a:t>
              </a:r>
              <a:r>
                <a:rPr sz="1686" spc="-30" dirty="0">
                  <a:latin typeface="Trebuchet MS"/>
                  <a:cs typeface="Trebuchet MS"/>
                </a:rPr>
                <a:t> </a:t>
              </a:r>
              <a:r>
                <a:rPr sz="1686" spc="445" dirty="0">
                  <a:latin typeface="Trebuchet MS"/>
                  <a:cs typeface="Trebuchet MS"/>
                </a:rPr>
                <a:t>=</a:t>
              </a:r>
              <a:r>
                <a:rPr sz="1686" spc="171" dirty="0">
                  <a:latin typeface="Trebuchet MS"/>
                  <a:cs typeface="Trebuchet MS"/>
                </a:rPr>
                <a:t> </a:t>
              </a:r>
              <a:r>
                <a:rPr sz="1770" u="heavy" spc="91" baseline="31746" dirty="0">
                  <a:uFill>
                    <a:solidFill>
                      <a:srgbClr val="000000"/>
                    </a:solidFill>
                  </a:uFill>
                  <a:latin typeface="Trebuchet MS"/>
                  <a:cs typeface="Trebuchet MS"/>
                </a:rPr>
                <a:t>1</a:t>
              </a:r>
              <a:r>
                <a:rPr sz="1770" baseline="31746" dirty="0">
                  <a:latin typeface="Trebuchet MS"/>
                  <a:cs typeface="Trebuchet MS"/>
                </a:rPr>
                <a:t>	</a:t>
              </a:r>
              <a:r>
                <a:rPr sz="1686" spc="-64" dirty="0">
                  <a:latin typeface="Trebuchet MS"/>
                  <a:cs typeface="Trebuchet MS"/>
                </a:rPr>
                <a:t>f</a:t>
              </a:r>
              <a:r>
                <a:rPr sz="1686" spc="-138" dirty="0">
                  <a:latin typeface="Trebuchet MS"/>
                  <a:cs typeface="Trebuchet MS"/>
                </a:rPr>
                <a:t>o</a:t>
              </a:r>
              <a:r>
                <a:rPr sz="1686" spc="-74" dirty="0">
                  <a:latin typeface="Trebuchet MS"/>
                  <a:cs typeface="Trebuchet MS"/>
                </a:rPr>
                <a:t>r</a:t>
              </a:r>
              <a:r>
                <a:rPr sz="1686" spc="61" dirty="0">
                  <a:latin typeface="Trebuchet MS"/>
                  <a:cs typeface="Trebuchet MS"/>
                </a:rPr>
                <a:t> </a:t>
              </a:r>
              <a:r>
                <a:rPr sz="1686" i="1" spc="37" dirty="0">
                  <a:latin typeface="Calibri"/>
                  <a:cs typeface="Calibri"/>
                </a:rPr>
                <a:t>a</a:t>
              </a:r>
              <a:r>
                <a:rPr sz="1686" i="1" spc="94" dirty="0">
                  <a:latin typeface="Calibri"/>
                  <a:cs typeface="Calibri"/>
                </a:rPr>
                <a:t> </a:t>
              </a:r>
              <a:r>
                <a:rPr sz="1686" spc="-546" dirty="0">
                  <a:latin typeface="MS Gothic"/>
                  <a:cs typeface="MS Gothic"/>
                </a:rPr>
                <a:t>∈</a:t>
              </a:r>
              <a:r>
                <a:rPr sz="1686" spc="-368" dirty="0">
                  <a:latin typeface="MS Gothic"/>
                  <a:cs typeface="MS Gothic"/>
                </a:rPr>
                <a:t> </a:t>
              </a:r>
              <a:r>
                <a:rPr sz="1686" spc="7" dirty="0">
                  <a:latin typeface="MS Gothic"/>
                  <a:cs typeface="MS Gothic"/>
                </a:rPr>
                <a:t>{</a:t>
              </a:r>
              <a:r>
                <a:rPr sz="1686" spc="-30" dirty="0">
                  <a:latin typeface="Trebuchet MS"/>
                  <a:cs typeface="Trebuchet MS"/>
                </a:rPr>
                <a:t>0</a:t>
              </a:r>
              <a:r>
                <a:rPr sz="1686" i="1" spc="51" dirty="0">
                  <a:latin typeface="Calibri"/>
                  <a:cs typeface="Calibri"/>
                </a:rPr>
                <a:t>,</a:t>
              </a:r>
              <a:r>
                <a:rPr sz="1686" i="1" spc="-94" dirty="0">
                  <a:latin typeface="Calibri"/>
                  <a:cs typeface="Calibri"/>
                </a:rPr>
                <a:t> </a:t>
              </a:r>
              <a:r>
                <a:rPr sz="1686" spc="-30" dirty="0">
                  <a:latin typeface="Trebuchet MS"/>
                  <a:cs typeface="Trebuchet MS"/>
                </a:rPr>
                <a:t>1</a:t>
              </a:r>
              <a:r>
                <a:rPr sz="1686" spc="10" dirty="0">
                  <a:latin typeface="MS Gothic"/>
                  <a:cs typeface="MS Gothic"/>
                </a:rPr>
                <a:t>}</a:t>
              </a:r>
              <a:endParaRPr sz="1686">
                <a:latin typeface="MS Gothic"/>
                <a:cs typeface="MS Gothic"/>
              </a:endParaRPr>
            </a:p>
            <a:p>
              <a:pPr marR="479205" algn="ctr">
                <a:lnSpc>
                  <a:spcPts val="954"/>
                </a:lnSpc>
              </a:pPr>
              <a:r>
                <a:rPr sz="1180" spc="61" dirty="0">
                  <a:latin typeface="Trebuchet MS"/>
                  <a:cs typeface="Trebuchet MS"/>
                </a:rPr>
                <a:t>2</a:t>
              </a:r>
              <a:endParaRPr sz="1180">
                <a:latin typeface="Trebuchet MS"/>
                <a:cs typeface="Trebuchet MS"/>
              </a:endParaRPr>
            </a:p>
          </p:txBody>
        </p:sp>
        <p:grpSp>
          <p:nvGrpSpPr>
            <p:cNvPr id="9" name="object 8">
              <a:extLst>
                <a:ext uri="{FF2B5EF4-FFF2-40B4-BE49-F238E27FC236}">
                  <a16:creationId xmlns:a16="http://schemas.microsoft.com/office/drawing/2014/main" id="{3F2125EB-CCCA-4724-ACFC-C3DD048F610E}"/>
                </a:ext>
              </a:extLst>
            </p:cNvPr>
            <p:cNvGrpSpPr/>
            <p:nvPr/>
          </p:nvGrpSpPr>
          <p:grpSpPr>
            <a:xfrm>
              <a:off x="2015703" y="1762473"/>
              <a:ext cx="2697232" cy="1221421"/>
              <a:chOff x="1289737" y="2613247"/>
              <a:chExt cx="3999229" cy="1811020"/>
            </a:xfrm>
          </p:grpSpPr>
          <p:sp>
            <p:nvSpPr>
              <p:cNvPr id="107" name="object 9">
                <a:extLst>
                  <a:ext uri="{FF2B5EF4-FFF2-40B4-BE49-F238E27FC236}">
                    <a16:creationId xmlns:a16="http://schemas.microsoft.com/office/drawing/2014/main" id="{ADB3307C-D64D-9017-621F-933568FD4FEF}"/>
                  </a:ext>
                </a:extLst>
              </p:cNvPr>
              <p:cNvSpPr/>
              <p:nvPr/>
            </p:nvSpPr>
            <p:spPr>
              <a:xfrm>
                <a:off x="5057921" y="2615152"/>
                <a:ext cx="229235" cy="198755"/>
              </a:xfrm>
              <a:custGeom>
                <a:avLst/>
                <a:gdLst/>
                <a:ahLst/>
                <a:cxnLst/>
                <a:rect l="l" t="t" r="r" b="b"/>
                <a:pathLst>
                  <a:path w="229235" h="198755">
                    <a:moveTo>
                      <a:pt x="114440" y="0"/>
                    </a:moveTo>
                    <a:lnTo>
                      <a:pt x="0" y="198216"/>
                    </a:lnTo>
                    <a:lnTo>
                      <a:pt x="228881" y="198216"/>
                    </a:lnTo>
                    <a:lnTo>
                      <a:pt x="11444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08" name="object 10">
                <a:extLst>
                  <a:ext uri="{FF2B5EF4-FFF2-40B4-BE49-F238E27FC236}">
                    <a16:creationId xmlns:a16="http://schemas.microsoft.com/office/drawing/2014/main" id="{396ADED4-4861-329F-EE42-68BADC4F9C32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59014" y="3395109"/>
                <a:ext cx="232695" cy="232695"/>
              </a:xfrm>
              <a:prstGeom prst="rect">
                <a:avLst/>
              </a:prstGeom>
            </p:spPr>
          </p:pic>
          <p:sp>
            <p:nvSpPr>
              <p:cNvPr id="109" name="object 11">
                <a:extLst>
                  <a:ext uri="{FF2B5EF4-FFF2-40B4-BE49-F238E27FC236}">
                    <a16:creationId xmlns:a16="http://schemas.microsoft.com/office/drawing/2014/main" id="{537274F0-37A6-7161-72D3-3F0FA47CC7F3}"/>
                  </a:ext>
                </a:extLst>
              </p:cNvPr>
              <p:cNvSpPr/>
              <p:nvPr/>
            </p:nvSpPr>
            <p:spPr>
              <a:xfrm>
                <a:off x="1291642" y="4224031"/>
                <a:ext cx="229235" cy="198755"/>
              </a:xfrm>
              <a:custGeom>
                <a:avLst/>
                <a:gdLst/>
                <a:ahLst/>
                <a:cxnLst/>
                <a:rect l="l" t="t" r="r" b="b"/>
                <a:pathLst>
                  <a:path w="229234" h="198754">
                    <a:moveTo>
                      <a:pt x="114440" y="198217"/>
                    </a:moveTo>
                    <a:lnTo>
                      <a:pt x="0" y="0"/>
                    </a:lnTo>
                    <a:lnTo>
                      <a:pt x="228881" y="0"/>
                    </a:lnTo>
                    <a:lnTo>
                      <a:pt x="114440" y="19821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F41872AD-A6B1-30C5-C311-37AF7D89CDCF}"/>
                </a:ext>
              </a:extLst>
            </p:cNvPr>
            <p:cNvSpPr txBox="1"/>
            <p:nvPr/>
          </p:nvSpPr>
          <p:spPr>
            <a:xfrm>
              <a:off x="1726965" y="3371752"/>
              <a:ext cx="19143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latin typeface="Trebuchet MS"/>
                  <a:cs typeface="Trebuchet MS"/>
                </a:rPr>
                <a:t>-50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60BE9183-6526-FBDA-6D63-E15C5F1803BC}"/>
                </a:ext>
              </a:extLst>
            </p:cNvPr>
            <p:cNvSpPr txBox="1"/>
            <p:nvPr/>
          </p:nvSpPr>
          <p:spPr>
            <a:xfrm>
              <a:off x="2292010" y="3371752"/>
              <a:ext cx="147752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latin typeface="Trebuchet MS"/>
                  <a:cs typeface="Trebuchet MS"/>
                </a:rPr>
                <a:t>50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12" name="object 14">
              <a:extLst>
                <a:ext uri="{FF2B5EF4-FFF2-40B4-BE49-F238E27FC236}">
                  <a16:creationId xmlns:a16="http://schemas.microsoft.com/office/drawing/2014/main" id="{A084CB47-A43A-6FF9-0028-FF42E8966855}"/>
                </a:ext>
              </a:extLst>
            </p:cNvPr>
            <p:cNvGrpSpPr/>
            <p:nvPr/>
          </p:nvGrpSpPr>
          <p:grpSpPr>
            <a:xfrm>
              <a:off x="1879996" y="2991333"/>
              <a:ext cx="429981" cy="361458"/>
              <a:chOff x="1088522" y="4435297"/>
              <a:chExt cx="637540" cy="535940"/>
            </a:xfrm>
          </p:grpSpPr>
          <p:sp>
            <p:nvSpPr>
              <p:cNvPr id="102" name="object 15">
                <a:extLst>
                  <a:ext uri="{FF2B5EF4-FFF2-40B4-BE49-F238E27FC236}">
                    <a16:creationId xmlns:a16="http://schemas.microsoft.com/office/drawing/2014/main" id="{A147464F-DFBD-9DEA-AF1B-2B3634476205}"/>
                  </a:ext>
                </a:extLst>
              </p:cNvPr>
              <p:cNvSpPr/>
              <p:nvPr/>
            </p:nvSpPr>
            <p:spPr>
              <a:xfrm>
                <a:off x="1128962" y="4447044"/>
                <a:ext cx="216535" cy="44005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440054">
                    <a:moveTo>
                      <a:pt x="216203" y="0"/>
                    </a:moveTo>
                    <a:lnTo>
                      <a:pt x="0" y="439750"/>
                    </a:lnTo>
                  </a:path>
                </a:pathLst>
              </a:custGeom>
              <a:ln w="2288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03" name="object 16">
                <a:extLst>
                  <a:ext uri="{FF2B5EF4-FFF2-40B4-BE49-F238E27FC236}">
                    <a16:creationId xmlns:a16="http://schemas.microsoft.com/office/drawing/2014/main" id="{723E0C16-4E71-BC1B-E6AD-E7D6D16F8D3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8522" y="4866575"/>
                <a:ext cx="69738" cy="90641"/>
              </a:xfrm>
              <a:prstGeom prst="rect">
                <a:avLst/>
              </a:prstGeom>
            </p:spPr>
          </p:pic>
          <p:sp>
            <p:nvSpPr>
              <p:cNvPr id="104" name="object 17">
                <a:extLst>
                  <a:ext uri="{FF2B5EF4-FFF2-40B4-BE49-F238E27FC236}">
                    <a16:creationId xmlns:a16="http://schemas.microsoft.com/office/drawing/2014/main" id="{3BC60568-3C0B-CC58-2884-6C622513DC93}"/>
                  </a:ext>
                </a:extLst>
              </p:cNvPr>
              <p:cNvSpPr/>
              <p:nvPr/>
            </p:nvSpPr>
            <p:spPr>
              <a:xfrm>
                <a:off x="1467002" y="4447044"/>
                <a:ext cx="227965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227964" h="463550">
                    <a:moveTo>
                      <a:pt x="0" y="0"/>
                    </a:moveTo>
                    <a:lnTo>
                      <a:pt x="227781" y="463304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05" name="object 18">
                <a:extLst>
                  <a:ext uri="{FF2B5EF4-FFF2-40B4-BE49-F238E27FC236}">
                    <a16:creationId xmlns:a16="http://schemas.microsoft.com/office/drawing/2014/main" id="{107710DE-75F1-90AA-40EC-7AE230678B76}"/>
                  </a:ext>
                </a:extLst>
              </p:cNvPr>
              <p:cNvSpPr/>
              <p:nvPr/>
            </p:nvSpPr>
            <p:spPr>
              <a:xfrm>
                <a:off x="1676927" y="4901569"/>
                <a:ext cx="46990" cy="67945"/>
              </a:xfrm>
              <a:custGeom>
                <a:avLst/>
                <a:gdLst/>
                <a:ahLst/>
                <a:cxnLst/>
                <a:rect l="l" t="t" r="r" b="b"/>
                <a:pathLst>
                  <a:path w="46989" h="67945">
                    <a:moveTo>
                      <a:pt x="35711" y="0"/>
                    </a:moveTo>
                    <a:lnTo>
                      <a:pt x="0" y="17557"/>
                    </a:lnTo>
                    <a:lnTo>
                      <a:pt x="46850" y="67753"/>
                    </a:lnTo>
                    <a:lnTo>
                      <a:pt x="35711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06" name="object 19">
                <a:extLst>
                  <a:ext uri="{FF2B5EF4-FFF2-40B4-BE49-F238E27FC236}">
                    <a16:creationId xmlns:a16="http://schemas.microsoft.com/office/drawing/2014/main" id="{1182A255-EA96-7D81-E1E8-473203AC3D81}"/>
                  </a:ext>
                </a:extLst>
              </p:cNvPr>
              <p:cNvSpPr/>
              <p:nvPr/>
            </p:nvSpPr>
            <p:spPr>
              <a:xfrm>
                <a:off x="1676927" y="4901569"/>
                <a:ext cx="46990" cy="67945"/>
              </a:xfrm>
              <a:custGeom>
                <a:avLst/>
                <a:gdLst/>
                <a:ahLst/>
                <a:cxnLst/>
                <a:rect l="l" t="t" r="r" b="b"/>
                <a:pathLst>
                  <a:path w="46989" h="67945">
                    <a:moveTo>
                      <a:pt x="0" y="17557"/>
                    </a:moveTo>
                    <a:lnTo>
                      <a:pt x="46850" y="67753"/>
                    </a:lnTo>
                    <a:lnTo>
                      <a:pt x="35711" y="0"/>
                    </a:lnTo>
                    <a:lnTo>
                      <a:pt x="0" y="1755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13" name="object 20">
              <a:extLst>
                <a:ext uri="{FF2B5EF4-FFF2-40B4-BE49-F238E27FC236}">
                  <a16:creationId xmlns:a16="http://schemas.microsoft.com/office/drawing/2014/main" id="{1EC08041-54E8-36A5-9AD8-178306B4C132}"/>
                </a:ext>
              </a:extLst>
            </p:cNvPr>
            <p:cNvSpPr txBox="1"/>
            <p:nvPr/>
          </p:nvSpPr>
          <p:spPr>
            <a:xfrm>
              <a:off x="2189802" y="2819227"/>
              <a:ext cx="19143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solidFill>
                    <a:srgbClr val="0000FF"/>
                  </a:solidFill>
                  <a:latin typeface="Trebuchet MS"/>
                  <a:cs typeface="Trebuchet MS"/>
                </a:rPr>
                <a:t>-50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14" name="object 21">
              <a:extLst>
                <a:ext uri="{FF2B5EF4-FFF2-40B4-BE49-F238E27FC236}">
                  <a16:creationId xmlns:a16="http://schemas.microsoft.com/office/drawing/2014/main" id="{7F3C8550-C1A1-33F4-5399-926E465696F7}"/>
                </a:ext>
              </a:extLst>
            </p:cNvPr>
            <p:cNvSpPr/>
            <p:nvPr/>
          </p:nvSpPr>
          <p:spPr>
            <a:xfrm>
              <a:off x="3054650" y="2848847"/>
              <a:ext cx="154605" cy="134048"/>
            </a:xfrm>
            <a:custGeom>
              <a:avLst/>
              <a:gdLst/>
              <a:ahLst/>
              <a:cxnLst/>
              <a:rect l="l" t="t" r="r" b="b"/>
              <a:pathLst>
                <a:path w="229235" h="198754">
                  <a:moveTo>
                    <a:pt x="114440" y="198217"/>
                  </a:moveTo>
                  <a:lnTo>
                    <a:pt x="0" y="0"/>
                  </a:lnTo>
                  <a:lnTo>
                    <a:pt x="228881" y="0"/>
                  </a:lnTo>
                  <a:lnTo>
                    <a:pt x="114440" y="198217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5" name="object 22">
              <a:extLst>
                <a:ext uri="{FF2B5EF4-FFF2-40B4-BE49-F238E27FC236}">
                  <a16:creationId xmlns:a16="http://schemas.microsoft.com/office/drawing/2014/main" id="{0CD271E7-5A72-3637-49DD-CFDF241E1AC3}"/>
                </a:ext>
              </a:extLst>
            </p:cNvPr>
            <p:cNvSpPr txBox="1"/>
            <p:nvPr/>
          </p:nvSpPr>
          <p:spPr>
            <a:xfrm>
              <a:off x="2813559" y="3371752"/>
              <a:ext cx="125911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latin typeface="Trebuchet MS"/>
                  <a:cs typeface="Trebuchet MS"/>
                </a:rPr>
                <a:t>-5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16" name="object 23">
              <a:extLst>
                <a:ext uri="{FF2B5EF4-FFF2-40B4-BE49-F238E27FC236}">
                  <a16:creationId xmlns:a16="http://schemas.microsoft.com/office/drawing/2014/main" id="{F638B173-D596-1FF2-6F09-895586967DD0}"/>
                </a:ext>
              </a:extLst>
            </p:cNvPr>
            <p:cNvSpPr txBox="1"/>
            <p:nvPr/>
          </p:nvSpPr>
          <p:spPr>
            <a:xfrm>
              <a:off x="3313362" y="3371752"/>
              <a:ext cx="147752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latin typeface="Trebuchet MS"/>
                  <a:cs typeface="Trebuchet MS"/>
                </a:rPr>
                <a:t>15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17" name="object 24">
              <a:extLst>
                <a:ext uri="{FF2B5EF4-FFF2-40B4-BE49-F238E27FC236}">
                  <a16:creationId xmlns:a16="http://schemas.microsoft.com/office/drawing/2014/main" id="{7E460A9A-AFF2-AFD7-A7A2-725AF0B3253F}"/>
                </a:ext>
              </a:extLst>
            </p:cNvPr>
            <p:cNvGrpSpPr/>
            <p:nvPr/>
          </p:nvGrpSpPr>
          <p:grpSpPr>
            <a:xfrm>
              <a:off x="2930182" y="2991333"/>
              <a:ext cx="404713" cy="361458"/>
              <a:chOff x="2645649" y="4435297"/>
              <a:chExt cx="600075" cy="535940"/>
            </a:xfrm>
          </p:grpSpPr>
          <p:sp>
            <p:nvSpPr>
              <p:cNvPr id="97" name="object 25">
                <a:extLst>
                  <a:ext uri="{FF2B5EF4-FFF2-40B4-BE49-F238E27FC236}">
                    <a16:creationId xmlns:a16="http://schemas.microsoft.com/office/drawing/2014/main" id="{D846B2A0-909F-1B2B-A262-2C9E9204092A}"/>
                  </a:ext>
                </a:extLst>
              </p:cNvPr>
              <p:cNvSpPr/>
              <p:nvPr/>
            </p:nvSpPr>
            <p:spPr>
              <a:xfrm>
                <a:off x="2684663" y="4447044"/>
                <a:ext cx="203200" cy="438784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438785">
                    <a:moveTo>
                      <a:pt x="202719" y="0"/>
                    </a:moveTo>
                    <a:lnTo>
                      <a:pt x="0" y="438661"/>
                    </a:lnTo>
                  </a:path>
                </a:pathLst>
              </a:custGeom>
              <a:ln w="2288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98" name="object 26">
                <a:extLst>
                  <a:ext uri="{FF2B5EF4-FFF2-40B4-BE49-F238E27FC236}">
                    <a16:creationId xmlns:a16="http://schemas.microsoft.com/office/drawing/2014/main" id="{683EF5BF-FCE0-57C2-54F6-744FB9747794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45649" y="4865920"/>
                <a:ext cx="68517" cy="90888"/>
              </a:xfrm>
              <a:prstGeom prst="rect">
                <a:avLst/>
              </a:prstGeom>
            </p:spPr>
          </p:pic>
          <p:sp>
            <p:nvSpPr>
              <p:cNvPr id="99" name="object 27">
                <a:extLst>
                  <a:ext uri="{FF2B5EF4-FFF2-40B4-BE49-F238E27FC236}">
                    <a16:creationId xmlns:a16="http://schemas.microsoft.com/office/drawing/2014/main" id="{445B8E79-A0AA-0D27-6D53-AC5FDCFE7EC6}"/>
                  </a:ext>
                </a:extLst>
              </p:cNvPr>
              <p:cNvSpPr/>
              <p:nvPr/>
            </p:nvSpPr>
            <p:spPr>
              <a:xfrm>
                <a:off x="3001903" y="4447044"/>
                <a:ext cx="213995" cy="462915"/>
              </a:xfrm>
              <a:custGeom>
                <a:avLst/>
                <a:gdLst/>
                <a:ahLst/>
                <a:cxnLst/>
                <a:rect l="l" t="t" r="r" b="b"/>
                <a:pathLst>
                  <a:path w="213994" h="462914">
                    <a:moveTo>
                      <a:pt x="0" y="0"/>
                    </a:moveTo>
                    <a:lnTo>
                      <a:pt x="213723" y="462481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00" name="object 28">
                <a:extLst>
                  <a:ext uri="{FF2B5EF4-FFF2-40B4-BE49-F238E27FC236}">
                    <a16:creationId xmlns:a16="http://schemas.microsoft.com/office/drawing/2014/main" id="{C14A418E-D080-5819-3F9F-06743E4A1B81}"/>
                  </a:ext>
                </a:extLst>
              </p:cNvPr>
              <p:cNvSpPr/>
              <p:nvPr/>
            </p:nvSpPr>
            <p:spPr>
              <a:xfrm>
                <a:off x="3197567" y="4901184"/>
                <a:ext cx="4572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68579">
                    <a:moveTo>
                      <a:pt x="36122" y="0"/>
                    </a:moveTo>
                    <a:lnTo>
                      <a:pt x="0" y="16693"/>
                    </a:lnTo>
                    <a:lnTo>
                      <a:pt x="45628" y="67999"/>
                    </a:lnTo>
                    <a:lnTo>
                      <a:pt x="3612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01" name="object 29">
                <a:extLst>
                  <a:ext uri="{FF2B5EF4-FFF2-40B4-BE49-F238E27FC236}">
                    <a16:creationId xmlns:a16="http://schemas.microsoft.com/office/drawing/2014/main" id="{BF51E5AD-1F20-F779-14A8-D1D19DAF150D}"/>
                  </a:ext>
                </a:extLst>
              </p:cNvPr>
              <p:cNvSpPr/>
              <p:nvPr/>
            </p:nvSpPr>
            <p:spPr>
              <a:xfrm>
                <a:off x="3197567" y="4901184"/>
                <a:ext cx="4572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68579">
                    <a:moveTo>
                      <a:pt x="0" y="16693"/>
                    </a:moveTo>
                    <a:lnTo>
                      <a:pt x="45628" y="67999"/>
                    </a:lnTo>
                    <a:lnTo>
                      <a:pt x="36122" y="0"/>
                    </a:lnTo>
                    <a:lnTo>
                      <a:pt x="0" y="16693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18" name="object 30">
              <a:extLst>
                <a:ext uri="{FF2B5EF4-FFF2-40B4-BE49-F238E27FC236}">
                  <a16:creationId xmlns:a16="http://schemas.microsoft.com/office/drawing/2014/main" id="{6459AFDD-5176-2660-F5D8-A6CEF98D51F9}"/>
                </a:ext>
              </a:extLst>
            </p:cNvPr>
            <p:cNvSpPr txBox="1"/>
            <p:nvPr/>
          </p:nvSpPr>
          <p:spPr>
            <a:xfrm>
              <a:off x="3227465" y="2819227"/>
              <a:ext cx="125911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solidFill>
                    <a:srgbClr val="0000FF"/>
                  </a:solidFill>
                  <a:latin typeface="Trebuchet MS"/>
                  <a:cs typeface="Trebuchet MS"/>
                </a:rPr>
                <a:t>-5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19" name="object 31">
              <a:extLst>
                <a:ext uri="{FF2B5EF4-FFF2-40B4-BE49-F238E27FC236}">
                  <a16:creationId xmlns:a16="http://schemas.microsoft.com/office/drawing/2014/main" id="{A3C6AEA5-F330-FD60-E498-38BEFFA1D283}"/>
                </a:ext>
              </a:extLst>
            </p:cNvPr>
            <p:cNvGrpSpPr/>
            <p:nvPr/>
          </p:nvGrpSpPr>
          <p:grpSpPr>
            <a:xfrm>
              <a:off x="2183917" y="2454242"/>
              <a:ext cx="348182" cy="366598"/>
              <a:chOff x="1539151" y="3638945"/>
              <a:chExt cx="516255" cy="543560"/>
            </a:xfrm>
          </p:grpSpPr>
          <p:sp>
            <p:nvSpPr>
              <p:cNvPr id="95" name="object 32">
                <a:extLst>
                  <a:ext uri="{FF2B5EF4-FFF2-40B4-BE49-F238E27FC236}">
                    <a16:creationId xmlns:a16="http://schemas.microsoft.com/office/drawing/2014/main" id="{2BF5C6AA-1BB5-3F65-BD71-DF15BB925AC6}"/>
                  </a:ext>
                </a:extLst>
              </p:cNvPr>
              <p:cNvSpPr/>
              <p:nvPr/>
            </p:nvSpPr>
            <p:spPr>
              <a:xfrm>
                <a:off x="1595803" y="3650693"/>
                <a:ext cx="447675" cy="472440"/>
              </a:xfrm>
              <a:custGeom>
                <a:avLst/>
                <a:gdLst/>
                <a:ahLst/>
                <a:cxnLst/>
                <a:rect l="l" t="t" r="r" b="b"/>
                <a:pathLst>
                  <a:path w="447675" h="472439">
                    <a:moveTo>
                      <a:pt x="447597" y="0"/>
                    </a:moveTo>
                    <a:lnTo>
                      <a:pt x="0" y="472268"/>
                    </a:lnTo>
                  </a:path>
                </a:pathLst>
              </a:custGeom>
              <a:ln w="22888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96" name="object 33">
                <a:extLst>
                  <a:ext uri="{FF2B5EF4-FFF2-40B4-BE49-F238E27FC236}">
                    <a16:creationId xmlns:a16="http://schemas.microsoft.com/office/drawing/2014/main" id="{2A4EF836-C7CA-EE0E-FB71-0920203A774E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9151" y="4097834"/>
                <a:ext cx="82533" cy="84270"/>
              </a:xfrm>
              <a:prstGeom prst="rect">
                <a:avLst/>
              </a:prstGeom>
            </p:spPr>
          </p:pic>
        </p:grpSp>
        <p:sp>
          <p:nvSpPr>
            <p:cNvPr id="20" name="object 34">
              <a:extLst>
                <a:ext uri="{FF2B5EF4-FFF2-40B4-BE49-F238E27FC236}">
                  <a16:creationId xmlns:a16="http://schemas.microsoft.com/office/drawing/2014/main" id="{020C4FBD-903A-D151-B0FB-4F78DBE9969E}"/>
                </a:ext>
              </a:extLst>
            </p:cNvPr>
            <p:cNvSpPr txBox="1"/>
            <p:nvPr/>
          </p:nvSpPr>
          <p:spPr>
            <a:xfrm>
              <a:off x="2268784" y="2576204"/>
              <a:ext cx="178588" cy="103370"/>
            </a:xfrm>
            <a:prstGeom prst="rect">
              <a:avLst/>
            </a:prstGeom>
          </p:spPr>
          <p:txBody>
            <a:bodyPr vert="horz" wrap="square" lIns="0" tIns="9850" rIns="0" bIns="0" rtlCol="0">
              <a:spAutoFit/>
            </a:bodyPr>
            <a:lstStyle/>
            <a:p>
              <a:pPr marL="8565">
                <a:spcBef>
                  <a:spcPts val="78"/>
                </a:spcBef>
              </a:pPr>
              <a:r>
                <a:rPr sz="607" spc="-10" dirty="0">
                  <a:latin typeface="Trebuchet MS"/>
                  <a:cs typeface="Trebuchet MS"/>
                </a:rPr>
                <a:t>(0.5)</a:t>
              </a:r>
              <a:endParaRPr sz="607">
                <a:latin typeface="Trebuchet MS"/>
                <a:cs typeface="Trebuchet MS"/>
              </a:endParaRPr>
            </a:p>
          </p:txBody>
        </p:sp>
        <p:grpSp>
          <p:nvGrpSpPr>
            <p:cNvPr id="21" name="object 35">
              <a:extLst>
                <a:ext uri="{FF2B5EF4-FFF2-40B4-BE49-F238E27FC236}">
                  <a16:creationId xmlns:a16="http://schemas.microsoft.com/office/drawing/2014/main" id="{9BC797D6-0905-E89A-BA04-17A1D43E04B6}"/>
                </a:ext>
              </a:extLst>
            </p:cNvPr>
            <p:cNvGrpSpPr/>
            <p:nvPr/>
          </p:nvGrpSpPr>
          <p:grpSpPr>
            <a:xfrm>
              <a:off x="2694080" y="2454242"/>
              <a:ext cx="348182" cy="366598"/>
              <a:chOff x="2295578" y="3638945"/>
              <a:chExt cx="516255" cy="543560"/>
            </a:xfrm>
          </p:grpSpPr>
          <p:sp>
            <p:nvSpPr>
              <p:cNvPr id="93" name="object 36">
                <a:extLst>
                  <a:ext uri="{FF2B5EF4-FFF2-40B4-BE49-F238E27FC236}">
                    <a16:creationId xmlns:a16="http://schemas.microsoft.com/office/drawing/2014/main" id="{F20F520A-9521-3561-30A6-B3950FFCFC99}"/>
                  </a:ext>
                </a:extLst>
              </p:cNvPr>
              <p:cNvSpPr/>
              <p:nvPr/>
            </p:nvSpPr>
            <p:spPr>
              <a:xfrm>
                <a:off x="2307326" y="3650693"/>
                <a:ext cx="447675" cy="472440"/>
              </a:xfrm>
              <a:custGeom>
                <a:avLst/>
                <a:gdLst/>
                <a:ahLst/>
                <a:cxnLst/>
                <a:rect l="l" t="t" r="r" b="b"/>
                <a:pathLst>
                  <a:path w="447675" h="472439">
                    <a:moveTo>
                      <a:pt x="0" y="0"/>
                    </a:moveTo>
                    <a:lnTo>
                      <a:pt x="447593" y="472268"/>
                    </a:lnTo>
                  </a:path>
                </a:pathLst>
              </a:custGeom>
              <a:ln w="22888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94" name="object 37">
                <a:extLst>
                  <a:ext uri="{FF2B5EF4-FFF2-40B4-BE49-F238E27FC236}">
                    <a16:creationId xmlns:a16="http://schemas.microsoft.com/office/drawing/2014/main" id="{F8778F3D-3CE0-303C-C497-AF688ACF6F48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29038" y="4097834"/>
                <a:ext cx="82532" cy="84270"/>
              </a:xfrm>
              <a:prstGeom prst="rect">
                <a:avLst/>
              </a:prstGeom>
            </p:spPr>
          </p:pic>
        </p:grpSp>
        <p:sp>
          <p:nvSpPr>
            <p:cNvPr id="22" name="object 38">
              <a:extLst>
                <a:ext uri="{FF2B5EF4-FFF2-40B4-BE49-F238E27FC236}">
                  <a16:creationId xmlns:a16="http://schemas.microsoft.com/office/drawing/2014/main" id="{B9D5D458-349F-FA58-5B8B-A1C3DD20E815}"/>
                </a:ext>
              </a:extLst>
            </p:cNvPr>
            <p:cNvSpPr txBox="1"/>
            <p:nvPr/>
          </p:nvSpPr>
          <p:spPr>
            <a:xfrm>
              <a:off x="2779151" y="2576204"/>
              <a:ext cx="178588" cy="103370"/>
            </a:xfrm>
            <a:prstGeom prst="rect">
              <a:avLst/>
            </a:prstGeom>
          </p:spPr>
          <p:txBody>
            <a:bodyPr vert="horz" wrap="square" lIns="0" tIns="9850" rIns="0" bIns="0" rtlCol="0">
              <a:spAutoFit/>
            </a:bodyPr>
            <a:lstStyle/>
            <a:p>
              <a:pPr marL="8565">
                <a:spcBef>
                  <a:spcPts val="78"/>
                </a:spcBef>
              </a:pPr>
              <a:r>
                <a:rPr sz="607" spc="-10" dirty="0">
                  <a:latin typeface="Trebuchet MS"/>
                  <a:cs typeface="Trebuchet MS"/>
                </a:rPr>
                <a:t>(0.5)</a:t>
              </a:r>
              <a:endParaRPr sz="607">
                <a:latin typeface="Trebuchet MS"/>
                <a:cs typeface="Trebuchet MS"/>
              </a:endParaRPr>
            </a:p>
          </p:txBody>
        </p:sp>
        <p:sp>
          <p:nvSpPr>
            <p:cNvPr id="23" name="object 39">
              <a:extLst>
                <a:ext uri="{FF2B5EF4-FFF2-40B4-BE49-F238E27FC236}">
                  <a16:creationId xmlns:a16="http://schemas.microsoft.com/office/drawing/2014/main" id="{05F97035-4337-4A6F-4702-DCE7B9A49F86}"/>
                </a:ext>
              </a:extLst>
            </p:cNvPr>
            <p:cNvSpPr txBox="1"/>
            <p:nvPr/>
          </p:nvSpPr>
          <p:spPr>
            <a:xfrm>
              <a:off x="2708634" y="2271798"/>
              <a:ext cx="292935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34" dirty="0">
                  <a:solidFill>
                    <a:srgbClr val="007F00"/>
                  </a:solidFill>
                  <a:latin typeface="Trebuchet MS"/>
                  <a:cs typeface="Trebuchet MS"/>
                </a:rPr>
                <a:t>-27.5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24" name="object 40">
              <a:extLst>
                <a:ext uri="{FF2B5EF4-FFF2-40B4-BE49-F238E27FC236}">
                  <a16:creationId xmlns:a16="http://schemas.microsoft.com/office/drawing/2014/main" id="{DF543B02-649F-6650-689A-8717A68014B6}"/>
                </a:ext>
              </a:extLst>
            </p:cNvPr>
            <p:cNvGrpSpPr/>
            <p:nvPr/>
          </p:nvGrpSpPr>
          <p:grpSpPr>
            <a:xfrm>
              <a:off x="3927624" y="2289791"/>
              <a:ext cx="770883" cy="1062961"/>
              <a:chOff x="4124573" y="3395109"/>
              <a:chExt cx="1143000" cy="1576070"/>
            </a:xfrm>
          </p:grpSpPr>
          <p:pic>
            <p:nvPicPr>
              <p:cNvPr id="86" name="object 41">
                <a:extLst>
                  <a:ext uri="{FF2B5EF4-FFF2-40B4-BE49-F238E27FC236}">
                    <a16:creationId xmlns:a16="http://schemas.microsoft.com/office/drawing/2014/main" id="{CD640CFE-4CAF-7CD4-8FF4-1D9778A5664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34347" y="3395109"/>
                <a:ext cx="232696" cy="232695"/>
              </a:xfrm>
              <a:prstGeom prst="rect">
                <a:avLst/>
              </a:prstGeom>
            </p:spPr>
          </p:pic>
          <p:sp>
            <p:nvSpPr>
              <p:cNvPr id="87" name="object 42">
                <a:extLst>
                  <a:ext uri="{FF2B5EF4-FFF2-40B4-BE49-F238E27FC236}">
                    <a16:creationId xmlns:a16="http://schemas.microsoft.com/office/drawing/2014/main" id="{E65D84E7-0F50-72FB-EFB9-86BC98845F7E}"/>
                  </a:ext>
                </a:extLst>
              </p:cNvPr>
              <p:cNvSpPr/>
              <p:nvPr/>
            </p:nvSpPr>
            <p:spPr>
              <a:xfrm>
                <a:off x="4282093" y="4224031"/>
                <a:ext cx="229235" cy="198755"/>
              </a:xfrm>
              <a:custGeom>
                <a:avLst/>
                <a:gdLst/>
                <a:ahLst/>
                <a:cxnLst/>
                <a:rect l="l" t="t" r="r" b="b"/>
                <a:pathLst>
                  <a:path w="229235" h="198754">
                    <a:moveTo>
                      <a:pt x="114440" y="198217"/>
                    </a:moveTo>
                    <a:lnTo>
                      <a:pt x="0" y="0"/>
                    </a:lnTo>
                    <a:lnTo>
                      <a:pt x="228881" y="0"/>
                    </a:lnTo>
                    <a:lnTo>
                      <a:pt x="114440" y="19821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88" name="object 43">
                <a:extLst>
                  <a:ext uri="{FF2B5EF4-FFF2-40B4-BE49-F238E27FC236}">
                    <a16:creationId xmlns:a16="http://schemas.microsoft.com/office/drawing/2014/main" id="{40592B99-B1A6-E96D-8F3B-D6EB8C1E75B4}"/>
                  </a:ext>
                </a:extLst>
              </p:cNvPr>
              <p:cNvSpPr/>
              <p:nvPr/>
            </p:nvSpPr>
            <p:spPr>
              <a:xfrm>
                <a:off x="4161417" y="4447044"/>
                <a:ext cx="183515" cy="437515"/>
              </a:xfrm>
              <a:custGeom>
                <a:avLst/>
                <a:gdLst/>
                <a:ahLst/>
                <a:cxnLst/>
                <a:rect l="l" t="t" r="r" b="b"/>
                <a:pathLst>
                  <a:path w="183514" h="437514">
                    <a:moveTo>
                      <a:pt x="183192" y="0"/>
                    </a:moveTo>
                    <a:lnTo>
                      <a:pt x="0" y="437133"/>
                    </a:lnTo>
                  </a:path>
                </a:pathLst>
              </a:custGeom>
              <a:ln w="2288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89" name="object 44">
                <a:extLst>
                  <a:ext uri="{FF2B5EF4-FFF2-40B4-BE49-F238E27FC236}">
                    <a16:creationId xmlns:a16="http://schemas.microsoft.com/office/drawing/2014/main" id="{5E08E33C-5C13-2D2A-FCDF-5F4590EB830C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24573" y="4865042"/>
                <a:ext cx="66638" cy="91187"/>
              </a:xfrm>
              <a:prstGeom prst="rect">
                <a:avLst/>
              </a:prstGeom>
            </p:spPr>
          </p:pic>
          <p:sp>
            <p:nvSpPr>
              <p:cNvPr id="90" name="object 45">
                <a:extLst>
                  <a:ext uri="{FF2B5EF4-FFF2-40B4-BE49-F238E27FC236}">
                    <a16:creationId xmlns:a16="http://schemas.microsoft.com/office/drawing/2014/main" id="{C769BDF6-8731-2EBF-66EF-7371AE43770F}"/>
                  </a:ext>
                </a:extLst>
              </p:cNvPr>
              <p:cNvSpPr/>
              <p:nvPr/>
            </p:nvSpPr>
            <p:spPr>
              <a:xfrm>
                <a:off x="4448459" y="4447044"/>
                <a:ext cx="193675" cy="461645"/>
              </a:xfrm>
              <a:custGeom>
                <a:avLst/>
                <a:gdLst/>
                <a:ahLst/>
                <a:cxnLst/>
                <a:rect l="l" t="t" r="r" b="b"/>
                <a:pathLst>
                  <a:path w="193675" h="461645">
                    <a:moveTo>
                      <a:pt x="0" y="0"/>
                    </a:moveTo>
                    <a:lnTo>
                      <a:pt x="193337" y="461343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91" name="object 46">
                <a:extLst>
                  <a:ext uri="{FF2B5EF4-FFF2-40B4-BE49-F238E27FC236}">
                    <a16:creationId xmlns:a16="http://schemas.microsoft.com/office/drawing/2014/main" id="{BBB2AE61-3AFF-E5FE-2015-6449EFEFFE8D}"/>
                  </a:ext>
                </a:extLst>
              </p:cNvPr>
              <p:cNvSpPr/>
              <p:nvPr/>
            </p:nvSpPr>
            <p:spPr>
              <a:xfrm>
                <a:off x="4623447" y="4900699"/>
                <a:ext cx="43815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68579">
                    <a:moveTo>
                      <a:pt x="36700" y="0"/>
                    </a:moveTo>
                    <a:lnTo>
                      <a:pt x="0" y="15380"/>
                    </a:lnTo>
                    <a:lnTo>
                      <a:pt x="43749" y="68297"/>
                    </a:lnTo>
                    <a:lnTo>
                      <a:pt x="367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92" name="object 47">
                <a:extLst>
                  <a:ext uri="{FF2B5EF4-FFF2-40B4-BE49-F238E27FC236}">
                    <a16:creationId xmlns:a16="http://schemas.microsoft.com/office/drawing/2014/main" id="{BE93A79E-F937-7E87-C58D-A9735CAD1E79}"/>
                  </a:ext>
                </a:extLst>
              </p:cNvPr>
              <p:cNvSpPr/>
              <p:nvPr/>
            </p:nvSpPr>
            <p:spPr>
              <a:xfrm>
                <a:off x="4623447" y="4900699"/>
                <a:ext cx="43815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68579">
                    <a:moveTo>
                      <a:pt x="0" y="15380"/>
                    </a:moveTo>
                    <a:lnTo>
                      <a:pt x="43749" y="68297"/>
                    </a:lnTo>
                    <a:lnTo>
                      <a:pt x="36700" y="0"/>
                    </a:lnTo>
                    <a:lnTo>
                      <a:pt x="0" y="1538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25" name="object 48">
              <a:extLst>
                <a:ext uri="{FF2B5EF4-FFF2-40B4-BE49-F238E27FC236}">
                  <a16:creationId xmlns:a16="http://schemas.microsoft.com/office/drawing/2014/main" id="{17F01DF0-F777-CBFB-913B-8BA850788230}"/>
                </a:ext>
              </a:extLst>
            </p:cNvPr>
            <p:cNvSpPr txBox="1"/>
            <p:nvPr/>
          </p:nvSpPr>
          <p:spPr>
            <a:xfrm>
              <a:off x="4206677" y="2819227"/>
              <a:ext cx="8265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solidFill>
                    <a:srgbClr val="0000FF"/>
                  </a:solidFill>
                  <a:latin typeface="Trebuchet MS"/>
                  <a:cs typeface="Trebuchet MS"/>
                </a:rPr>
                <a:t>1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26" name="object 49">
              <a:extLst>
                <a:ext uri="{FF2B5EF4-FFF2-40B4-BE49-F238E27FC236}">
                  <a16:creationId xmlns:a16="http://schemas.microsoft.com/office/drawing/2014/main" id="{AC013B19-50CE-CDD0-F24C-FDCA77817541}"/>
                </a:ext>
              </a:extLst>
            </p:cNvPr>
            <p:cNvGrpSpPr/>
            <p:nvPr/>
          </p:nvGrpSpPr>
          <p:grpSpPr>
            <a:xfrm>
              <a:off x="4914140" y="2847562"/>
              <a:ext cx="429981" cy="505356"/>
              <a:chOff x="5587296" y="4222126"/>
              <a:chExt cx="637540" cy="749300"/>
            </a:xfrm>
          </p:grpSpPr>
          <p:sp>
            <p:nvSpPr>
              <p:cNvPr id="80" name="object 50">
                <a:extLst>
                  <a:ext uri="{FF2B5EF4-FFF2-40B4-BE49-F238E27FC236}">
                    <a16:creationId xmlns:a16="http://schemas.microsoft.com/office/drawing/2014/main" id="{26081BB6-FDED-B5CD-EF82-9E19E9545180}"/>
                  </a:ext>
                </a:extLst>
              </p:cNvPr>
              <p:cNvSpPr/>
              <p:nvPr/>
            </p:nvSpPr>
            <p:spPr>
              <a:xfrm>
                <a:off x="5790416" y="4224031"/>
                <a:ext cx="229235" cy="198755"/>
              </a:xfrm>
              <a:custGeom>
                <a:avLst/>
                <a:gdLst/>
                <a:ahLst/>
                <a:cxnLst/>
                <a:rect l="l" t="t" r="r" b="b"/>
                <a:pathLst>
                  <a:path w="229235" h="198754">
                    <a:moveTo>
                      <a:pt x="114440" y="198217"/>
                    </a:moveTo>
                    <a:lnTo>
                      <a:pt x="0" y="0"/>
                    </a:lnTo>
                    <a:lnTo>
                      <a:pt x="228881" y="0"/>
                    </a:lnTo>
                    <a:lnTo>
                      <a:pt x="114440" y="19821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81" name="object 51">
                <a:extLst>
                  <a:ext uri="{FF2B5EF4-FFF2-40B4-BE49-F238E27FC236}">
                    <a16:creationId xmlns:a16="http://schemas.microsoft.com/office/drawing/2014/main" id="{73C222C3-5F49-D1CB-3D6C-DFDF47A7B7C7}"/>
                  </a:ext>
                </a:extLst>
              </p:cNvPr>
              <p:cNvSpPr/>
              <p:nvPr/>
            </p:nvSpPr>
            <p:spPr>
              <a:xfrm>
                <a:off x="5627736" y="4447045"/>
                <a:ext cx="216535" cy="440055"/>
              </a:xfrm>
              <a:custGeom>
                <a:avLst/>
                <a:gdLst/>
                <a:ahLst/>
                <a:cxnLst/>
                <a:rect l="l" t="t" r="r" b="b"/>
                <a:pathLst>
                  <a:path w="216535" h="440054">
                    <a:moveTo>
                      <a:pt x="216203" y="0"/>
                    </a:moveTo>
                    <a:lnTo>
                      <a:pt x="0" y="439750"/>
                    </a:lnTo>
                  </a:path>
                </a:pathLst>
              </a:custGeom>
              <a:ln w="2288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82" name="object 52">
                <a:extLst>
                  <a:ext uri="{FF2B5EF4-FFF2-40B4-BE49-F238E27FC236}">
                    <a16:creationId xmlns:a16="http://schemas.microsoft.com/office/drawing/2014/main" id="{2C9BA64C-1927-6A42-5ACD-0338986777A3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87296" y="4866575"/>
                <a:ext cx="69738" cy="90641"/>
              </a:xfrm>
              <a:prstGeom prst="rect">
                <a:avLst/>
              </a:prstGeom>
            </p:spPr>
          </p:pic>
          <p:sp>
            <p:nvSpPr>
              <p:cNvPr id="83" name="object 53">
                <a:extLst>
                  <a:ext uri="{FF2B5EF4-FFF2-40B4-BE49-F238E27FC236}">
                    <a16:creationId xmlns:a16="http://schemas.microsoft.com/office/drawing/2014/main" id="{CEAB95D8-002B-0D57-9B6C-CB62BEE20ADF}"/>
                  </a:ext>
                </a:extLst>
              </p:cNvPr>
              <p:cNvSpPr/>
              <p:nvPr/>
            </p:nvSpPr>
            <p:spPr>
              <a:xfrm>
                <a:off x="5965776" y="4447045"/>
                <a:ext cx="227965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227964" h="463550">
                    <a:moveTo>
                      <a:pt x="0" y="0"/>
                    </a:moveTo>
                    <a:lnTo>
                      <a:pt x="227781" y="463304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84" name="object 54">
                <a:extLst>
                  <a:ext uri="{FF2B5EF4-FFF2-40B4-BE49-F238E27FC236}">
                    <a16:creationId xmlns:a16="http://schemas.microsoft.com/office/drawing/2014/main" id="{87A50C3A-4467-04E5-BC29-DCB584C0FA0F}"/>
                  </a:ext>
                </a:extLst>
              </p:cNvPr>
              <p:cNvSpPr/>
              <p:nvPr/>
            </p:nvSpPr>
            <p:spPr>
              <a:xfrm>
                <a:off x="6175701" y="4901569"/>
                <a:ext cx="46990" cy="67945"/>
              </a:xfrm>
              <a:custGeom>
                <a:avLst/>
                <a:gdLst/>
                <a:ahLst/>
                <a:cxnLst/>
                <a:rect l="l" t="t" r="r" b="b"/>
                <a:pathLst>
                  <a:path w="46989" h="67945">
                    <a:moveTo>
                      <a:pt x="35711" y="0"/>
                    </a:moveTo>
                    <a:lnTo>
                      <a:pt x="0" y="17557"/>
                    </a:lnTo>
                    <a:lnTo>
                      <a:pt x="46850" y="67753"/>
                    </a:lnTo>
                    <a:lnTo>
                      <a:pt x="35711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85" name="object 55">
                <a:extLst>
                  <a:ext uri="{FF2B5EF4-FFF2-40B4-BE49-F238E27FC236}">
                    <a16:creationId xmlns:a16="http://schemas.microsoft.com/office/drawing/2014/main" id="{B7339F2B-9FDD-3686-6352-926DC3D6EF96}"/>
                  </a:ext>
                </a:extLst>
              </p:cNvPr>
              <p:cNvSpPr/>
              <p:nvPr/>
            </p:nvSpPr>
            <p:spPr>
              <a:xfrm>
                <a:off x="6175701" y="4901569"/>
                <a:ext cx="46990" cy="67945"/>
              </a:xfrm>
              <a:custGeom>
                <a:avLst/>
                <a:gdLst/>
                <a:ahLst/>
                <a:cxnLst/>
                <a:rect l="l" t="t" r="r" b="b"/>
                <a:pathLst>
                  <a:path w="46989" h="67945">
                    <a:moveTo>
                      <a:pt x="0" y="17557"/>
                    </a:moveTo>
                    <a:lnTo>
                      <a:pt x="46850" y="67753"/>
                    </a:lnTo>
                    <a:lnTo>
                      <a:pt x="35711" y="0"/>
                    </a:lnTo>
                    <a:lnTo>
                      <a:pt x="0" y="1755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27" name="object 56">
              <a:extLst>
                <a:ext uri="{FF2B5EF4-FFF2-40B4-BE49-F238E27FC236}">
                  <a16:creationId xmlns:a16="http://schemas.microsoft.com/office/drawing/2014/main" id="{7EAECD8D-636E-1873-E33E-7215DC7AB75E}"/>
                </a:ext>
              </a:extLst>
            </p:cNvPr>
            <p:cNvSpPr txBox="1"/>
            <p:nvPr/>
          </p:nvSpPr>
          <p:spPr>
            <a:xfrm>
              <a:off x="5223947" y="2819227"/>
              <a:ext cx="19143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solidFill>
                    <a:srgbClr val="0000FF"/>
                  </a:solidFill>
                  <a:latin typeface="Trebuchet MS"/>
                  <a:cs typeface="Trebuchet MS"/>
                </a:rPr>
                <a:t>-50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28" name="object 57">
              <a:extLst>
                <a:ext uri="{FF2B5EF4-FFF2-40B4-BE49-F238E27FC236}">
                  <a16:creationId xmlns:a16="http://schemas.microsoft.com/office/drawing/2014/main" id="{0300074A-C8C6-430B-7F49-9C6D4E2AC178}"/>
                </a:ext>
              </a:extLst>
            </p:cNvPr>
            <p:cNvGrpSpPr/>
            <p:nvPr/>
          </p:nvGrpSpPr>
          <p:grpSpPr>
            <a:xfrm>
              <a:off x="4199044" y="2454243"/>
              <a:ext cx="341330" cy="366169"/>
              <a:chOff x="4527012" y="3638945"/>
              <a:chExt cx="506095" cy="542925"/>
            </a:xfrm>
          </p:grpSpPr>
          <p:sp>
            <p:nvSpPr>
              <p:cNvPr id="78" name="object 58">
                <a:extLst>
                  <a:ext uri="{FF2B5EF4-FFF2-40B4-BE49-F238E27FC236}">
                    <a16:creationId xmlns:a16="http://schemas.microsoft.com/office/drawing/2014/main" id="{7A48BD26-1EC7-5778-2244-E604D4B9E9A8}"/>
                  </a:ext>
                </a:extLst>
              </p:cNvPr>
              <p:cNvSpPr/>
              <p:nvPr/>
            </p:nvSpPr>
            <p:spPr>
              <a:xfrm>
                <a:off x="4583187" y="3650693"/>
                <a:ext cx="438150" cy="471805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471804">
                    <a:moveTo>
                      <a:pt x="438139" y="0"/>
                    </a:moveTo>
                    <a:lnTo>
                      <a:pt x="0" y="471557"/>
                    </a:lnTo>
                  </a:path>
                </a:pathLst>
              </a:custGeom>
              <a:ln w="22888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79" name="object 59">
                <a:extLst>
                  <a:ext uri="{FF2B5EF4-FFF2-40B4-BE49-F238E27FC236}">
                    <a16:creationId xmlns:a16="http://schemas.microsoft.com/office/drawing/2014/main" id="{FB023FEF-6124-C029-150C-EF00B6A4069D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27012" y="4097264"/>
                <a:ext cx="82194" cy="84572"/>
              </a:xfrm>
              <a:prstGeom prst="rect">
                <a:avLst/>
              </a:prstGeom>
            </p:spPr>
          </p:pic>
        </p:grpSp>
        <p:sp>
          <p:nvSpPr>
            <p:cNvPr id="29" name="object 60">
              <a:extLst>
                <a:ext uri="{FF2B5EF4-FFF2-40B4-BE49-F238E27FC236}">
                  <a16:creationId xmlns:a16="http://schemas.microsoft.com/office/drawing/2014/main" id="{B4AED64D-21A4-DC32-3E22-27CE413C2F61}"/>
                </a:ext>
              </a:extLst>
            </p:cNvPr>
            <p:cNvSpPr txBox="1"/>
            <p:nvPr/>
          </p:nvSpPr>
          <p:spPr>
            <a:xfrm>
              <a:off x="4280561" y="2576114"/>
              <a:ext cx="178588" cy="103370"/>
            </a:xfrm>
            <a:prstGeom prst="rect">
              <a:avLst/>
            </a:prstGeom>
          </p:spPr>
          <p:txBody>
            <a:bodyPr vert="horz" wrap="square" lIns="0" tIns="9850" rIns="0" bIns="0" rtlCol="0">
              <a:spAutoFit/>
            </a:bodyPr>
            <a:lstStyle/>
            <a:p>
              <a:pPr marL="8565">
                <a:spcBef>
                  <a:spcPts val="78"/>
                </a:spcBef>
              </a:pPr>
              <a:r>
                <a:rPr sz="607" spc="-10" dirty="0">
                  <a:latin typeface="Trebuchet MS"/>
                  <a:cs typeface="Trebuchet MS"/>
                </a:rPr>
                <a:t>(0.5)</a:t>
              </a:r>
              <a:endParaRPr sz="607">
                <a:latin typeface="Trebuchet MS"/>
                <a:cs typeface="Trebuchet MS"/>
              </a:endParaRPr>
            </a:p>
          </p:txBody>
        </p:sp>
        <p:grpSp>
          <p:nvGrpSpPr>
            <p:cNvPr id="30" name="object 61">
              <a:extLst>
                <a:ext uri="{FF2B5EF4-FFF2-40B4-BE49-F238E27FC236}">
                  <a16:creationId xmlns:a16="http://schemas.microsoft.com/office/drawing/2014/main" id="{9688A5FB-E220-3749-3B13-32EBF8E537CD}"/>
                </a:ext>
              </a:extLst>
            </p:cNvPr>
            <p:cNvGrpSpPr/>
            <p:nvPr/>
          </p:nvGrpSpPr>
          <p:grpSpPr>
            <a:xfrm>
              <a:off x="4699010" y="2454243"/>
              <a:ext cx="341330" cy="366169"/>
              <a:chOff x="5268319" y="3638945"/>
              <a:chExt cx="506095" cy="542925"/>
            </a:xfrm>
          </p:grpSpPr>
          <p:sp>
            <p:nvSpPr>
              <p:cNvPr id="76" name="object 62">
                <a:extLst>
                  <a:ext uri="{FF2B5EF4-FFF2-40B4-BE49-F238E27FC236}">
                    <a16:creationId xmlns:a16="http://schemas.microsoft.com/office/drawing/2014/main" id="{7B37EDCE-C920-C2D4-E7B5-6DBC572C142E}"/>
                  </a:ext>
                </a:extLst>
              </p:cNvPr>
              <p:cNvSpPr/>
              <p:nvPr/>
            </p:nvSpPr>
            <p:spPr>
              <a:xfrm>
                <a:off x="5280067" y="3650693"/>
                <a:ext cx="438150" cy="471805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471804">
                    <a:moveTo>
                      <a:pt x="0" y="0"/>
                    </a:moveTo>
                    <a:lnTo>
                      <a:pt x="438135" y="471557"/>
                    </a:lnTo>
                  </a:path>
                </a:pathLst>
              </a:custGeom>
              <a:ln w="22888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77" name="object 63">
                <a:extLst>
                  <a:ext uri="{FF2B5EF4-FFF2-40B4-BE49-F238E27FC236}">
                    <a16:creationId xmlns:a16="http://schemas.microsoft.com/office/drawing/2014/main" id="{DDF80CB0-B214-B57A-9D31-D946524AD47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92184" y="4097264"/>
                <a:ext cx="82193" cy="84572"/>
              </a:xfrm>
              <a:prstGeom prst="rect">
                <a:avLst/>
              </a:prstGeom>
            </p:spPr>
          </p:pic>
        </p:grpSp>
        <p:sp>
          <p:nvSpPr>
            <p:cNvPr id="31" name="object 64">
              <a:extLst>
                <a:ext uri="{FF2B5EF4-FFF2-40B4-BE49-F238E27FC236}">
                  <a16:creationId xmlns:a16="http://schemas.microsoft.com/office/drawing/2014/main" id="{E6456017-4A08-9F45-B024-A4C8936ABA65}"/>
                </a:ext>
              </a:extLst>
            </p:cNvPr>
            <p:cNvSpPr txBox="1"/>
            <p:nvPr/>
          </p:nvSpPr>
          <p:spPr>
            <a:xfrm>
              <a:off x="4780730" y="2576114"/>
              <a:ext cx="178588" cy="103370"/>
            </a:xfrm>
            <a:prstGeom prst="rect">
              <a:avLst/>
            </a:prstGeom>
          </p:spPr>
          <p:txBody>
            <a:bodyPr vert="horz" wrap="square" lIns="0" tIns="9850" rIns="0" bIns="0" rtlCol="0">
              <a:spAutoFit/>
            </a:bodyPr>
            <a:lstStyle/>
            <a:p>
              <a:pPr marL="8565">
                <a:spcBef>
                  <a:spcPts val="78"/>
                </a:spcBef>
              </a:pPr>
              <a:r>
                <a:rPr sz="607" spc="-10" dirty="0">
                  <a:latin typeface="Trebuchet MS"/>
                  <a:cs typeface="Trebuchet MS"/>
                </a:rPr>
                <a:t>(0.5)</a:t>
              </a:r>
              <a:endParaRPr sz="607">
                <a:latin typeface="Trebuchet MS"/>
                <a:cs typeface="Trebuchet MS"/>
              </a:endParaRPr>
            </a:p>
          </p:txBody>
        </p:sp>
        <p:sp>
          <p:nvSpPr>
            <p:cNvPr id="32" name="object 65">
              <a:extLst>
                <a:ext uri="{FF2B5EF4-FFF2-40B4-BE49-F238E27FC236}">
                  <a16:creationId xmlns:a16="http://schemas.microsoft.com/office/drawing/2014/main" id="{BE6097AA-DF69-CA05-08ED-387F9878E53E}"/>
                </a:ext>
              </a:extLst>
            </p:cNvPr>
            <p:cNvSpPr txBox="1"/>
            <p:nvPr/>
          </p:nvSpPr>
          <p:spPr>
            <a:xfrm>
              <a:off x="4715312" y="2271798"/>
              <a:ext cx="292935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34" dirty="0">
                  <a:solidFill>
                    <a:srgbClr val="007F00"/>
                  </a:solidFill>
                  <a:latin typeface="Trebuchet MS"/>
                  <a:cs typeface="Trebuchet MS"/>
                </a:rPr>
                <a:t>-24.5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33" name="object 66">
              <a:extLst>
                <a:ext uri="{FF2B5EF4-FFF2-40B4-BE49-F238E27FC236}">
                  <a16:creationId xmlns:a16="http://schemas.microsoft.com/office/drawing/2014/main" id="{7F6C3212-3177-D875-35CC-C816EF69519A}"/>
                </a:ext>
              </a:extLst>
            </p:cNvPr>
            <p:cNvGrpSpPr/>
            <p:nvPr/>
          </p:nvGrpSpPr>
          <p:grpSpPr>
            <a:xfrm>
              <a:off x="6087509" y="2289791"/>
              <a:ext cx="646685" cy="694223"/>
              <a:chOff x="7327070" y="3395109"/>
              <a:chExt cx="958850" cy="1029335"/>
            </a:xfrm>
          </p:grpSpPr>
          <p:pic>
            <p:nvPicPr>
              <p:cNvPr id="74" name="object 67">
                <a:extLst>
                  <a:ext uri="{FF2B5EF4-FFF2-40B4-BE49-F238E27FC236}">
                    <a16:creationId xmlns:a16="http://schemas.microsoft.com/office/drawing/2014/main" id="{40D48079-AF34-38C3-A7C7-333F91B94C1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53014" y="3395109"/>
                <a:ext cx="232696" cy="232695"/>
              </a:xfrm>
              <a:prstGeom prst="rect">
                <a:avLst/>
              </a:prstGeom>
            </p:spPr>
          </p:pic>
          <p:sp>
            <p:nvSpPr>
              <p:cNvPr id="75" name="object 68">
                <a:extLst>
                  <a:ext uri="{FF2B5EF4-FFF2-40B4-BE49-F238E27FC236}">
                    <a16:creationId xmlns:a16="http://schemas.microsoft.com/office/drawing/2014/main" id="{939B5BD5-9096-79C2-A806-7B7DC01AF3DC}"/>
                  </a:ext>
                </a:extLst>
              </p:cNvPr>
              <p:cNvSpPr/>
              <p:nvPr/>
            </p:nvSpPr>
            <p:spPr>
              <a:xfrm>
                <a:off x="7328975" y="4224031"/>
                <a:ext cx="229235" cy="198755"/>
              </a:xfrm>
              <a:custGeom>
                <a:avLst/>
                <a:gdLst/>
                <a:ahLst/>
                <a:cxnLst/>
                <a:rect l="l" t="t" r="r" b="b"/>
                <a:pathLst>
                  <a:path w="229234" h="198754">
                    <a:moveTo>
                      <a:pt x="114440" y="198217"/>
                    </a:moveTo>
                    <a:lnTo>
                      <a:pt x="0" y="0"/>
                    </a:lnTo>
                    <a:lnTo>
                      <a:pt x="228881" y="0"/>
                    </a:lnTo>
                    <a:lnTo>
                      <a:pt x="114440" y="19821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34" name="object 69">
              <a:extLst>
                <a:ext uri="{FF2B5EF4-FFF2-40B4-BE49-F238E27FC236}">
                  <a16:creationId xmlns:a16="http://schemas.microsoft.com/office/drawing/2014/main" id="{9F0FD4CD-4493-5217-81AF-003E23899F07}"/>
                </a:ext>
              </a:extLst>
            </p:cNvPr>
            <p:cNvSpPr txBox="1"/>
            <p:nvPr/>
          </p:nvSpPr>
          <p:spPr>
            <a:xfrm>
              <a:off x="5847704" y="3371752"/>
              <a:ext cx="125911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latin typeface="Trebuchet MS"/>
                  <a:cs typeface="Trebuchet MS"/>
                </a:rPr>
                <a:t>-5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35" name="object 70">
              <a:extLst>
                <a:ext uri="{FF2B5EF4-FFF2-40B4-BE49-F238E27FC236}">
                  <a16:creationId xmlns:a16="http://schemas.microsoft.com/office/drawing/2014/main" id="{113A402F-B498-4C58-59B6-B5D0E320F891}"/>
                </a:ext>
              </a:extLst>
            </p:cNvPr>
            <p:cNvSpPr txBox="1"/>
            <p:nvPr/>
          </p:nvSpPr>
          <p:spPr>
            <a:xfrm>
              <a:off x="6347506" y="3371752"/>
              <a:ext cx="147752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latin typeface="Trebuchet MS"/>
                  <a:cs typeface="Trebuchet MS"/>
                </a:rPr>
                <a:t>15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36" name="object 71">
              <a:extLst>
                <a:ext uri="{FF2B5EF4-FFF2-40B4-BE49-F238E27FC236}">
                  <a16:creationId xmlns:a16="http://schemas.microsoft.com/office/drawing/2014/main" id="{940A90D4-32DD-3FD5-8614-80A2A06A482D}"/>
                </a:ext>
              </a:extLst>
            </p:cNvPr>
            <p:cNvGrpSpPr/>
            <p:nvPr/>
          </p:nvGrpSpPr>
          <p:grpSpPr>
            <a:xfrm>
              <a:off x="5964325" y="2991333"/>
              <a:ext cx="404713" cy="361458"/>
              <a:chOff x="7144422" y="4435297"/>
              <a:chExt cx="600075" cy="535940"/>
            </a:xfrm>
          </p:grpSpPr>
          <p:sp>
            <p:nvSpPr>
              <p:cNvPr id="69" name="object 72">
                <a:extLst>
                  <a:ext uri="{FF2B5EF4-FFF2-40B4-BE49-F238E27FC236}">
                    <a16:creationId xmlns:a16="http://schemas.microsoft.com/office/drawing/2014/main" id="{A50DF59F-9BED-3740-C328-4FE20C00F729}"/>
                  </a:ext>
                </a:extLst>
              </p:cNvPr>
              <p:cNvSpPr/>
              <p:nvPr/>
            </p:nvSpPr>
            <p:spPr>
              <a:xfrm>
                <a:off x="7183437" y="4447044"/>
                <a:ext cx="203200" cy="438784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438785">
                    <a:moveTo>
                      <a:pt x="202719" y="0"/>
                    </a:moveTo>
                    <a:lnTo>
                      <a:pt x="0" y="438661"/>
                    </a:lnTo>
                  </a:path>
                </a:pathLst>
              </a:custGeom>
              <a:ln w="2288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70" name="object 73">
                <a:extLst>
                  <a:ext uri="{FF2B5EF4-FFF2-40B4-BE49-F238E27FC236}">
                    <a16:creationId xmlns:a16="http://schemas.microsoft.com/office/drawing/2014/main" id="{2B4F91B5-5612-6D3D-3A96-A05B705B4EF1}"/>
                  </a:ext>
                </a:extLst>
              </p:cNvPr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44422" y="4865920"/>
                <a:ext cx="68517" cy="90888"/>
              </a:xfrm>
              <a:prstGeom prst="rect">
                <a:avLst/>
              </a:prstGeom>
            </p:spPr>
          </p:pic>
          <p:sp>
            <p:nvSpPr>
              <p:cNvPr id="71" name="object 74">
                <a:extLst>
                  <a:ext uri="{FF2B5EF4-FFF2-40B4-BE49-F238E27FC236}">
                    <a16:creationId xmlns:a16="http://schemas.microsoft.com/office/drawing/2014/main" id="{028F63BE-7A7E-4DD8-5D14-C59EC0206D6E}"/>
                  </a:ext>
                </a:extLst>
              </p:cNvPr>
              <p:cNvSpPr/>
              <p:nvPr/>
            </p:nvSpPr>
            <p:spPr>
              <a:xfrm>
                <a:off x="7500676" y="4447044"/>
                <a:ext cx="213995" cy="462915"/>
              </a:xfrm>
              <a:custGeom>
                <a:avLst/>
                <a:gdLst/>
                <a:ahLst/>
                <a:cxnLst/>
                <a:rect l="l" t="t" r="r" b="b"/>
                <a:pathLst>
                  <a:path w="213995" h="462914">
                    <a:moveTo>
                      <a:pt x="0" y="0"/>
                    </a:moveTo>
                    <a:lnTo>
                      <a:pt x="213723" y="462481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72" name="object 75">
                <a:extLst>
                  <a:ext uri="{FF2B5EF4-FFF2-40B4-BE49-F238E27FC236}">
                    <a16:creationId xmlns:a16="http://schemas.microsoft.com/office/drawing/2014/main" id="{9980D3A3-82BA-D6FF-559E-884CDFF5A7C1}"/>
                  </a:ext>
                </a:extLst>
              </p:cNvPr>
              <p:cNvSpPr/>
              <p:nvPr/>
            </p:nvSpPr>
            <p:spPr>
              <a:xfrm>
                <a:off x="7696341" y="4901184"/>
                <a:ext cx="4572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68579">
                    <a:moveTo>
                      <a:pt x="36122" y="0"/>
                    </a:moveTo>
                    <a:lnTo>
                      <a:pt x="0" y="16693"/>
                    </a:lnTo>
                    <a:lnTo>
                      <a:pt x="45628" y="67999"/>
                    </a:lnTo>
                    <a:lnTo>
                      <a:pt x="3612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73" name="object 76">
                <a:extLst>
                  <a:ext uri="{FF2B5EF4-FFF2-40B4-BE49-F238E27FC236}">
                    <a16:creationId xmlns:a16="http://schemas.microsoft.com/office/drawing/2014/main" id="{56329E24-EA21-E855-9C46-7ED5124EBC2A}"/>
                  </a:ext>
                </a:extLst>
              </p:cNvPr>
              <p:cNvSpPr/>
              <p:nvPr/>
            </p:nvSpPr>
            <p:spPr>
              <a:xfrm>
                <a:off x="7696341" y="4901184"/>
                <a:ext cx="4572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68579">
                    <a:moveTo>
                      <a:pt x="0" y="16693"/>
                    </a:moveTo>
                    <a:lnTo>
                      <a:pt x="45628" y="67999"/>
                    </a:lnTo>
                    <a:lnTo>
                      <a:pt x="36122" y="0"/>
                    </a:lnTo>
                    <a:lnTo>
                      <a:pt x="0" y="16693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37" name="object 77">
              <a:extLst>
                <a:ext uri="{FF2B5EF4-FFF2-40B4-BE49-F238E27FC236}">
                  <a16:creationId xmlns:a16="http://schemas.microsoft.com/office/drawing/2014/main" id="{165D1357-8FCB-C805-E9F1-39620313EAF7}"/>
                </a:ext>
              </a:extLst>
            </p:cNvPr>
            <p:cNvSpPr txBox="1"/>
            <p:nvPr/>
          </p:nvSpPr>
          <p:spPr>
            <a:xfrm>
              <a:off x="6261609" y="2819227"/>
              <a:ext cx="125911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solidFill>
                    <a:srgbClr val="0000FF"/>
                  </a:solidFill>
                  <a:latin typeface="Trebuchet MS"/>
                  <a:cs typeface="Trebuchet MS"/>
                </a:rPr>
                <a:t>-5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38" name="object 78">
              <a:extLst>
                <a:ext uri="{FF2B5EF4-FFF2-40B4-BE49-F238E27FC236}">
                  <a16:creationId xmlns:a16="http://schemas.microsoft.com/office/drawing/2014/main" id="{882A3771-62B5-B126-8F9B-8C2204A1FC32}"/>
                </a:ext>
              </a:extLst>
            </p:cNvPr>
            <p:cNvSpPr/>
            <p:nvPr/>
          </p:nvSpPr>
          <p:spPr>
            <a:xfrm>
              <a:off x="7068005" y="2848847"/>
              <a:ext cx="154605" cy="134048"/>
            </a:xfrm>
            <a:custGeom>
              <a:avLst/>
              <a:gdLst/>
              <a:ahLst/>
              <a:cxnLst/>
              <a:rect l="l" t="t" r="r" b="b"/>
              <a:pathLst>
                <a:path w="229234" h="198754">
                  <a:moveTo>
                    <a:pt x="114440" y="198217"/>
                  </a:moveTo>
                  <a:lnTo>
                    <a:pt x="0" y="0"/>
                  </a:lnTo>
                  <a:lnTo>
                    <a:pt x="228881" y="0"/>
                  </a:lnTo>
                  <a:lnTo>
                    <a:pt x="114440" y="198217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9" name="object 79">
              <a:extLst>
                <a:ext uri="{FF2B5EF4-FFF2-40B4-BE49-F238E27FC236}">
                  <a16:creationId xmlns:a16="http://schemas.microsoft.com/office/drawing/2014/main" id="{8C85E312-2E65-E89F-C4F2-FD2C2B9AD6FC}"/>
                </a:ext>
              </a:extLst>
            </p:cNvPr>
            <p:cNvSpPr txBox="1"/>
            <p:nvPr/>
          </p:nvSpPr>
          <p:spPr>
            <a:xfrm>
              <a:off x="6872452" y="3371752"/>
              <a:ext cx="8265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latin typeface="Trebuchet MS"/>
                  <a:cs typeface="Trebuchet MS"/>
                </a:rPr>
                <a:t>1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40" name="object 80">
              <a:extLst>
                <a:ext uri="{FF2B5EF4-FFF2-40B4-BE49-F238E27FC236}">
                  <a16:creationId xmlns:a16="http://schemas.microsoft.com/office/drawing/2014/main" id="{E18F28E3-6D29-B665-82F6-9D68927D54E9}"/>
                </a:ext>
              </a:extLst>
            </p:cNvPr>
            <p:cNvSpPr txBox="1"/>
            <p:nvPr/>
          </p:nvSpPr>
          <p:spPr>
            <a:xfrm>
              <a:off x="7335552" y="3371752"/>
              <a:ext cx="8265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latin typeface="Trebuchet MS"/>
                  <a:cs typeface="Trebuchet MS"/>
                </a:rPr>
                <a:t>3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41" name="object 81">
              <a:extLst>
                <a:ext uri="{FF2B5EF4-FFF2-40B4-BE49-F238E27FC236}">
                  <a16:creationId xmlns:a16="http://schemas.microsoft.com/office/drawing/2014/main" id="{2403F39B-391D-998C-B9D7-7D0D15C14AC6}"/>
                </a:ext>
              </a:extLst>
            </p:cNvPr>
            <p:cNvGrpSpPr/>
            <p:nvPr/>
          </p:nvGrpSpPr>
          <p:grpSpPr>
            <a:xfrm>
              <a:off x="6961768" y="2991333"/>
              <a:ext cx="367454" cy="361458"/>
              <a:chOff x="8623348" y="4435297"/>
              <a:chExt cx="544830" cy="535940"/>
            </a:xfrm>
          </p:grpSpPr>
          <p:sp>
            <p:nvSpPr>
              <p:cNvPr id="64" name="object 82">
                <a:extLst>
                  <a:ext uri="{FF2B5EF4-FFF2-40B4-BE49-F238E27FC236}">
                    <a16:creationId xmlns:a16="http://schemas.microsoft.com/office/drawing/2014/main" id="{AD41B464-616D-B1B2-8D4B-1CFC1456B029}"/>
                  </a:ext>
                </a:extLst>
              </p:cNvPr>
              <p:cNvSpPr/>
              <p:nvPr/>
            </p:nvSpPr>
            <p:spPr>
              <a:xfrm>
                <a:off x="8660191" y="4447044"/>
                <a:ext cx="183515" cy="437515"/>
              </a:xfrm>
              <a:custGeom>
                <a:avLst/>
                <a:gdLst/>
                <a:ahLst/>
                <a:cxnLst/>
                <a:rect l="l" t="t" r="r" b="b"/>
                <a:pathLst>
                  <a:path w="183515" h="437514">
                    <a:moveTo>
                      <a:pt x="183192" y="0"/>
                    </a:moveTo>
                    <a:lnTo>
                      <a:pt x="0" y="437133"/>
                    </a:lnTo>
                  </a:path>
                </a:pathLst>
              </a:custGeom>
              <a:ln w="2288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65" name="object 83">
                <a:extLst>
                  <a:ext uri="{FF2B5EF4-FFF2-40B4-BE49-F238E27FC236}">
                    <a16:creationId xmlns:a16="http://schemas.microsoft.com/office/drawing/2014/main" id="{DCE38E37-6538-004E-E1B2-D964DB36C7C5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23348" y="4865042"/>
                <a:ext cx="66639" cy="91187"/>
              </a:xfrm>
              <a:prstGeom prst="rect">
                <a:avLst/>
              </a:prstGeom>
            </p:spPr>
          </p:pic>
          <p:sp>
            <p:nvSpPr>
              <p:cNvPr id="66" name="object 84">
                <a:extLst>
                  <a:ext uri="{FF2B5EF4-FFF2-40B4-BE49-F238E27FC236}">
                    <a16:creationId xmlns:a16="http://schemas.microsoft.com/office/drawing/2014/main" id="{EFA5D8DB-4F61-CEDE-B2F2-2EB4A3A8CFEC}"/>
                  </a:ext>
                </a:extLst>
              </p:cNvPr>
              <p:cNvSpPr/>
              <p:nvPr/>
            </p:nvSpPr>
            <p:spPr>
              <a:xfrm>
                <a:off x="8947234" y="4447044"/>
                <a:ext cx="193675" cy="461645"/>
              </a:xfrm>
              <a:custGeom>
                <a:avLst/>
                <a:gdLst/>
                <a:ahLst/>
                <a:cxnLst/>
                <a:rect l="l" t="t" r="r" b="b"/>
                <a:pathLst>
                  <a:path w="193675" h="461645">
                    <a:moveTo>
                      <a:pt x="0" y="0"/>
                    </a:moveTo>
                    <a:lnTo>
                      <a:pt x="193337" y="461343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67" name="object 85">
                <a:extLst>
                  <a:ext uri="{FF2B5EF4-FFF2-40B4-BE49-F238E27FC236}">
                    <a16:creationId xmlns:a16="http://schemas.microsoft.com/office/drawing/2014/main" id="{FDCFC43F-378D-2F21-00CA-6452D0709728}"/>
                  </a:ext>
                </a:extLst>
              </p:cNvPr>
              <p:cNvSpPr/>
              <p:nvPr/>
            </p:nvSpPr>
            <p:spPr>
              <a:xfrm>
                <a:off x="9122221" y="4900699"/>
                <a:ext cx="43815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68579">
                    <a:moveTo>
                      <a:pt x="36700" y="0"/>
                    </a:moveTo>
                    <a:lnTo>
                      <a:pt x="0" y="15380"/>
                    </a:lnTo>
                    <a:lnTo>
                      <a:pt x="43749" y="68297"/>
                    </a:lnTo>
                    <a:lnTo>
                      <a:pt x="367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68" name="object 86">
                <a:extLst>
                  <a:ext uri="{FF2B5EF4-FFF2-40B4-BE49-F238E27FC236}">
                    <a16:creationId xmlns:a16="http://schemas.microsoft.com/office/drawing/2014/main" id="{A773AA08-81DF-342A-03F8-9FFA05911868}"/>
                  </a:ext>
                </a:extLst>
              </p:cNvPr>
              <p:cNvSpPr/>
              <p:nvPr/>
            </p:nvSpPr>
            <p:spPr>
              <a:xfrm>
                <a:off x="9122221" y="4900699"/>
                <a:ext cx="43815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3815" h="68579">
                    <a:moveTo>
                      <a:pt x="0" y="15380"/>
                    </a:moveTo>
                    <a:lnTo>
                      <a:pt x="43749" y="68297"/>
                    </a:lnTo>
                    <a:lnTo>
                      <a:pt x="36700" y="0"/>
                    </a:lnTo>
                    <a:lnTo>
                      <a:pt x="0" y="1538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42" name="object 87">
              <a:extLst>
                <a:ext uri="{FF2B5EF4-FFF2-40B4-BE49-F238E27FC236}">
                  <a16:creationId xmlns:a16="http://schemas.microsoft.com/office/drawing/2014/main" id="{CDB6C4D3-C8DB-F4C6-D209-ECA66531D6DF}"/>
                </a:ext>
              </a:extLst>
            </p:cNvPr>
            <p:cNvSpPr txBox="1"/>
            <p:nvPr/>
          </p:nvSpPr>
          <p:spPr>
            <a:xfrm>
              <a:off x="7240821" y="2819227"/>
              <a:ext cx="8265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solidFill>
                    <a:srgbClr val="0000FF"/>
                  </a:solidFill>
                  <a:latin typeface="Trebuchet MS"/>
                  <a:cs typeface="Trebuchet MS"/>
                </a:rPr>
                <a:t>1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43" name="object 88">
              <a:extLst>
                <a:ext uri="{FF2B5EF4-FFF2-40B4-BE49-F238E27FC236}">
                  <a16:creationId xmlns:a16="http://schemas.microsoft.com/office/drawing/2014/main" id="{3F2027AB-10CE-8904-7E18-969864145F2B}"/>
                </a:ext>
              </a:extLst>
            </p:cNvPr>
            <p:cNvGrpSpPr/>
            <p:nvPr/>
          </p:nvGrpSpPr>
          <p:grpSpPr>
            <a:xfrm>
              <a:off x="6250697" y="2454243"/>
              <a:ext cx="328910" cy="366169"/>
              <a:chOff x="7569031" y="3638945"/>
              <a:chExt cx="487680" cy="542925"/>
            </a:xfrm>
          </p:grpSpPr>
          <p:sp>
            <p:nvSpPr>
              <p:cNvPr id="62" name="object 89">
                <a:extLst>
                  <a:ext uri="{FF2B5EF4-FFF2-40B4-BE49-F238E27FC236}">
                    <a16:creationId xmlns:a16="http://schemas.microsoft.com/office/drawing/2014/main" id="{D6C1E18B-B885-101D-F23C-DE4924D84767}"/>
                  </a:ext>
                </a:extLst>
              </p:cNvPr>
              <p:cNvSpPr/>
              <p:nvPr/>
            </p:nvSpPr>
            <p:spPr>
              <a:xfrm>
                <a:off x="7624285" y="3650693"/>
                <a:ext cx="421005" cy="470534"/>
              </a:xfrm>
              <a:custGeom>
                <a:avLst/>
                <a:gdLst/>
                <a:ahLst/>
                <a:cxnLst/>
                <a:rect l="l" t="t" r="r" b="b"/>
                <a:pathLst>
                  <a:path w="421004" h="470535">
                    <a:moveTo>
                      <a:pt x="420547" y="0"/>
                    </a:moveTo>
                    <a:lnTo>
                      <a:pt x="0" y="470214"/>
                    </a:lnTo>
                  </a:path>
                </a:pathLst>
              </a:custGeom>
              <a:ln w="22888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63" name="object 90">
                <a:extLst>
                  <a:ext uri="{FF2B5EF4-FFF2-40B4-BE49-F238E27FC236}">
                    <a16:creationId xmlns:a16="http://schemas.microsoft.com/office/drawing/2014/main" id="{4FDAA1FC-AD1F-E0EC-2640-DBEF5EFBF628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69031" y="4096200"/>
                <a:ext cx="81526" cy="85134"/>
              </a:xfrm>
              <a:prstGeom prst="rect">
                <a:avLst/>
              </a:prstGeom>
            </p:spPr>
          </p:pic>
        </p:grpSp>
        <p:sp>
          <p:nvSpPr>
            <p:cNvPr id="44" name="object 91">
              <a:extLst>
                <a:ext uri="{FF2B5EF4-FFF2-40B4-BE49-F238E27FC236}">
                  <a16:creationId xmlns:a16="http://schemas.microsoft.com/office/drawing/2014/main" id="{B60F434E-648A-CE88-83FD-D113BAE058FA}"/>
                </a:ext>
              </a:extLst>
            </p:cNvPr>
            <p:cNvSpPr txBox="1"/>
            <p:nvPr/>
          </p:nvSpPr>
          <p:spPr>
            <a:xfrm>
              <a:off x="6325972" y="2575944"/>
              <a:ext cx="178588" cy="103370"/>
            </a:xfrm>
            <a:prstGeom prst="rect">
              <a:avLst/>
            </a:prstGeom>
          </p:spPr>
          <p:txBody>
            <a:bodyPr vert="horz" wrap="square" lIns="0" tIns="9850" rIns="0" bIns="0" rtlCol="0">
              <a:spAutoFit/>
            </a:bodyPr>
            <a:lstStyle/>
            <a:p>
              <a:pPr marL="8565">
                <a:spcBef>
                  <a:spcPts val="78"/>
                </a:spcBef>
              </a:pPr>
              <a:r>
                <a:rPr sz="607" spc="-10" dirty="0">
                  <a:latin typeface="Trebuchet MS"/>
                  <a:cs typeface="Trebuchet MS"/>
                </a:rPr>
                <a:t>(0.5)</a:t>
              </a:r>
              <a:endParaRPr sz="607">
                <a:latin typeface="Trebuchet MS"/>
                <a:cs typeface="Trebuchet MS"/>
              </a:endParaRPr>
            </a:p>
          </p:txBody>
        </p:sp>
        <p:grpSp>
          <p:nvGrpSpPr>
            <p:cNvPr id="45" name="object 92">
              <a:extLst>
                <a:ext uri="{FF2B5EF4-FFF2-40B4-BE49-F238E27FC236}">
                  <a16:creationId xmlns:a16="http://schemas.microsoft.com/office/drawing/2014/main" id="{92972797-F9C7-6DD4-A529-7092B2BBD43F}"/>
                </a:ext>
              </a:extLst>
            </p:cNvPr>
            <p:cNvGrpSpPr/>
            <p:nvPr/>
          </p:nvGrpSpPr>
          <p:grpSpPr>
            <a:xfrm>
              <a:off x="6731649" y="2454243"/>
              <a:ext cx="328910" cy="366169"/>
              <a:chOff x="8282146" y="3638945"/>
              <a:chExt cx="487680" cy="542925"/>
            </a:xfrm>
          </p:grpSpPr>
          <p:sp>
            <p:nvSpPr>
              <p:cNvPr id="60" name="object 93">
                <a:extLst>
                  <a:ext uri="{FF2B5EF4-FFF2-40B4-BE49-F238E27FC236}">
                    <a16:creationId xmlns:a16="http://schemas.microsoft.com/office/drawing/2014/main" id="{FB1C95ED-B8C6-9CBE-AA36-9EB8166B5CAE}"/>
                  </a:ext>
                </a:extLst>
              </p:cNvPr>
              <p:cNvSpPr/>
              <p:nvPr/>
            </p:nvSpPr>
            <p:spPr>
              <a:xfrm>
                <a:off x="8293893" y="3650693"/>
                <a:ext cx="421005" cy="470534"/>
              </a:xfrm>
              <a:custGeom>
                <a:avLst/>
                <a:gdLst/>
                <a:ahLst/>
                <a:cxnLst/>
                <a:rect l="l" t="t" r="r" b="b"/>
                <a:pathLst>
                  <a:path w="421004" h="470535">
                    <a:moveTo>
                      <a:pt x="0" y="0"/>
                    </a:moveTo>
                    <a:lnTo>
                      <a:pt x="420541" y="470214"/>
                    </a:lnTo>
                  </a:path>
                </a:pathLst>
              </a:custGeom>
              <a:ln w="22888">
                <a:solidFill>
                  <a:srgbClr val="007F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61" name="object 94">
                <a:extLst>
                  <a:ext uri="{FF2B5EF4-FFF2-40B4-BE49-F238E27FC236}">
                    <a16:creationId xmlns:a16="http://schemas.microsoft.com/office/drawing/2014/main" id="{57E42B12-6262-6710-8819-D53B5879F3E4}"/>
                  </a:ext>
                </a:extLst>
              </p:cNvPr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88162" y="4096200"/>
                <a:ext cx="81526" cy="85134"/>
              </a:xfrm>
              <a:prstGeom prst="rect">
                <a:avLst/>
              </a:prstGeom>
            </p:spPr>
          </p:pic>
        </p:grpSp>
        <p:sp>
          <p:nvSpPr>
            <p:cNvPr id="46" name="object 95">
              <a:extLst>
                <a:ext uri="{FF2B5EF4-FFF2-40B4-BE49-F238E27FC236}">
                  <a16:creationId xmlns:a16="http://schemas.microsoft.com/office/drawing/2014/main" id="{A1F93AAD-6D5B-C829-5AF5-3959F0C6BF31}"/>
                </a:ext>
              </a:extLst>
            </p:cNvPr>
            <p:cNvSpPr txBox="1"/>
            <p:nvPr/>
          </p:nvSpPr>
          <p:spPr>
            <a:xfrm>
              <a:off x="6807126" y="2575944"/>
              <a:ext cx="178588" cy="103370"/>
            </a:xfrm>
            <a:prstGeom prst="rect">
              <a:avLst/>
            </a:prstGeom>
          </p:spPr>
          <p:txBody>
            <a:bodyPr vert="horz" wrap="square" lIns="0" tIns="9850" rIns="0" bIns="0" rtlCol="0">
              <a:spAutoFit/>
            </a:bodyPr>
            <a:lstStyle/>
            <a:p>
              <a:pPr marL="8565">
                <a:spcBef>
                  <a:spcPts val="78"/>
                </a:spcBef>
              </a:pPr>
              <a:r>
                <a:rPr sz="607" spc="-10" dirty="0">
                  <a:latin typeface="Trebuchet MS"/>
                  <a:cs typeface="Trebuchet MS"/>
                </a:rPr>
                <a:t>(0.5)</a:t>
              </a:r>
              <a:endParaRPr sz="607">
                <a:latin typeface="Trebuchet MS"/>
                <a:cs typeface="Trebuchet MS"/>
              </a:endParaRPr>
            </a:p>
          </p:txBody>
        </p:sp>
        <p:sp>
          <p:nvSpPr>
            <p:cNvPr id="47" name="object 96">
              <a:extLst>
                <a:ext uri="{FF2B5EF4-FFF2-40B4-BE49-F238E27FC236}">
                  <a16:creationId xmlns:a16="http://schemas.microsoft.com/office/drawing/2014/main" id="{DF374F3F-E664-3F1E-5D34-CE52BEF30D50}"/>
                </a:ext>
              </a:extLst>
            </p:cNvPr>
            <p:cNvSpPr txBox="1"/>
            <p:nvPr/>
          </p:nvSpPr>
          <p:spPr>
            <a:xfrm>
              <a:off x="6751215" y="2271798"/>
              <a:ext cx="125911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solidFill>
                    <a:srgbClr val="007F00"/>
                  </a:solidFill>
                  <a:latin typeface="Trebuchet MS"/>
                  <a:cs typeface="Trebuchet MS"/>
                </a:rPr>
                <a:t>-2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48" name="object 97">
              <a:extLst>
                <a:ext uri="{FF2B5EF4-FFF2-40B4-BE49-F238E27FC236}">
                  <a16:creationId xmlns:a16="http://schemas.microsoft.com/office/drawing/2014/main" id="{277243A3-707D-2EA8-9521-EF0AB3A2E873}"/>
                </a:ext>
              </a:extLst>
            </p:cNvPr>
            <p:cNvGrpSpPr/>
            <p:nvPr/>
          </p:nvGrpSpPr>
          <p:grpSpPr>
            <a:xfrm>
              <a:off x="2714189" y="1847657"/>
              <a:ext cx="3830002" cy="498504"/>
              <a:chOff x="2325393" y="2739550"/>
              <a:chExt cx="5678805" cy="739140"/>
            </a:xfrm>
          </p:grpSpPr>
          <p:sp>
            <p:nvSpPr>
              <p:cNvPr id="52" name="object 98">
                <a:extLst>
                  <a:ext uri="{FF2B5EF4-FFF2-40B4-BE49-F238E27FC236}">
                    <a16:creationId xmlns:a16="http://schemas.microsoft.com/office/drawing/2014/main" id="{2C338FC5-FBC9-DCE2-C40C-38900737D6C0}"/>
                  </a:ext>
                </a:extLst>
              </p:cNvPr>
              <p:cNvSpPr/>
              <p:nvPr/>
            </p:nvSpPr>
            <p:spPr>
              <a:xfrm>
                <a:off x="2390798" y="2751301"/>
                <a:ext cx="2642870" cy="702945"/>
              </a:xfrm>
              <a:custGeom>
                <a:avLst/>
                <a:gdLst/>
                <a:ahLst/>
                <a:cxnLst/>
                <a:rect l="l" t="t" r="r" b="b"/>
                <a:pathLst>
                  <a:path w="2642870" h="702945">
                    <a:moveTo>
                      <a:pt x="2642320" y="0"/>
                    </a:moveTo>
                    <a:lnTo>
                      <a:pt x="0" y="702848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53" name="object 99">
                <a:extLst>
                  <a:ext uri="{FF2B5EF4-FFF2-40B4-BE49-F238E27FC236}">
                    <a16:creationId xmlns:a16="http://schemas.microsoft.com/office/drawing/2014/main" id="{9DFA5A9A-5863-7E9B-C360-3FF007AA759A}"/>
                  </a:ext>
                </a:extLst>
              </p:cNvPr>
              <p:cNvSpPr/>
              <p:nvPr/>
            </p:nvSpPr>
            <p:spPr>
              <a:xfrm>
                <a:off x="2327298" y="3434923"/>
                <a:ext cx="69215" cy="38735"/>
              </a:xfrm>
              <a:custGeom>
                <a:avLst/>
                <a:gdLst/>
                <a:ahLst/>
                <a:cxnLst/>
                <a:rect l="l" t="t" r="r" b="b"/>
                <a:pathLst>
                  <a:path w="69214" h="38735">
                    <a:moveTo>
                      <a:pt x="58388" y="0"/>
                    </a:moveTo>
                    <a:lnTo>
                      <a:pt x="0" y="36117"/>
                    </a:lnTo>
                    <a:lnTo>
                      <a:pt x="68616" y="38453"/>
                    </a:lnTo>
                    <a:lnTo>
                      <a:pt x="5838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54" name="object 100">
                <a:extLst>
                  <a:ext uri="{FF2B5EF4-FFF2-40B4-BE49-F238E27FC236}">
                    <a16:creationId xmlns:a16="http://schemas.microsoft.com/office/drawing/2014/main" id="{EB720459-EEFA-F4C7-F538-2B08F0DF3F09}"/>
                  </a:ext>
                </a:extLst>
              </p:cNvPr>
              <p:cNvSpPr/>
              <p:nvPr/>
            </p:nvSpPr>
            <p:spPr>
              <a:xfrm>
                <a:off x="2327298" y="2838165"/>
                <a:ext cx="2842260" cy="635635"/>
              </a:xfrm>
              <a:custGeom>
                <a:avLst/>
                <a:gdLst/>
                <a:ahLst/>
                <a:cxnLst/>
                <a:rect l="l" t="t" r="r" b="b"/>
                <a:pathLst>
                  <a:path w="2842260" h="635635">
                    <a:moveTo>
                      <a:pt x="58388" y="596757"/>
                    </a:moveTo>
                    <a:lnTo>
                      <a:pt x="0" y="632875"/>
                    </a:lnTo>
                    <a:lnTo>
                      <a:pt x="68616" y="635210"/>
                    </a:lnTo>
                    <a:lnTo>
                      <a:pt x="58388" y="596757"/>
                    </a:lnTo>
                    <a:close/>
                  </a:path>
                  <a:path w="2842260" h="635635">
                    <a:moveTo>
                      <a:pt x="2841697" y="0"/>
                    </a:moveTo>
                    <a:lnTo>
                      <a:pt x="2829324" y="455240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55" name="object 101">
                <a:extLst>
                  <a:ext uri="{FF2B5EF4-FFF2-40B4-BE49-F238E27FC236}">
                    <a16:creationId xmlns:a16="http://schemas.microsoft.com/office/drawing/2014/main" id="{CDE459BE-9DD8-2CB9-2CE2-C8C10CF00BDC}"/>
                  </a:ext>
                </a:extLst>
              </p:cNvPr>
              <p:cNvSpPr/>
              <p:nvPr/>
            </p:nvSpPr>
            <p:spPr>
              <a:xfrm>
                <a:off x="5136733" y="3292869"/>
                <a:ext cx="4000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40004" h="66675">
                    <a:moveTo>
                      <a:pt x="0" y="0"/>
                    </a:moveTo>
                    <a:lnTo>
                      <a:pt x="18104" y="66234"/>
                    </a:lnTo>
                    <a:lnTo>
                      <a:pt x="39780" y="10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56" name="object 102">
                <a:extLst>
                  <a:ext uri="{FF2B5EF4-FFF2-40B4-BE49-F238E27FC236}">
                    <a16:creationId xmlns:a16="http://schemas.microsoft.com/office/drawing/2014/main" id="{71530BBE-D6D4-99A7-7E18-FC14D46943B1}"/>
                  </a:ext>
                </a:extLst>
              </p:cNvPr>
              <p:cNvSpPr/>
              <p:nvPr/>
            </p:nvSpPr>
            <p:spPr>
              <a:xfrm>
                <a:off x="5136733" y="3292869"/>
                <a:ext cx="4000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40004" h="66675">
                    <a:moveTo>
                      <a:pt x="0" y="0"/>
                    </a:moveTo>
                    <a:lnTo>
                      <a:pt x="18104" y="66234"/>
                    </a:lnTo>
                    <a:lnTo>
                      <a:pt x="39780" y="1081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57" name="object 103">
                <a:extLst>
                  <a:ext uri="{FF2B5EF4-FFF2-40B4-BE49-F238E27FC236}">
                    <a16:creationId xmlns:a16="http://schemas.microsoft.com/office/drawing/2014/main" id="{EBF4CFFA-2562-0763-DFBA-C62FC339B5A2}"/>
                  </a:ext>
                </a:extLst>
              </p:cNvPr>
              <p:cNvSpPr/>
              <p:nvPr/>
            </p:nvSpPr>
            <p:spPr>
              <a:xfrm>
                <a:off x="5311605" y="2751297"/>
                <a:ext cx="2617470" cy="696595"/>
              </a:xfrm>
              <a:custGeom>
                <a:avLst/>
                <a:gdLst/>
                <a:ahLst/>
                <a:cxnLst/>
                <a:rect l="l" t="t" r="r" b="b"/>
                <a:pathLst>
                  <a:path w="2617470" h="696595">
                    <a:moveTo>
                      <a:pt x="0" y="0"/>
                    </a:moveTo>
                    <a:lnTo>
                      <a:pt x="2616956" y="696107"/>
                    </a:lnTo>
                  </a:path>
                </a:pathLst>
              </a:custGeom>
              <a:ln w="22888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58" name="object 104">
                <a:extLst>
                  <a:ext uri="{FF2B5EF4-FFF2-40B4-BE49-F238E27FC236}">
                    <a16:creationId xmlns:a16="http://schemas.microsoft.com/office/drawing/2014/main" id="{F6C4355D-799A-FFCE-5634-9A01A56844D9}"/>
                  </a:ext>
                </a:extLst>
              </p:cNvPr>
              <p:cNvSpPr/>
              <p:nvPr/>
            </p:nvSpPr>
            <p:spPr>
              <a:xfrm>
                <a:off x="7923472" y="3428187"/>
                <a:ext cx="69215" cy="38735"/>
              </a:xfrm>
              <a:custGeom>
                <a:avLst/>
                <a:gdLst/>
                <a:ahLst/>
                <a:cxnLst/>
                <a:rect l="l" t="t" r="r" b="b"/>
                <a:pathLst>
                  <a:path w="69215" h="38735">
                    <a:moveTo>
                      <a:pt x="10227" y="0"/>
                    </a:moveTo>
                    <a:lnTo>
                      <a:pt x="0" y="38448"/>
                    </a:lnTo>
                    <a:lnTo>
                      <a:pt x="68608" y="36113"/>
                    </a:lnTo>
                    <a:lnTo>
                      <a:pt x="10227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59" name="object 105">
                <a:extLst>
                  <a:ext uri="{FF2B5EF4-FFF2-40B4-BE49-F238E27FC236}">
                    <a16:creationId xmlns:a16="http://schemas.microsoft.com/office/drawing/2014/main" id="{DA185585-8C30-CE17-C2E7-1D17D16C0838}"/>
                  </a:ext>
                </a:extLst>
              </p:cNvPr>
              <p:cNvSpPr/>
              <p:nvPr/>
            </p:nvSpPr>
            <p:spPr>
              <a:xfrm>
                <a:off x="7923472" y="3428187"/>
                <a:ext cx="69215" cy="38735"/>
              </a:xfrm>
              <a:custGeom>
                <a:avLst/>
                <a:gdLst/>
                <a:ahLst/>
                <a:cxnLst/>
                <a:rect l="l" t="t" r="r" b="b"/>
                <a:pathLst>
                  <a:path w="69215" h="38735">
                    <a:moveTo>
                      <a:pt x="0" y="38448"/>
                    </a:moveTo>
                    <a:lnTo>
                      <a:pt x="68608" y="36113"/>
                    </a:lnTo>
                    <a:lnTo>
                      <a:pt x="10227" y="0"/>
                    </a:lnTo>
                    <a:lnTo>
                      <a:pt x="0" y="38448"/>
                    </a:lnTo>
                    <a:close/>
                  </a:path>
                  <a:path w="69215" h="38735">
                    <a:moveTo>
                      <a:pt x="0" y="38448"/>
                    </a:moveTo>
                    <a:lnTo>
                      <a:pt x="68608" y="36113"/>
                    </a:lnTo>
                    <a:lnTo>
                      <a:pt x="10227" y="0"/>
                    </a:lnTo>
                    <a:lnTo>
                      <a:pt x="0" y="38448"/>
                    </a:lnTo>
                    <a:close/>
                  </a:path>
                </a:pathLst>
              </a:custGeom>
              <a:ln w="22888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49" name="object 106">
              <a:extLst>
                <a:ext uri="{FF2B5EF4-FFF2-40B4-BE49-F238E27FC236}">
                  <a16:creationId xmlns:a16="http://schemas.microsoft.com/office/drawing/2014/main" id="{7B9DEE89-EA19-0705-AC53-C2A28319B117}"/>
                </a:ext>
              </a:extLst>
            </p:cNvPr>
            <p:cNvSpPr txBox="1"/>
            <p:nvPr/>
          </p:nvSpPr>
          <p:spPr>
            <a:xfrm>
              <a:off x="4729924" y="1734137"/>
              <a:ext cx="125911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solidFill>
                    <a:srgbClr val="FF0000"/>
                  </a:solidFill>
                  <a:latin typeface="Trebuchet MS"/>
                  <a:cs typeface="Trebuchet MS"/>
                </a:rPr>
                <a:t>-2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50" name="object 107">
              <a:extLst>
                <a:ext uri="{FF2B5EF4-FFF2-40B4-BE49-F238E27FC236}">
                  <a16:creationId xmlns:a16="http://schemas.microsoft.com/office/drawing/2014/main" id="{7B6F1B89-1392-6134-5F6B-5AB6A5084FD6}"/>
                </a:ext>
              </a:extLst>
            </p:cNvPr>
            <p:cNvSpPr txBox="1"/>
            <p:nvPr/>
          </p:nvSpPr>
          <p:spPr>
            <a:xfrm>
              <a:off x="3482669" y="3316384"/>
              <a:ext cx="2183311" cy="584368"/>
            </a:xfrm>
            <a:prstGeom prst="rect">
              <a:avLst/>
            </a:prstGeom>
          </p:spPr>
          <p:txBody>
            <a:bodyPr vert="horz" wrap="square" lIns="0" tIns="65953" rIns="0" bIns="0" rtlCol="0">
              <a:spAutoFit/>
            </a:bodyPr>
            <a:lstStyle/>
            <a:p>
              <a:pPr marL="364007">
                <a:spcBef>
                  <a:spcPts val="519"/>
                </a:spcBef>
                <a:tabLst>
                  <a:tab pos="826939" algn="l"/>
                  <a:tab pos="1286873" algn="l"/>
                  <a:tab pos="1851727" algn="l"/>
                </a:tabLst>
              </a:pPr>
              <a:r>
                <a:rPr sz="1012" spc="-17" dirty="0">
                  <a:latin typeface="Trebuchet MS"/>
                  <a:cs typeface="Trebuchet MS"/>
                </a:rPr>
                <a:t>1	3	</a:t>
              </a:r>
              <a:r>
                <a:rPr sz="1012" spc="-24" dirty="0">
                  <a:latin typeface="Trebuchet MS"/>
                  <a:cs typeface="Trebuchet MS"/>
                </a:rPr>
                <a:t>-50	</a:t>
              </a:r>
              <a:r>
                <a:rPr sz="1012" spc="-17" dirty="0">
                  <a:latin typeface="Trebuchet MS"/>
                  <a:cs typeface="Trebuchet MS"/>
                </a:rPr>
                <a:t>50</a:t>
              </a:r>
              <a:endParaRPr sz="1012">
                <a:latin typeface="Trebuchet MS"/>
                <a:cs typeface="Trebuchet MS"/>
              </a:endParaRPr>
            </a:p>
            <a:p>
              <a:pPr marL="34260">
                <a:spcBef>
                  <a:spcPts val="755"/>
                </a:spcBef>
              </a:pPr>
              <a:r>
                <a:rPr sz="2529" i="1" spc="20" baseline="8888" dirty="0">
                  <a:latin typeface="Calibri"/>
                  <a:cs typeface="Calibri"/>
                </a:rPr>
                <a:t>V</a:t>
              </a:r>
              <a:r>
                <a:rPr sz="1180" spc="13" dirty="0">
                  <a:latin typeface="Trebuchet MS"/>
                  <a:cs typeface="Trebuchet MS"/>
                </a:rPr>
                <a:t>exptminmax</a:t>
              </a:r>
              <a:r>
                <a:rPr sz="2529" spc="20" baseline="8888" dirty="0">
                  <a:latin typeface="Trebuchet MS"/>
                  <a:cs typeface="Trebuchet MS"/>
                </a:rPr>
                <a:t>(</a:t>
              </a:r>
              <a:r>
                <a:rPr sz="2529" i="1" spc="20" baseline="8888" dirty="0">
                  <a:latin typeface="Calibri"/>
                  <a:cs typeface="Calibri"/>
                </a:rPr>
                <a:t>s</a:t>
              </a:r>
              <a:r>
                <a:rPr sz="1180" spc="13" dirty="0">
                  <a:latin typeface="Trebuchet MS"/>
                  <a:cs typeface="Trebuchet MS"/>
                </a:rPr>
                <a:t>start</a:t>
              </a:r>
              <a:r>
                <a:rPr sz="2529" spc="20" baseline="8888" dirty="0">
                  <a:latin typeface="Trebuchet MS"/>
                  <a:cs typeface="Trebuchet MS"/>
                </a:rPr>
                <a:t>)</a:t>
              </a:r>
              <a:r>
                <a:rPr sz="2529" spc="-55" baseline="8888" dirty="0">
                  <a:latin typeface="Trebuchet MS"/>
                  <a:cs typeface="Trebuchet MS"/>
                </a:rPr>
                <a:t> </a:t>
              </a:r>
              <a:r>
                <a:rPr sz="2529" spc="667" baseline="8888" dirty="0">
                  <a:latin typeface="Trebuchet MS"/>
                  <a:cs typeface="Trebuchet MS"/>
                </a:rPr>
                <a:t>=</a:t>
              </a:r>
              <a:r>
                <a:rPr sz="2529" spc="-60" baseline="8888" dirty="0">
                  <a:latin typeface="Trebuchet MS"/>
                  <a:cs typeface="Trebuchet MS"/>
                </a:rPr>
                <a:t> </a:t>
              </a:r>
              <a:r>
                <a:rPr sz="2529" spc="343" baseline="8888" dirty="0">
                  <a:latin typeface="MS Gothic"/>
                  <a:cs typeface="MS Gothic"/>
                </a:rPr>
                <a:t>−</a:t>
              </a:r>
              <a:r>
                <a:rPr sz="2529" spc="343" baseline="8888" dirty="0">
                  <a:latin typeface="Trebuchet MS"/>
                  <a:cs typeface="Trebuchet MS"/>
                </a:rPr>
                <a:t>2</a:t>
              </a:r>
              <a:endParaRPr sz="2529" baseline="8888">
                <a:latin typeface="Trebuchet MS"/>
                <a:cs typeface="Trebuchet MS"/>
              </a:endParaRPr>
            </a:p>
          </p:txBody>
        </p:sp>
        <p:sp>
          <p:nvSpPr>
            <p:cNvPr id="51" name="object 108">
              <a:extLst>
                <a:ext uri="{FF2B5EF4-FFF2-40B4-BE49-F238E27FC236}">
                  <a16:creationId xmlns:a16="http://schemas.microsoft.com/office/drawing/2014/main" id="{AD5E6F4F-2213-4A4A-46E5-234419675796}"/>
                </a:ext>
              </a:extLst>
            </p:cNvPr>
            <p:cNvSpPr/>
            <p:nvPr/>
          </p:nvSpPr>
          <p:spPr>
            <a:xfrm>
              <a:off x="3442987" y="3581338"/>
              <a:ext cx="2262540" cy="364884"/>
            </a:xfrm>
            <a:custGeom>
              <a:avLst/>
              <a:gdLst/>
              <a:ahLst/>
              <a:cxnLst/>
              <a:rect l="l" t="t" r="r" b="b"/>
              <a:pathLst>
                <a:path w="3354704" h="541020">
                  <a:moveTo>
                    <a:pt x="0" y="0"/>
                  </a:moveTo>
                  <a:lnTo>
                    <a:pt x="3354366" y="0"/>
                  </a:lnTo>
                </a:path>
                <a:path w="3354704" h="541020">
                  <a:moveTo>
                    <a:pt x="6447" y="540473"/>
                  </a:moveTo>
                  <a:lnTo>
                    <a:pt x="6447" y="0"/>
                  </a:lnTo>
                </a:path>
                <a:path w="3354704" h="541020">
                  <a:moveTo>
                    <a:pt x="3347915" y="540473"/>
                  </a:moveTo>
                  <a:lnTo>
                    <a:pt x="3347915" y="0"/>
                  </a:lnTo>
                </a:path>
                <a:path w="3354704" h="541020">
                  <a:moveTo>
                    <a:pt x="0" y="540473"/>
                  </a:moveTo>
                  <a:lnTo>
                    <a:pt x="3354366" y="540473"/>
                  </a:lnTo>
                </a:path>
              </a:pathLst>
            </a:custGeom>
            <a:ln w="128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</p:spTree>
    <p:extLst>
      <p:ext uri="{BB962C8B-B14F-4D97-AF65-F5344CB8AC3E}">
        <p14:creationId xmlns:p14="http://schemas.microsoft.com/office/powerpoint/2010/main" val="1495075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664F-6CA7-236F-4DFD-D09F66F1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Expectiminimax</a:t>
            </a:r>
            <a:r>
              <a:rPr lang="en-US" dirty="0"/>
              <a:t> Recurrence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1485-B6C0-529D-B7C3-21DED95A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0A962-CDE0-29FC-CEB4-B4FA5347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9CB2757-0119-7B97-DA5F-4750BF094AF9}"/>
              </a:ext>
            </a:extLst>
          </p:cNvPr>
          <p:cNvSpPr txBox="1"/>
          <p:nvPr/>
        </p:nvSpPr>
        <p:spPr>
          <a:xfrm>
            <a:off x="1648515" y="1402556"/>
            <a:ext cx="256018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" dirty="0">
                <a:latin typeface="Trebuchet MS"/>
                <a:cs typeface="Trebuchet MS"/>
              </a:rPr>
              <a:t>Pl</a:t>
            </a:r>
            <a:r>
              <a:rPr sz="1686" spc="-51" dirty="0">
                <a:latin typeface="Trebuchet MS"/>
                <a:cs typeface="Trebuchet MS"/>
              </a:rPr>
              <a:t>a</a:t>
            </a:r>
            <a:r>
              <a:rPr sz="1686" spc="-94" dirty="0">
                <a:latin typeface="Trebuchet MS"/>
                <a:cs typeface="Trebuchet MS"/>
              </a:rPr>
              <a:t>y</a:t>
            </a:r>
            <a:r>
              <a:rPr sz="1686" spc="-88" dirty="0">
                <a:latin typeface="Trebuchet MS"/>
                <a:cs typeface="Trebuchet MS"/>
              </a:rPr>
              <a:t>ers</a:t>
            </a:r>
            <a:r>
              <a:rPr sz="1686" spc="-34" dirty="0">
                <a:latin typeface="Trebuchet MS"/>
                <a:cs typeface="Trebuchet MS"/>
              </a:rPr>
              <a:t> </a:t>
            </a:r>
            <a:r>
              <a:rPr sz="1686" spc="489" dirty="0">
                <a:latin typeface="Calibri"/>
                <a:cs typeface="Calibri"/>
              </a:rPr>
              <a:t>=</a:t>
            </a:r>
            <a:r>
              <a:rPr sz="1686" spc="94" dirty="0">
                <a:latin typeface="Calibri"/>
                <a:cs typeface="Calibri"/>
              </a:rPr>
              <a:t> </a:t>
            </a:r>
            <a:r>
              <a:rPr sz="1686" spc="10" dirty="0">
                <a:latin typeface="MS Gothic"/>
                <a:cs typeface="MS Gothic"/>
              </a:rPr>
              <a:t>{</a:t>
            </a:r>
            <a:r>
              <a:rPr sz="1686" spc="-64" dirty="0">
                <a:latin typeface="Trebuchet MS"/>
                <a:cs typeface="Trebuchet MS"/>
              </a:rPr>
              <a:t>agen</a:t>
            </a:r>
            <a:r>
              <a:rPr sz="1686" spc="-54" dirty="0">
                <a:latin typeface="Trebuchet MS"/>
                <a:cs typeface="Trebuchet MS"/>
              </a:rPr>
              <a:t>t</a:t>
            </a:r>
            <a:r>
              <a:rPr sz="1686" i="1" spc="51" dirty="0">
                <a:latin typeface="Calibri"/>
                <a:cs typeface="Calibri"/>
              </a:rPr>
              <a:t>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opp</a:t>
            </a:r>
            <a:r>
              <a:rPr sz="1686" i="1" spc="51" dirty="0">
                <a:latin typeface="Calibri"/>
                <a:cs typeface="Calibri"/>
              </a:rPr>
              <a:t>,</a:t>
            </a:r>
            <a:r>
              <a:rPr sz="1686" i="1" spc="-94" dirty="0">
                <a:latin typeface="Calibri"/>
                <a:cs typeface="Calibri"/>
              </a:rPr>
              <a:t> </a:t>
            </a:r>
            <a:r>
              <a:rPr sz="1686" spc="-61" dirty="0">
                <a:solidFill>
                  <a:srgbClr val="008000"/>
                </a:solidFill>
                <a:latin typeface="Trebuchet MS"/>
                <a:cs typeface="Trebuchet MS"/>
              </a:rPr>
              <a:t>coin</a:t>
            </a:r>
            <a:r>
              <a:rPr sz="1686" spc="10" dirty="0">
                <a:latin typeface="MS Gothic"/>
                <a:cs typeface="MS Gothic"/>
              </a:rPr>
              <a:t>}</a:t>
            </a:r>
            <a:endParaRPr sz="1686">
              <a:latin typeface="MS Gothic"/>
              <a:cs typeface="MS Gothic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9EB847F5-EF91-BD69-FA6E-BFA8E6589D6A}"/>
              </a:ext>
            </a:extLst>
          </p:cNvPr>
          <p:cNvGrpSpPr/>
          <p:nvPr/>
        </p:nvGrpSpPr>
        <p:grpSpPr>
          <a:xfrm>
            <a:off x="2951458" y="2436296"/>
            <a:ext cx="531052" cy="301501"/>
            <a:chOff x="2170484" y="2859694"/>
            <a:chExt cx="787400" cy="44704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4490E275-F16E-1B09-9900-0D2C29BD0DCB}"/>
                </a:ext>
              </a:extLst>
            </p:cNvPr>
            <p:cNvSpPr/>
            <p:nvPr/>
          </p:nvSpPr>
          <p:spPr>
            <a:xfrm>
              <a:off x="2173663" y="2862872"/>
              <a:ext cx="508634" cy="440690"/>
            </a:xfrm>
            <a:custGeom>
              <a:avLst/>
              <a:gdLst/>
              <a:ahLst/>
              <a:cxnLst/>
              <a:rect l="l" t="t" r="r" b="b"/>
              <a:pathLst>
                <a:path w="508635" h="440689">
                  <a:moveTo>
                    <a:pt x="254309" y="0"/>
                  </a:moveTo>
                  <a:lnTo>
                    <a:pt x="0" y="440477"/>
                  </a:lnTo>
                  <a:lnTo>
                    <a:pt x="508619" y="440477"/>
                  </a:lnTo>
                  <a:lnTo>
                    <a:pt x="254309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94BAF01F-0021-F7DB-E7B0-5D2E1437E595}"/>
                </a:ext>
              </a:extLst>
            </p:cNvPr>
            <p:cNvSpPr/>
            <p:nvPr/>
          </p:nvSpPr>
          <p:spPr>
            <a:xfrm>
              <a:off x="2555129" y="3083111"/>
              <a:ext cx="402590" cy="0"/>
            </a:xfrm>
            <a:custGeom>
              <a:avLst/>
              <a:gdLst/>
              <a:ahLst/>
              <a:cxnLst/>
              <a:rect l="l" t="t" r="r" b="b"/>
              <a:pathLst>
                <a:path w="402589">
                  <a:moveTo>
                    <a:pt x="0" y="0"/>
                  </a:moveTo>
                  <a:lnTo>
                    <a:pt x="40238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10" name="object 7">
            <a:extLst>
              <a:ext uri="{FF2B5EF4-FFF2-40B4-BE49-F238E27FC236}">
                <a16:creationId xmlns:a16="http://schemas.microsoft.com/office/drawing/2014/main" id="{8BBF9DBB-0ADF-E5E0-8113-405D88952BB8}"/>
              </a:ext>
            </a:extLst>
          </p:cNvPr>
          <p:cNvGrpSpPr/>
          <p:nvPr/>
        </p:nvGrpSpPr>
        <p:grpSpPr>
          <a:xfrm>
            <a:off x="3784252" y="2413106"/>
            <a:ext cx="634265" cy="347754"/>
            <a:chOff x="3405280" y="2825309"/>
            <a:chExt cx="940435" cy="515620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1605CE3C-C921-E951-334E-83490B141870}"/>
                </a:ext>
              </a:extLst>
            </p:cNvPr>
            <p:cNvSpPr/>
            <p:nvPr/>
          </p:nvSpPr>
          <p:spPr>
            <a:xfrm>
              <a:off x="3833036" y="2828802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5">
                  <a:moveTo>
                    <a:pt x="508619" y="254309"/>
                  </a:moveTo>
                  <a:lnTo>
                    <a:pt x="503687" y="204464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4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30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30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F56011E9-0654-4590-2D7A-4DC290179405}"/>
                </a:ext>
              </a:extLst>
            </p:cNvPr>
            <p:cNvSpPr/>
            <p:nvPr/>
          </p:nvSpPr>
          <p:spPr>
            <a:xfrm>
              <a:off x="3408773" y="3083111"/>
              <a:ext cx="293370" cy="0"/>
            </a:xfrm>
            <a:custGeom>
              <a:avLst/>
              <a:gdLst/>
              <a:ahLst/>
              <a:cxnLst/>
              <a:rect l="l" t="t" r="r" b="b"/>
              <a:pathLst>
                <a:path w="293370">
                  <a:moveTo>
                    <a:pt x="0" y="0"/>
                  </a:moveTo>
                  <a:lnTo>
                    <a:pt x="29285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5C8B8881-5ADC-8C93-5094-B7AAE04DA47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8450" y="3046771"/>
              <a:ext cx="115884" cy="72680"/>
            </a:xfrm>
            <a:prstGeom prst="rect">
              <a:avLst/>
            </a:prstGeom>
          </p:spPr>
        </p:pic>
      </p:grp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74C03697-C213-D785-8CC8-8AE8E8921108}"/>
              </a:ext>
            </a:extLst>
          </p:cNvPr>
          <p:cNvGrpSpPr/>
          <p:nvPr/>
        </p:nvGrpSpPr>
        <p:grpSpPr>
          <a:xfrm>
            <a:off x="4959896" y="2436085"/>
            <a:ext cx="577734" cy="301929"/>
            <a:chOff x="5148427" y="2859380"/>
            <a:chExt cx="856615" cy="447675"/>
          </a:xfrm>
        </p:grpSpPr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17C2F6E8-02C4-9755-C6EE-B99010501C89}"/>
                </a:ext>
              </a:extLst>
            </p:cNvPr>
            <p:cNvSpPr/>
            <p:nvPr/>
          </p:nvSpPr>
          <p:spPr>
            <a:xfrm>
              <a:off x="5492408" y="2862873"/>
              <a:ext cx="508634" cy="440690"/>
            </a:xfrm>
            <a:custGeom>
              <a:avLst/>
              <a:gdLst/>
              <a:ahLst/>
              <a:cxnLst/>
              <a:rect l="l" t="t" r="r" b="b"/>
              <a:pathLst>
                <a:path w="508635" h="440689">
                  <a:moveTo>
                    <a:pt x="254309" y="440477"/>
                  </a:moveTo>
                  <a:lnTo>
                    <a:pt x="508619" y="0"/>
                  </a:lnTo>
                  <a:lnTo>
                    <a:pt x="0" y="0"/>
                  </a:lnTo>
                  <a:lnTo>
                    <a:pt x="254309" y="440477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8C4FAD35-B32C-23C2-D041-979F66F4772E}"/>
                </a:ext>
              </a:extLst>
            </p:cNvPr>
            <p:cNvSpPr/>
            <p:nvPr/>
          </p:nvSpPr>
          <p:spPr>
            <a:xfrm>
              <a:off x="5151919" y="3083112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0" y="0"/>
                  </a:moveTo>
                  <a:lnTo>
                    <a:pt x="336234" y="0"/>
                  </a:lnTo>
                </a:path>
              </a:pathLst>
            </a:custGeom>
            <a:ln w="63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9CF486BD-8780-8DA8-A4CE-CA6D77BAFFB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4979" y="3046771"/>
              <a:ext cx="115884" cy="72680"/>
            </a:xfrm>
            <a:prstGeom prst="rect">
              <a:avLst/>
            </a:prstGeom>
          </p:spPr>
        </p:pic>
      </p:grp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164FCC20-E165-3E03-BA40-3F49E41DCA9A}"/>
              </a:ext>
            </a:extLst>
          </p:cNvPr>
          <p:cNvGrpSpPr/>
          <p:nvPr/>
        </p:nvGrpSpPr>
        <p:grpSpPr>
          <a:xfrm>
            <a:off x="5987548" y="2413317"/>
            <a:ext cx="668954" cy="347325"/>
            <a:chOff x="6672143" y="2825623"/>
            <a:chExt cx="991869" cy="514984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F120007A-FF1F-8CC8-1A79-A145EFE12D01}"/>
                </a:ext>
              </a:extLst>
            </p:cNvPr>
            <p:cNvSpPr/>
            <p:nvPr/>
          </p:nvSpPr>
          <p:spPr>
            <a:xfrm>
              <a:off x="7151781" y="2828801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5">
                  <a:moveTo>
                    <a:pt x="508619" y="254309"/>
                  </a:moveTo>
                  <a:lnTo>
                    <a:pt x="503687" y="204464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4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30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30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B4916F5F-DCEA-980C-A251-10F33FEEF64A}"/>
                </a:ext>
              </a:extLst>
            </p:cNvPr>
            <p:cNvSpPr/>
            <p:nvPr/>
          </p:nvSpPr>
          <p:spPr>
            <a:xfrm>
              <a:off x="6672143" y="3083111"/>
              <a:ext cx="348615" cy="0"/>
            </a:xfrm>
            <a:custGeom>
              <a:avLst/>
              <a:gdLst/>
              <a:ahLst/>
              <a:cxnLst/>
              <a:rect l="l" t="t" r="r" b="b"/>
              <a:pathLst>
                <a:path w="348615">
                  <a:moveTo>
                    <a:pt x="0" y="0"/>
                  </a:moveTo>
                  <a:lnTo>
                    <a:pt x="348226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40F217D0-67A8-A304-B59B-CBEBAEDBFBC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7195" y="3046771"/>
              <a:ext cx="115884" cy="72680"/>
            </a:xfrm>
            <a:prstGeom prst="rect">
              <a:avLst/>
            </a:prstGeom>
          </p:spPr>
        </p:pic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7EE84E17-04D5-F31A-6AC0-8EE98D574FFB}"/>
              </a:ext>
            </a:extLst>
          </p:cNvPr>
          <p:cNvSpPr txBox="1"/>
          <p:nvPr/>
        </p:nvSpPr>
        <p:spPr>
          <a:xfrm>
            <a:off x="3456564" y="2510087"/>
            <a:ext cx="349466" cy="166062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25695">
              <a:spcBef>
                <a:spcPts val="81"/>
              </a:spcBef>
            </a:pPr>
            <a:r>
              <a:rPr sz="1517" i="1" baseline="9259" dirty="0">
                <a:latin typeface="Calibri"/>
                <a:cs typeface="Calibri"/>
              </a:rPr>
              <a:t>π</a:t>
            </a:r>
            <a:r>
              <a:rPr sz="708" dirty="0">
                <a:latin typeface="Trebuchet MS"/>
                <a:cs typeface="Trebuchet MS"/>
              </a:rPr>
              <a:t>agent</a:t>
            </a:r>
            <a:endParaRPr sz="708">
              <a:latin typeface="Trebuchet MS"/>
              <a:cs typeface="Trebuchet MS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CD95B2EC-E87A-08FF-7C7C-52C323E51A49}"/>
              </a:ext>
            </a:extLst>
          </p:cNvPr>
          <p:cNvSpPr/>
          <p:nvPr/>
        </p:nvSpPr>
        <p:spPr>
          <a:xfrm>
            <a:off x="4415780" y="2586978"/>
            <a:ext cx="300644" cy="0"/>
          </a:xfrm>
          <a:custGeom>
            <a:avLst/>
            <a:gdLst/>
            <a:ahLst/>
            <a:cxnLst/>
            <a:rect l="l" t="t" r="r" b="b"/>
            <a:pathLst>
              <a:path w="445770">
                <a:moveTo>
                  <a:pt x="0" y="0"/>
                </a:moveTo>
                <a:lnTo>
                  <a:pt x="445764" y="0"/>
                </a:lnTo>
              </a:path>
            </a:pathLst>
          </a:custGeom>
          <a:ln w="63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121998A4-55FC-8502-7143-E5AA78B712A0}"/>
              </a:ext>
            </a:extLst>
          </p:cNvPr>
          <p:cNvSpPr txBox="1"/>
          <p:nvPr/>
        </p:nvSpPr>
        <p:spPr>
          <a:xfrm>
            <a:off x="4690725" y="2510087"/>
            <a:ext cx="290794" cy="166062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25695">
              <a:spcBef>
                <a:spcPts val="81"/>
              </a:spcBef>
            </a:pPr>
            <a:r>
              <a:rPr sz="1517" i="1" baseline="9259" dirty="0">
                <a:latin typeface="Calibri"/>
                <a:cs typeface="Calibri"/>
              </a:rPr>
              <a:t>π</a:t>
            </a:r>
            <a:r>
              <a:rPr sz="708" dirty="0">
                <a:latin typeface="Trebuchet MS"/>
                <a:cs typeface="Trebuchet MS"/>
              </a:rPr>
              <a:t>coin</a:t>
            </a:r>
            <a:endParaRPr sz="708">
              <a:latin typeface="Trebuchet MS"/>
              <a:cs typeface="Trebuchet MS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39774137-3888-3775-03FD-F070AC7510C3}"/>
              </a:ext>
            </a:extLst>
          </p:cNvPr>
          <p:cNvSpPr/>
          <p:nvPr/>
        </p:nvSpPr>
        <p:spPr>
          <a:xfrm>
            <a:off x="5449165" y="2586977"/>
            <a:ext cx="308781" cy="0"/>
          </a:xfrm>
          <a:custGeom>
            <a:avLst/>
            <a:gdLst/>
            <a:ahLst/>
            <a:cxnLst/>
            <a:rect l="l" t="t" r="r" b="b"/>
            <a:pathLst>
              <a:path w="457835">
                <a:moveTo>
                  <a:pt x="0" y="0"/>
                </a:moveTo>
                <a:lnTo>
                  <a:pt x="4577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0D5E3633-35B2-A7C3-AA15-53FE303AEF1A}"/>
              </a:ext>
            </a:extLst>
          </p:cNvPr>
          <p:cNvSpPr txBox="1"/>
          <p:nvPr/>
        </p:nvSpPr>
        <p:spPr>
          <a:xfrm>
            <a:off x="5732197" y="2510087"/>
            <a:ext cx="274519" cy="166062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25695">
              <a:spcBef>
                <a:spcPts val="81"/>
              </a:spcBef>
            </a:pPr>
            <a:r>
              <a:rPr sz="1517" i="1" spc="10" baseline="9259" dirty="0">
                <a:latin typeface="Calibri"/>
                <a:cs typeface="Calibri"/>
              </a:rPr>
              <a:t>π</a:t>
            </a:r>
            <a:r>
              <a:rPr sz="708" spc="7" dirty="0">
                <a:latin typeface="Trebuchet MS"/>
                <a:cs typeface="Trebuchet MS"/>
              </a:rPr>
              <a:t>opp</a:t>
            </a:r>
            <a:endParaRPr sz="708">
              <a:latin typeface="Trebuchet MS"/>
              <a:cs typeface="Trebuchet MS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F45ED049-6D66-00EC-A3A6-A2C71CC21C43}"/>
              </a:ext>
            </a:extLst>
          </p:cNvPr>
          <p:cNvSpPr txBox="1"/>
          <p:nvPr/>
        </p:nvSpPr>
        <p:spPr>
          <a:xfrm>
            <a:off x="6690524" y="2431916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145" dirty="0">
                <a:latin typeface="Trebuchet MS"/>
                <a:cs typeface="Trebuchet MS"/>
              </a:rPr>
              <a:t>...</a:t>
            </a:r>
            <a:endParaRPr sz="1686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70EE4E-E65A-DE66-B505-AD16211A5713}"/>
                  </a:ext>
                </a:extLst>
              </p:cNvPr>
              <p:cNvSpPr txBox="1"/>
              <p:nvPr/>
            </p:nvSpPr>
            <p:spPr>
              <a:xfrm>
                <a:off x="1409460" y="3247860"/>
                <a:ext cx="7279813" cy="1472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𝑒𝑥𝑝𝑒𝑡𝑖𝑚𝑖𝑛𝑖𝑚𝑎𝑥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𝑈𝑡𝑖𝑙𝑖𝑡𝑦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𝐼𝑠𝐸𝑛𝑑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𝑇𝑟𝑢𝑒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400" smtClean="0">
                                          <a:latin typeface="Cambria Math" panose="02040503050406030204" pitchFamily="18" charset="0"/>
                                        </a:rPr>
                                        <m:t>ax</m:t>
                                      </m:r>
                                    </m:e>
                                    <m:li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∈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𝑎𝑐𝑡𝑖𝑜𝑛𝑠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𝑒𝑥𝑝𝑒𝑡𝑖𝑚𝑖𝑛𝑖𝑚𝑎𝑥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𝑆𝑢𝑐𝑐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𝑃𝑙𝑎𝑦𝑒𝑟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𝑎𝑔𝑒𝑛𝑡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∈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𝑎𝑐𝑡𝑖𝑜𝑛𝑠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𝑒𝑥𝑝𝑒𝑡𝑖𝑚𝑖𝑛𝑖𝑚𝑎𝑥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𝑆𝑢𝑐𝑐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𝑃𝑙𝑎𝑦𝑒𝑟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𝑂𝑝𝑝</m:t>
                                  </m:r>
                                </m:e>
                              </m:func>
                            </m: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𝑎𝑐𝑡𝑖𝑜𝑛𝑠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𝑐𝑜𝑖𝑛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𝑒𝑥𝑝𝑒𝑡𝑖𝑚𝑖𝑛𝑖𝑚𝑎𝑥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𝑆𝑢𝑐𝑐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 ,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𝑃𝑙𝑎𝑦𝑒𝑟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𝑐𝑜𝑖𝑛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70EE4E-E65A-DE66-B505-AD16211A5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60" y="3247860"/>
                <a:ext cx="7279813" cy="1472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618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C008-1C2E-1F1E-1CC5-60DD774E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AABA-7860-241F-29ED-FB8D91C5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CA6CC-DE59-CD87-A2E3-3E59F220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E252F9C-CA67-71E5-5C42-1ACC45401D73}"/>
              </a:ext>
            </a:extLst>
          </p:cNvPr>
          <p:cNvSpPr txBox="1"/>
          <p:nvPr/>
        </p:nvSpPr>
        <p:spPr>
          <a:xfrm>
            <a:off x="1475036" y="1468028"/>
            <a:ext cx="6402608" cy="3231965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34260">
              <a:spcBef>
                <a:spcPts val="94"/>
              </a:spcBef>
              <a:tabLst>
                <a:tab pos="1091594" algn="l"/>
              </a:tabLst>
            </a:pPr>
            <a:r>
              <a:rPr sz="1686" spc="-57" dirty="0">
                <a:solidFill>
                  <a:srgbClr val="0000A0"/>
                </a:solidFill>
                <a:latin typeface="Trebuchet MS"/>
                <a:cs typeface="Trebuchet MS"/>
              </a:rPr>
              <a:t>Primitives</a:t>
            </a:r>
            <a:r>
              <a:rPr sz="1686" spc="-57" dirty="0">
                <a:latin typeface="Trebuchet MS"/>
                <a:cs typeface="Trebuchet MS"/>
              </a:rPr>
              <a:t>:	</a:t>
            </a:r>
            <a:r>
              <a:rPr sz="1686" spc="-54" dirty="0">
                <a:solidFill>
                  <a:srgbClr val="FF0000"/>
                </a:solidFill>
                <a:latin typeface="Trebuchet MS"/>
                <a:cs typeface="Trebuchet MS"/>
              </a:rPr>
              <a:t>max</a:t>
            </a:r>
            <a:r>
              <a:rPr sz="1686" spc="5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nodes,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solidFill>
                  <a:srgbClr val="008000"/>
                </a:solidFill>
                <a:latin typeface="Trebuchet MS"/>
                <a:cs typeface="Trebuchet MS"/>
              </a:rPr>
              <a:t>chance</a:t>
            </a:r>
            <a:r>
              <a:rPr sz="1686" spc="64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nodes,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1" dirty="0">
                <a:solidFill>
                  <a:srgbClr val="0000FF"/>
                </a:solidFill>
                <a:latin typeface="Trebuchet MS"/>
                <a:cs typeface="Trebuchet MS"/>
              </a:rPr>
              <a:t>min</a:t>
            </a:r>
            <a:r>
              <a:rPr sz="1686" spc="64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nodes</a:t>
            </a:r>
            <a:endParaRPr sz="1686">
              <a:latin typeface="Trebuchet MS"/>
              <a:cs typeface="Trebuchet MS"/>
            </a:endParaRPr>
          </a:p>
          <a:p>
            <a:pPr marL="34260" marR="1064615">
              <a:lnSpc>
                <a:spcPct val="226200"/>
              </a:lnSpc>
            </a:pPr>
            <a:r>
              <a:rPr sz="1686" spc="-44" dirty="0">
                <a:solidFill>
                  <a:srgbClr val="0000A0"/>
                </a:solidFill>
                <a:latin typeface="Trebuchet MS"/>
                <a:cs typeface="Trebuchet MS"/>
              </a:rPr>
              <a:t>Composition</a:t>
            </a:r>
            <a:r>
              <a:rPr sz="1686" spc="-44" dirty="0">
                <a:latin typeface="Trebuchet MS"/>
                <a:cs typeface="Trebuchet MS"/>
              </a:rPr>
              <a:t>:</a:t>
            </a:r>
            <a:r>
              <a:rPr sz="1686" spc="250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alternate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nodes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according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to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1" dirty="0">
                <a:latin typeface="Trebuchet MS"/>
                <a:cs typeface="Trebuchet MS"/>
              </a:rPr>
              <a:t>model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of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game </a:t>
            </a:r>
            <a:r>
              <a:rPr sz="1686" spc="-499" dirty="0">
                <a:latin typeface="Trebuchet MS"/>
                <a:cs typeface="Trebuchet MS"/>
              </a:rPr>
              <a:t> </a:t>
            </a:r>
            <a:r>
              <a:rPr sz="1686" spc="-51" dirty="0">
                <a:solidFill>
                  <a:srgbClr val="0000A0"/>
                </a:solidFill>
                <a:latin typeface="Trebuchet MS"/>
                <a:cs typeface="Trebuchet MS"/>
              </a:rPr>
              <a:t>Value </a:t>
            </a:r>
            <a:r>
              <a:rPr sz="1686" spc="-61" dirty="0">
                <a:solidFill>
                  <a:srgbClr val="0000A0"/>
                </a:solidFill>
                <a:latin typeface="Trebuchet MS"/>
                <a:cs typeface="Trebuchet MS"/>
              </a:rPr>
              <a:t>function </a:t>
            </a:r>
            <a:r>
              <a:rPr sz="1686" i="1" spc="-101" dirty="0">
                <a:solidFill>
                  <a:srgbClr val="0000A0"/>
                </a:solidFill>
                <a:latin typeface="Calibri"/>
                <a:cs typeface="Calibri"/>
              </a:rPr>
              <a:t>V</a:t>
            </a:r>
            <a:r>
              <a:rPr sz="1770" spc="-152" baseline="-12698" dirty="0">
                <a:solidFill>
                  <a:srgbClr val="0000A0"/>
                </a:solidFill>
                <a:latin typeface="Lucida Sans Unicode"/>
                <a:cs typeface="Lucida Sans Unicode"/>
              </a:rPr>
              <a:t>···</a:t>
            </a:r>
            <a:r>
              <a:rPr sz="1686" spc="-101" dirty="0">
                <a:solidFill>
                  <a:srgbClr val="0000A0"/>
                </a:solidFill>
                <a:latin typeface="Trebuchet MS"/>
                <a:cs typeface="Trebuchet MS"/>
              </a:rPr>
              <a:t>(</a:t>
            </a:r>
            <a:r>
              <a:rPr sz="1686" i="1" spc="-101" dirty="0">
                <a:solidFill>
                  <a:srgbClr val="0000A0"/>
                </a:solidFill>
                <a:latin typeface="Calibri"/>
                <a:cs typeface="Calibri"/>
              </a:rPr>
              <a:t>s</a:t>
            </a:r>
            <a:r>
              <a:rPr sz="1686" spc="-101" dirty="0">
                <a:solidFill>
                  <a:srgbClr val="0000A0"/>
                </a:solidFill>
                <a:latin typeface="Trebuchet MS"/>
                <a:cs typeface="Trebuchet MS"/>
              </a:rPr>
              <a:t>)</a:t>
            </a:r>
            <a:r>
              <a:rPr sz="1686" spc="-101" dirty="0">
                <a:latin typeface="Trebuchet MS"/>
                <a:cs typeface="Trebuchet MS"/>
              </a:rPr>
              <a:t>:</a:t>
            </a:r>
            <a:r>
              <a:rPr sz="1686" spc="-98" dirty="0">
                <a:latin typeface="Trebuchet MS"/>
                <a:cs typeface="Trebuchet MS"/>
              </a:rPr>
              <a:t> </a:t>
            </a:r>
            <a:r>
              <a:rPr sz="1686" spc="-94" dirty="0">
                <a:latin typeface="Trebuchet MS"/>
                <a:cs typeface="Trebuchet MS"/>
              </a:rPr>
              <a:t>recurrence</a:t>
            </a:r>
            <a:r>
              <a:rPr sz="1686" spc="-91" dirty="0">
                <a:latin typeface="Trebuchet MS"/>
                <a:cs typeface="Trebuchet MS"/>
              </a:rPr>
              <a:t> for expected</a:t>
            </a:r>
            <a:r>
              <a:rPr sz="1686" spc="-88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utility </a:t>
            </a:r>
            <a:r>
              <a:rPr sz="1686" spc="-64" dirty="0">
                <a:latin typeface="Trebuchet MS"/>
                <a:cs typeface="Trebuchet MS"/>
              </a:rPr>
              <a:t> </a:t>
            </a:r>
            <a:r>
              <a:rPr sz="1686" spc="-54" dirty="0">
                <a:solidFill>
                  <a:srgbClr val="0000A0"/>
                </a:solidFill>
                <a:latin typeface="Trebuchet MS"/>
                <a:cs typeface="Trebuchet MS"/>
              </a:rPr>
              <a:t>Scenarios</a:t>
            </a:r>
            <a:r>
              <a:rPr sz="1686" spc="6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51" dirty="0">
                <a:solidFill>
                  <a:srgbClr val="0000A0"/>
                </a:solidFill>
                <a:latin typeface="Trebuchet MS"/>
                <a:cs typeface="Trebuchet MS"/>
              </a:rPr>
              <a:t>to</a:t>
            </a:r>
            <a:r>
              <a:rPr sz="1686" spc="6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44" dirty="0">
                <a:solidFill>
                  <a:srgbClr val="0000A0"/>
                </a:solidFill>
                <a:latin typeface="Trebuchet MS"/>
                <a:cs typeface="Trebuchet MS"/>
              </a:rPr>
              <a:t>think</a:t>
            </a:r>
            <a:r>
              <a:rPr sz="1686" spc="6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61" dirty="0">
                <a:solidFill>
                  <a:srgbClr val="0000A0"/>
                </a:solidFill>
                <a:latin typeface="Trebuchet MS"/>
                <a:cs typeface="Trebuchet MS"/>
              </a:rPr>
              <a:t>about</a:t>
            </a:r>
            <a:r>
              <a:rPr sz="1686" spc="-61" dirty="0">
                <a:latin typeface="Trebuchet MS"/>
                <a:cs typeface="Trebuchet MS"/>
              </a:rPr>
              <a:t>:</a:t>
            </a:r>
            <a:endParaRPr sz="1686">
              <a:latin typeface="Trebuchet MS"/>
              <a:cs typeface="Trebuchet MS"/>
            </a:endParaRPr>
          </a:p>
          <a:p>
            <a:pPr marL="577701" indent="-217976">
              <a:spcBef>
                <a:spcPts val="1099"/>
              </a:spcBef>
              <a:buFont typeface="MS Gothic"/>
              <a:buChar char="•"/>
              <a:tabLst>
                <a:tab pos="578129" algn="l"/>
              </a:tabLst>
            </a:pPr>
            <a:r>
              <a:rPr sz="1686" spc="7" dirty="0">
                <a:latin typeface="Trebuchet MS"/>
                <a:cs typeface="Trebuchet MS"/>
              </a:rPr>
              <a:t>What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if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you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115" dirty="0">
                <a:latin typeface="Trebuchet MS"/>
                <a:cs typeface="Trebuchet MS"/>
              </a:rPr>
              <a:t>are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playing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against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multiple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30" dirty="0">
                <a:latin typeface="Trebuchet MS"/>
                <a:cs typeface="Trebuchet MS"/>
              </a:rPr>
              <a:t>opponents?</a:t>
            </a:r>
            <a:endParaRPr sz="1686">
              <a:latin typeface="Trebuchet MS"/>
              <a:cs typeface="Trebuchet MS"/>
            </a:endParaRPr>
          </a:p>
          <a:p>
            <a:pPr marL="577701" indent="-217976">
              <a:spcBef>
                <a:spcPts val="1103"/>
              </a:spcBef>
              <a:buFont typeface="MS Gothic"/>
              <a:buChar char="•"/>
              <a:tabLst>
                <a:tab pos="578129" algn="l"/>
              </a:tabLst>
            </a:pPr>
            <a:r>
              <a:rPr sz="1686" spc="7" dirty="0">
                <a:latin typeface="Trebuchet MS"/>
                <a:cs typeface="Trebuchet MS"/>
              </a:rPr>
              <a:t>What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if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you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and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your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partner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have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to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take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47" dirty="0">
                <a:latin typeface="Trebuchet MS"/>
                <a:cs typeface="Trebuchet MS"/>
              </a:rPr>
              <a:t>turns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(table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20" dirty="0">
                <a:latin typeface="Trebuchet MS"/>
                <a:cs typeface="Trebuchet MS"/>
              </a:rPr>
              <a:t>tennis)?</a:t>
            </a:r>
            <a:endParaRPr sz="1686">
              <a:latin typeface="Trebuchet MS"/>
              <a:cs typeface="Trebuchet MS"/>
            </a:endParaRPr>
          </a:p>
          <a:p>
            <a:pPr marL="577701" indent="-217976">
              <a:spcBef>
                <a:spcPts val="1103"/>
              </a:spcBef>
              <a:buFont typeface="MS Gothic"/>
              <a:buChar char="•"/>
              <a:tabLst>
                <a:tab pos="578129" algn="l"/>
              </a:tabLst>
            </a:pPr>
            <a:r>
              <a:rPr sz="1686" spc="-30" dirty="0">
                <a:latin typeface="Trebuchet MS"/>
                <a:cs typeface="Trebuchet MS"/>
              </a:rPr>
              <a:t>Some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actions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allow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you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to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take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an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extra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3" dirty="0">
                <a:latin typeface="Trebuchet MS"/>
                <a:cs typeface="Trebuchet MS"/>
              </a:rPr>
              <a:t>turn?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96613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D0DF-6827-8188-92A3-6AAA922B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84265-AB8E-0D5E-9387-72027F91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708A-2A6A-9CCB-6186-D68C2D72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76139FFA-582F-F72F-0391-49A9903088C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8753" y="1271143"/>
            <a:ext cx="1290660" cy="1316388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D42DDAD6-258A-9D7F-2827-F52B83D0DAC7}"/>
              </a:ext>
            </a:extLst>
          </p:cNvPr>
          <p:cNvGrpSpPr/>
          <p:nvPr/>
        </p:nvGrpSpPr>
        <p:grpSpPr>
          <a:xfrm>
            <a:off x="5006898" y="1296351"/>
            <a:ext cx="1274954" cy="1042405"/>
            <a:chOff x="4930525" y="1363590"/>
            <a:chExt cx="1890395" cy="154559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E23CE1E8-15DB-962F-089D-B0F8EC5D85E0}"/>
                </a:ext>
              </a:extLst>
            </p:cNvPr>
            <p:cNvSpPr/>
            <p:nvPr/>
          </p:nvSpPr>
          <p:spPr>
            <a:xfrm>
              <a:off x="5133646" y="1365495"/>
              <a:ext cx="1685289" cy="995044"/>
            </a:xfrm>
            <a:custGeom>
              <a:avLst/>
              <a:gdLst/>
              <a:ahLst/>
              <a:cxnLst/>
              <a:rect l="l" t="t" r="r" b="b"/>
              <a:pathLst>
                <a:path w="1685290" h="995044">
                  <a:moveTo>
                    <a:pt x="1570363" y="0"/>
                  </a:moveTo>
                  <a:lnTo>
                    <a:pt x="1455923" y="198216"/>
                  </a:lnTo>
                  <a:lnTo>
                    <a:pt x="1684804" y="198216"/>
                  </a:lnTo>
                  <a:lnTo>
                    <a:pt x="1570363" y="0"/>
                  </a:lnTo>
                  <a:close/>
                </a:path>
                <a:path w="1685290" h="995044">
                  <a:moveTo>
                    <a:pt x="114440" y="994567"/>
                  </a:moveTo>
                  <a:lnTo>
                    <a:pt x="0" y="796350"/>
                  </a:lnTo>
                  <a:lnTo>
                    <a:pt x="228881" y="796350"/>
                  </a:lnTo>
                  <a:lnTo>
                    <a:pt x="114440" y="994567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3392BBD2-D5B6-2A25-DC4C-27AFD5D183B6}"/>
                </a:ext>
              </a:extLst>
            </p:cNvPr>
            <p:cNvSpPr/>
            <p:nvPr/>
          </p:nvSpPr>
          <p:spPr>
            <a:xfrm>
              <a:off x="4970966" y="2384859"/>
              <a:ext cx="216535" cy="440055"/>
            </a:xfrm>
            <a:custGeom>
              <a:avLst/>
              <a:gdLst/>
              <a:ahLst/>
              <a:cxnLst/>
              <a:rect l="l" t="t" r="r" b="b"/>
              <a:pathLst>
                <a:path w="216535" h="440055">
                  <a:moveTo>
                    <a:pt x="216203" y="0"/>
                  </a:moveTo>
                  <a:lnTo>
                    <a:pt x="0" y="439750"/>
                  </a:lnTo>
                </a:path>
              </a:pathLst>
            </a:custGeom>
            <a:ln w="228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9859C233-95B3-5AF0-3208-C13E29AB8C2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0525" y="2804390"/>
              <a:ext cx="69738" cy="90641"/>
            </a:xfrm>
            <a:prstGeom prst="rect">
              <a:avLst/>
            </a:prstGeom>
          </p:spPr>
        </p:pic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5CD2971F-11AD-0334-DE4C-D92B68CEC665}"/>
                </a:ext>
              </a:extLst>
            </p:cNvPr>
            <p:cNvSpPr/>
            <p:nvPr/>
          </p:nvSpPr>
          <p:spPr>
            <a:xfrm>
              <a:off x="5309005" y="2384859"/>
              <a:ext cx="227965" cy="463550"/>
            </a:xfrm>
            <a:custGeom>
              <a:avLst/>
              <a:gdLst/>
              <a:ahLst/>
              <a:cxnLst/>
              <a:rect l="l" t="t" r="r" b="b"/>
              <a:pathLst>
                <a:path w="227964" h="463550">
                  <a:moveTo>
                    <a:pt x="0" y="0"/>
                  </a:moveTo>
                  <a:lnTo>
                    <a:pt x="227781" y="463304"/>
                  </a:lnTo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8B1A389C-1903-B3F2-1F19-BA5C0A3CE39C}"/>
                </a:ext>
              </a:extLst>
            </p:cNvPr>
            <p:cNvSpPr/>
            <p:nvPr/>
          </p:nvSpPr>
          <p:spPr>
            <a:xfrm>
              <a:off x="5518930" y="2839384"/>
              <a:ext cx="46990" cy="67945"/>
            </a:xfrm>
            <a:custGeom>
              <a:avLst/>
              <a:gdLst/>
              <a:ahLst/>
              <a:cxnLst/>
              <a:rect l="l" t="t" r="r" b="b"/>
              <a:pathLst>
                <a:path w="46989" h="67944">
                  <a:moveTo>
                    <a:pt x="35711" y="0"/>
                  </a:moveTo>
                  <a:lnTo>
                    <a:pt x="0" y="17557"/>
                  </a:lnTo>
                  <a:lnTo>
                    <a:pt x="46850" y="67753"/>
                  </a:lnTo>
                  <a:lnTo>
                    <a:pt x="35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B1CA5FDA-693E-517C-371C-88347C85F70A}"/>
                </a:ext>
              </a:extLst>
            </p:cNvPr>
            <p:cNvSpPr/>
            <p:nvPr/>
          </p:nvSpPr>
          <p:spPr>
            <a:xfrm>
              <a:off x="5518930" y="2839384"/>
              <a:ext cx="46990" cy="67945"/>
            </a:xfrm>
            <a:custGeom>
              <a:avLst/>
              <a:gdLst/>
              <a:ahLst/>
              <a:cxnLst/>
              <a:rect l="l" t="t" r="r" b="b"/>
              <a:pathLst>
                <a:path w="46989" h="67944">
                  <a:moveTo>
                    <a:pt x="0" y="17557"/>
                  </a:moveTo>
                  <a:lnTo>
                    <a:pt x="46850" y="67753"/>
                  </a:lnTo>
                  <a:lnTo>
                    <a:pt x="35711" y="0"/>
                  </a:lnTo>
                  <a:lnTo>
                    <a:pt x="0" y="17557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756D7EF4-F4F7-86AF-69AE-81609F7AFCEC}"/>
              </a:ext>
            </a:extLst>
          </p:cNvPr>
          <p:cNvSpPr txBox="1"/>
          <p:nvPr/>
        </p:nvSpPr>
        <p:spPr>
          <a:xfrm>
            <a:off x="1816782" y="2357629"/>
            <a:ext cx="5855710" cy="2401354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3045243">
              <a:spcBef>
                <a:spcPts val="81"/>
              </a:spcBef>
              <a:tabLst>
                <a:tab pos="3610097" algn="l"/>
                <a:tab pos="4135124" algn="l"/>
                <a:tab pos="4598056" algn="l"/>
                <a:tab pos="5057989" algn="l"/>
                <a:tab pos="5557751" algn="l"/>
              </a:tabLst>
            </a:pPr>
            <a:r>
              <a:rPr sz="1012" spc="-24" dirty="0">
                <a:latin typeface="Trebuchet MS"/>
                <a:cs typeface="Trebuchet MS"/>
              </a:rPr>
              <a:t>-50	</a:t>
            </a:r>
            <a:r>
              <a:rPr sz="1012" spc="-17" dirty="0">
                <a:latin typeface="Trebuchet MS"/>
                <a:cs typeface="Trebuchet MS"/>
              </a:rPr>
              <a:t>50	1	3	</a:t>
            </a:r>
            <a:r>
              <a:rPr sz="1012" spc="-24" dirty="0">
                <a:latin typeface="Trebuchet MS"/>
                <a:cs typeface="Trebuchet MS"/>
              </a:rPr>
              <a:t>-5	</a:t>
            </a:r>
            <a:r>
              <a:rPr sz="1012" spc="-17" dirty="0">
                <a:latin typeface="Trebuchet MS"/>
                <a:cs typeface="Trebuchet MS"/>
              </a:rPr>
              <a:t>15</a:t>
            </a:r>
            <a:endParaRPr sz="1012">
              <a:latin typeface="Trebuchet MS"/>
              <a:cs typeface="Trebuchet MS"/>
            </a:endParaRPr>
          </a:p>
          <a:p>
            <a:pPr marL="34260" marR="3818224">
              <a:lnSpc>
                <a:spcPct val="154400"/>
              </a:lnSpc>
              <a:spcBef>
                <a:spcPts val="185"/>
              </a:spcBef>
            </a:pPr>
            <a:r>
              <a:rPr sz="1686" spc="-54" dirty="0">
                <a:solidFill>
                  <a:srgbClr val="0000A0"/>
                </a:solidFill>
                <a:latin typeface="Trebuchet MS"/>
                <a:cs typeface="Trebuchet MS"/>
              </a:rPr>
              <a:t>Approach</a:t>
            </a:r>
            <a:r>
              <a:rPr sz="1686" spc="-54" dirty="0">
                <a:latin typeface="Trebuchet MS"/>
                <a:cs typeface="Trebuchet MS"/>
              </a:rPr>
              <a:t>:</a:t>
            </a:r>
            <a:r>
              <a:rPr sz="1686" spc="-51" dirty="0">
                <a:latin typeface="Trebuchet MS"/>
                <a:cs typeface="Trebuchet MS"/>
              </a:rPr>
              <a:t> </a:t>
            </a:r>
            <a:r>
              <a:rPr sz="1686" spc="-111" dirty="0">
                <a:latin typeface="Trebuchet MS"/>
                <a:cs typeface="Trebuchet MS"/>
              </a:rPr>
              <a:t>tree </a:t>
            </a:r>
            <a:r>
              <a:rPr sz="1686" spc="-81" dirty="0">
                <a:latin typeface="Trebuchet MS"/>
                <a:cs typeface="Trebuchet MS"/>
              </a:rPr>
              <a:t>search </a:t>
            </a:r>
            <a:r>
              <a:rPr sz="1686" spc="-499" dirty="0">
                <a:latin typeface="Trebuchet MS"/>
                <a:cs typeface="Trebuchet MS"/>
              </a:rPr>
              <a:t> </a:t>
            </a:r>
            <a:r>
              <a:rPr sz="1686" spc="-71" dirty="0">
                <a:solidFill>
                  <a:srgbClr val="0000A0"/>
                </a:solidFill>
                <a:latin typeface="Trebuchet MS"/>
                <a:cs typeface="Trebuchet MS"/>
              </a:rPr>
              <a:t>Complexity</a:t>
            </a:r>
            <a:r>
              <a:rPr sz="1686" spc="-71" dirty="0">
                <a:latin typeface="Trebuchet MS"/>
                <a:cs typeface="Trebuchet MS"/>
              </a:rPr>
              <a:t>:</a:t>
            </a:r>
            <a:endParaRPr sz="1686">
              <a:latin typeface="Trebuchet MS"/>
              <a:cs typeface="Trebuchet MS"/>
            </a:endParaRPr>
          </a:p>
          <a:p>
            <a:pPr marL="577701" indent="-217976">
              <a:spcBef>
                <a:spcPts val="1103"/>
              </a:spcBef>
              <a:buFont typeface="MS Gothic"/>
              <a:buChar char="•"/>
              <a:tabLst>
                <a:tab pos="578129" algn="l"/>
              </a:tabLst>
            </a:pPr>
            <a:r>
              <a:rPr sz="1686" spc="-57" dirty="0">
                <a:latin typeface="Trebuchet MS"/>
                <a:cs typeface="Trebuchet MS"/>
              </a:rPr>
              <a:t>branching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factor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i="1" spc="-142" dirty="0">
                <a:latin typeface="Calibri"/>
                <a:cs typeface="Calibri"/>
              </a:rPr>
              <a:t>b</a:t>
            </a:r>
            <a:r>
              <a:rPr sz="1686" spc="-142" dirty="0">
                <a:latin typeface="Trebuchet MS"/>
                <a:cs typeface="Trebuchet MS"/>
              </a:rPr>
              <a:t>,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depth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i="1" spc="20" dirty="0">
                <a:latin typeface="Calibri"/>
                <a:cs typeface="Calibri"/>
              </a:rPr>
              <a:t>d</a:t>
            </a:r>
            <a:r>
              <a:rPr sz="1686" i="1" spc="189" dirty="0">
                <a:latin typeface="Calibri"/>
                <a:cs typeface="Calibri"/>
              </a:rPr>
              <a:t> </a:t>
            </a:r>
            <a:r>
              <a:rPr sz="1686" spc="20" dirty="0">
                <a:latin typeface="Trebuchet MS"/>
                <a:cs typeface="Trebuchet MS"/>
              </a:rPr>
              <a:t>(</a:t>
            </a:r>
            <a:r>
              <a:rPr sz="1686" spc="20" dirty="0">
                <a:latin typeface="Calibri"/>
                <a:cs typeface="Calibri"/>
              </a:rPr>
              <a:t>2</a:t>
            </a:r>
            <a:r>
              <a:rPr sz="1686" i="1" spc="20" dirty="0">
                <a:latin typeface="Calibri"/>
                <a:cs typeface="Calibri"/>
              </a:rPr>
              <a:t>d</a:t>
            </a:r>
            <a:r>
              <a:rPr sz="1686" i="1" spc="192" dirty="0">
                <a:latin typeface="Calibri"/>
                <a:cs typeface="Calibri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plies)</a:t>
            </a:r>
            <a:endParaRPr sz="1686">
              <a:latin typeface="Trebuchet MS"/>
              <a:cs typeface="Trebuchet MS"/>
            </a:endParaRPr>
          </a:p>
          <a:p>
            <a:pPr marL="34260" marR="3024259" indent="325893">
              <a:lnSpc>
                <a:spcPct val="150300"/>
              </a:lnSpc>
              <a:spcBef>
                <a:spcPts val="169"/>
              </a:spcBef>
              <a:buFont typeface="MS Gothic"/>
              <a:buChar char="•"/>
              <a:tabLst>
                <a:tab pos="578129" algn="l"/>
                <a:tab pos="705746" algn="l"/>
              </a:tabLst>
            </a:pPr>
            <a:r>
              <a:rPr sz="1686" i="1" spc="142" dirty="0">
                <a:latin typeface="Calibri"/>
                <a:cs typeface="Calibri"/>
              </a:rPr>
              <a:t>O</a:t>
            </a:r>
            <a:r>
              <a:rPr sz="1686" spc="142" dirty="0">
                <a:latin typeface="Calibri"/>
                <a:cs typeface="Calibri"/>
              </a:rPr>
              <a:t>(</a:t>
            </a:r>
            <a:r>
              <a:rPr sz="1686" i="1" spc="142" dirty="0">
                <a:latin typeface="Calibri"/>
                <a:cs typeface="Calibri"/>
              </a:rPr>
              <a:t>d</a:t>
            </a:r>
            <a:r>
              <a:rPr sz="1686" spc="142" dirty="0">
                <a:latin typeface="Calibri"/>
                <a:cs typeface="Calibri"/>
              </a:rPr>
              <a:t>)</a:t>
            </a:r>
            <a:r>
              <a:rPr sz="1686" spc="171" dirty="0">
                <a:latin typeface="Calibri"/>
                <a:cs typeface="Calibri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space,</a:t>
            </a:r>
            <a:r>
              <a:rPr sz="1686" spc="51" dirty="0">
                <a:latin typeface="Trebuchet MS"/>
                <a:cs typeface="Trebuchet MS"/>
              </a:rPr>
              <a:t> </a:t>
            </a:r>
            <a:r>
              <a:rPr sz="1686" i="1" spc="111" dirty="0">
                <a:latin typeface="Calibri"/>
                <a:cs typeface="Calibri"/>
              </a:rPr>
              <a:t>O</a:t>
            </a:r>
            <a:r>
              <a:rPr sz="1686" spc="111" dirty="0">
                <a:latin typeface="Calibri"/>
                <a:cs typeface="Calibri"/>
              </a:rPr>
              <a:t>(</a:t>
            </a:r>
            <a:r>
              <a:rPr sz="1686" i="1" spc="111" dirty="0">
                <a:latin typeface="Calibri"/>
                <a:cs typeface="Calibri"/>
              </a:rPr>
              <a:t>b</a:t>
            </a:r>
            <a:r>
              <a:rPr sz="1770" spc="167" baseline="28571" dirty="0">
                <a:latin typeface="Trebuchet MS"/>
                <a:cs typeface="Trebuchet MS"/>
              </a:rPr>
              <a:t>2</a:t>
            </a:r>
            <a:r>
              <a:rPr sz="1770" i="1" spc="167" baseline="28571" dirty="0">
                <a:latin typeface="Calibri"/>
                <a:cs typeface="Calibri"/>
              </a:rPr>
              <a:t>d</a:t>
            </a:r>
            <a:r>
              <a:rPr sz="1686" spc="111" dirty="0">
                <a:latin typeface="Calibri"/>
                <a:cs typeface="Calibri"/>
              </a:rPr>
              <a:t>)</a:t>
            </a:r>
            <a:r>
              <a:rPr sz="1686" spc="171" dirty="0">
                <a:latin typeface="Calibri"/>
                <a:cs typeface="Calibri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time </a:t>
            </a:r>
            <a:r>
              <a:rPr sz="1686" spc="-496" dirty="0">
                <a:latin typeface="Trebuchet MS"/>
                <a:cs typeface="Trebuchet MS"/>
              </a:rPr>
              <a:t> </a:t>
            </a:r>
            <a:r>
              <a:rPr sz="1686" spc="-54" dirty="0">
                <a:solidFill>
                  <a:srgbClr val="0000A0"/>
                </a:solidFill>
                <a:latin typeface="Trebuchet MS"/>
                <a:cs typeface="Trebuchet MS"/>
              </a:rPr>
              <a:t>Chess</a:t>
            </a:r>
            <a:r>
              <a:rPr sz="1686" spc="-54" dirty="0">
                <a:latin typeface="Trebuchet MS"/>
                <a:cs typeface="Trebuchet MS"/>
              </a:rPr>
              <a:t>:	</a:t>
            </a:r>
            <a:r>
              <a:rPr sz="1686" i="1" spc="-135" dirty="0">
                <a:latin typeface="Calibri"/>
                <a:cs typeface="Calibri"/>
              </a:rPr>
              <a:t>b</a:t>
            </a:r>
            <a:r>
              <a:rPr sz="1686" i="1" spc="91" dirty="0">
                <a:latin typeface="Calibri"/>
                <a:cs typeface="Calibri"/>
              </a:rPr>
              <a:t> </a:t>
            </a:r>
            <a:r>
              <a:rPr sz="1686" spc="-10" dirty="0">
                <a:latin typeface="Lucida Sans Unicode"/>
                <a:cs typeface="Lucida Sans Unicode"/>
              </a:rPr>
              <a:t>÷</a:t>
            </a:r>
            <a:r>
              <a:rPr sz="1686" spc="-61" dirty="0">
                <a:latin typeface="Lucida Sans Unicode"/>
                <a:cs typeface="Lucida Sans Unicode"/>
              </a:rPr>
              <a:t> </a:t>
            </a:r>
            <a:r>
              <a:rPr sz="1686" spc="-47" dirty="0">
                <a:latin typeface="Calibri"/>
                <a:cs typeface="Calibri"/>
              </a:rPr>
              <a:t>35</a:t>
            </a:r>
            <a:r>
              <a:rPr sz="1686" spc="-47" dirty="0">
                <a:latin typeface="Trebuchet MS"/>
                <a:cs typeface="Trebuchet MS"/>
              </a:rPr>
              <a:t>,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i="1" spc="20" dirty="0">
                <a:latin typeface="Calibri"/>
                <a:cs typeface="Calibri"/>
              </a:rPr>
              <a:t>d</a:t>
            </a:r>
            <a:r>
              <a:rPr sz="1686" i="1" spc="94" dirty="0">
                <a:latin typeface="Calibri"/>
                <a:cs typeface="Calibri"/>
              </a:rPr>
              <a:t> </a:t>
            </a:r>
            <a:r>
              <a:rPr sz="1686" spc="-10" dirty="0">
                <a:latin typeface="Lucida Sans Unicode"/>
                <a:cs typeface="Lucida Sans Unicode"/>
              </a:rPr>
              <a:t>÷</a:t>
            </a:r>
            <a:r>
              <a:rPr sz="1686" spc="-61" dirty="0">
                <a:latin typeface="Lucida Sans Unicode"/>
                <a:cs typeface="Lucida Sans Unicode"/>
              </a:rPr>
              <a:t> </a:t>
            </a:r>
            <a:r>
              <a:rPr sz="1686" dirty="0">
                <a:latin typeface="Calibri"/>
                <a:cs typeface="Calibri"/>
              </a:rPr>
              <a:t>50</a:t>
            </a:r>
            <a:endParaRPr sz="1686">
              <a:latin typeface="Calibri"/>
              <a:cs typeface="Calibri"/>
            </a:endParaRPr>
          </a:p>
          <a:p>
            <a:pPr marL="764416">
              <a:spcBef>
                <a:spcPts val="1032"/>
              </a:spcBef>
            </a:pPr>
            <a:r>
              <a:rPr sz="506" spc="-10" dirty="0">
                <a:latin typeface="Trebuchet MS"/>
                <a:cs typeface="Trebuchet MS"/>
              </a:rPr>
              <a:t>25515520672986852924121150151425587630190414488161019324176778440771467258239937365843732987043555789782336195637736653285543297897675074636936187744140625</a:t>
            </a:r>
            <a:endParaRPr sz="506">
              <a:latin typeface="Trebuchet MS"/>
              <a:cs typeface="Trebuchet M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A717227C-7C04-D80C-3EEB-482C0B605897}"/>
              </a:ext>
            </a:extLst>
          </p:cNvPr>
          <p:cNvSpPr txBox="1"/>
          <p:nvPr/>
        </p:nvSpPr>
        <p:spPr>
          <a:xfrm>
            <a:off x="5316705" y="1805104"/>
            <a:ext cx="191436" cy="166127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8565">
              <a:spcBef>
                <a:spcPts val="81"/>
              </a:spcBef>
            </a:pPr>
            <a:r>
              <a:rPr sz="1012" spc="-24" dirty="0">
                <a:solidFill>
                  <a:srgbClr val="0000FF"/>
                </a:solidFill>
                <a:latin typeface="Trebuchet MS"/>
                <a:cs typeface="Trebuchet MS"/>
              </a:rPr>
              <a:t>-50</a:t>
            </a:r>
            <a:endParaRPr sz="1012">
              <a:latin typeface="Trebuchet MS"/>
              <a:cs typeface="Trebuchet MS"/>
            </a:endParaRPr>
          </a:p>
        </p:txBody>
      </p:sp>
      <p:grpSp>
        <p:nvGrpSpPr>
          <p:cNvPr id="16" name="object 13">
            <a:extLst>
              <a:ext uri="{FF2B5EF4-FFF2-40B4-BE49-F238E27FC236}">
                <a16:creationId xmlns:a16="http://schemas.microsoft.com/office/drawing/2014/main" id="{835BB6AA-97E3-61FD-3798-C70D14BEC63C}"/>
              </a:ext>
            </a:extLst>
          </p:cNvPr>
          <p:cNvGrpSpPr/>
          <p:nvPr/>
        </p:nvGrpSpPr>
        <p:grpSpPr>
          <a:xfrm>
            <a:off x="6033175" y="1833440"/>
            <a:ext cx="367454" cy="505356"/>
            <a:chOff x="6452203" y="2159941"/>
            <a:chExt cx="544830" cy="749300"/>
          </a:xfrm>
        </p:grpSpPr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056292F3-5D28-51A3-94DB-88B667204D18}"/>
                </a:ext>
              </a:extLst>
            </p:cNvPr>
            <p:cNvSpPr/>
            <p:nvPr/>
          </p:nvSpPr>
          <p:spPr>
            <a:xfrm>
              <a:off x="6609723" y="2161846"/>
              <a:ext cx="229235" cy="198755"/>
            </a:xfrm>
            <a:custGeom>
              <a:avLst/>
              <a:gdLst/>
              <a:ahLst/>
              <a:cxnLst/>
              <a:rect l="l" t="t" r="r" b="b"/>
              <a:pathLst>
                <a:path w="229234" h="198755">
                  <a:moveTo>
                    <a:pt x="114440" y="198217"/>
                  </a:moveTo>
                  <a:lnTo>
                    <a:pt x="0" y="0"/>
                  </a:lnTo>
                  <a:lnTo>
                    <a:pt x="228881" y="0"/>
                  </a:lnTo>
                  <a:lnTo>
                    <a:pt x="114440" y="198217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F0FD59A6-2A1F-C96C-315C-D1D98B6E3FC7}"/>
                </a:ext>
              </a:extLst>
            </p:cNvPr>
            <p:cNvSpPr/>
            <p:nvPr/>
          </p:nvSpPr>
          <p:spPr>
            <a:xfrm>
              <a:off x="6489046" y="2384859"/>
              <a:ext cx="183515" cy="437515"/>
            </a:xfrm>
            <a:custGeom>
              <a:avLst/>
              <a:gdLst/>
              <a:ahLst/>
              <a:cxnLst/>
              <a:rect l="l" t="t" r="r" b="b"/>
              <a:pathLst>
                <a:path w="183515" h="437514">
                  <a:moveTo>
                    <a:pt x="183192" y="0"/>
                  </a:moveTo>
                  <a:lnTo>
                    <a:pt x="0" y="437133"/>
                  </a:lnTo>
                </a:path>
              </a:pathLst>
            </a:custGeom>
            <a:ln w="228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52991411-4192-1032-6EB8-98ABEA79ABD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2203" y="2802857"/>
              <a:ext cx="66638" cy="91187"/>
            </a:xfrm>
            <a:prstGeom prst="rect">
              <a:avLst/>
            </a:prstGeom>
          </p:spPr>
        </p:pic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1D831FBA-70F6-6DDC-AAD7-88F852485F74}"/>
                </a:ext>
              </a:extLst>
            </p:cNvPr>
            <p:cNvSpPr/>
            <p:nvPr/>
          </p:nvSpPr>
          <p:spPr>
            <a:xfrm>
              <a:off x="6776088" y="2384859"/>
              <a:ext cx="193675" cy="461645"/>
            </a:xfrm>
            <a:custGeom>
              <a:avLst/>
              <a:gdLst/>
              <a:ahLst/>
              <a:cxnLst/>
              <a:rect l="l" t="t" r="r" b="b"/>
              <a:pathLst>
                <a:path w="193675" h="461644">
                  <a:moveTo>
                    <a:pt x="0" y="0"/>
                  </a:moveTo>
                  <a:lnTo>
                    <a:pt x="193337" y="461343"/>
                  </a:lnTo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2146DFD7-18D6-14E7-BE9F-489972878B03}"/>
                </a:ext>
              </a:extLst>
            </p:cNvPr>
            <p:cNvSpPr/>
            <p:nvPr/>
          </p:nvSpPr>
          <p:spPr>
            <a:xfrm>
              <a:off x="6951076" y="2838514"/>
              <a:ext cx="43815" cy="68580"/>
            </a:xfrm>
            <a:custGeom>
              <a:avLst/>
              <a:gdLst/>
              <a:ahLst/>
              <a:cxnLst/>
              <a:rect l="l" t="t" r="r" b="b"/>
              <a:pathLst>
                <a:path w="43815" h="68580">
                  <a:moveTo>
                    <a:pt x="36700" y="0"/>
                  </a:moveTo>
                  <a:lnTo>
                    <a:pt x="0" y="15380"/>
                  </a:lnTo>
                  <a:lnTo>
                    <a:pt x="43749" y="68297"/>
                  </a:lnTo>
                  <a:lnTo>
                    <a:pt x="36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14077A9B-ACF7-B475-A89B-A0BB0B5DD249}"/>
                </a:ext>
              </a:extLst>
            </p:cNvPr>
            <p:cNvSpPr/>
            <p:nvPr/>
          </p:nvSpPr>
          <p:spPr>
            <a:xfrm>
              <a:off x="6951076" y="2838514"/>
              <a:ext cx="43815" cy="68580"/>
            </a:xfrm>
            <a:custGeom>
              <a:avLst/>
              <a:gdLst/>
              <a:ahLst/>
              <a:cxnLst/>
              <a:rect l="l" t="t" r="r" b="b"/>
              <a:pathLst>
                <a:path w="43815" h="68580">
                  <a:moveTo>
                    <a:pt x="0" y="15380"/>
                  </a:moveTo>
                  <a:lnTo>
                    <a:pt x="43749" y="68297"/>
                  </a:lnTo>
                  <a:lnTo>
                    <a:pt x="36700" y="0"/>
                  </a:lnTo>
                  <a:lnTo>
                    <a:pt x="0" y="15380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sp>
        <p:nvSpPr>
          <p:cNvPr id="23" name="object 20">
            <a:extLst>
              <a:ext uri="{FF2B5EF4-FFF2-40B4-BE49-F238E27FC236}">
                <a16:creationId xmlns:a16="http://schemas.microsoft.com/office/drawing/2014/main" id="{E3A0AB7B-6AA8-74D2-0493-D2E308197E1F}"/>
              </a:ext>
            </a:extLst>
          </p:cNvPr>
          <p:cNvSpPr txBox="1"/>
          <p:nvPr/>
        </p:nvSpPr>
        <p:spPr>
          <a:xfrm>
            <a:off x="6312228" y="1805104"/>
            <a:ext cx="82656" cy="166127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8565">
              <a:spcBef>
                <a:spcPts val="81"/>
              </a:spcBef>
            </a:pPr>
            <a:r>
              <a:rPr sz="1012" spc="-17" dirty="0">
                <a:solidFill>
                  <a:srgbClr val="0000FF"/>
                </a:solidFill>
                <a:latin typeface="Trebuchet MS"/>
                <a:cs typeface="Trebuchet MS"/>
              </a:rPr>
              <a:t>1</a:t>
            </a:r>
            <a:endParaRPr sz="1012">
              <a:latin typeface="Trebuchet MS"/>
              <a:cs typeface="Trebuchet MS"/>
            </a:endParaRPr>
          </a:p>
        </p:txBody>
      </p:sp>
      <p:grpSp>
        <p:nvGrpSpPr>
          <p:cNvPr id="24" name="object 21">
            <a:extLst>
              <a:ext uri="{FF2B5EF4-FFF2-40B4-BE49-F238E27FC236}">
                <a16:creationId xmlns:a16="http://schemas.microsoft.com/office/drawing/2014/main" id="{DB7D1AD4-30BF-FF67-383A-12A6224A7CF3}"/>
              </a:ext>
            </a:extLst>
          </p:cNvPr>
          <p:cNvGrpSpPr/>
          <p:nvPr/>
        </p:nvGrpSpPr>
        <p:grpSpPr>
          <a:xfrm>
            <a:off x="6983281" y="1833440"/>
            <a:ext cx="404713" cy="505356"/>
            <a:chOff x="7860940" y="2159941"/>
            <a:chExt cx="600075" cy="74930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28262F78-9A4B-F533-EACC-B5AC43D8E33E}"/>
                </a:ext>
              </a:extLst>
            </p:cNvPr>
            <p:cNvSpPr/>
            <p:nvPr/>
          </p:nvSpPr>
          <p:spPr>
            <a:xfrm>
              <a:off x="8045492" y="2161846"/>
              <a:ext cx="229235" cy="198755"/>
            </a:xfrm>
            <a:custGeom>
              <a:avLst/>
              <a:gdLst/>
              <a:ahLst/>
              <a:cxnLst/>
              <a:rect l="l" t="t" r="r" b="b"/>
              <a:pathLst>
                <a:path w="229234" h="198755">
                  <a:moveTo>
                    <a:pt x="114440" y="198217"/>
                  </a:moveTo>
                  <a:lnTo>
                    <a:pt x="0" y="0"/>
                  </a:lnTo>
                  <a:lnTo>
                    <a:pt x="228881" y="0"/>
                  </a:lnTo>
                  <a:lnTo>
                    <a:pt x="114440" y="198217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50B989CB-3FF6-E418-7D44-8BF33648B250}"/>
                </a:ext>
              </a:extLst>
            </p:cNvPr>
            <p:cNvSpPr/>
            <p:nvPr/>
          </p:nvSpPr>
          <p:spPr>
            <a:xfrm>
              <a:off x="7899954" y="2384859"/>
              <a:ext cx="203200" cy="438784"/>
            </a:xfrm>
            <a:custGeom>
              <a:avLst/>
              <a:gdLst/>
              <a:ahLst/>
              <a:cxnLst/>
              <a:rect l="l" t="t" r="r" b="b"/>
              <a:pathLst>
                <a:path w="203200" h="438785">
                  <a:moveTo>
                    <a:pt x="202719" y="0"/>
                  </a:moveTo>
                  <a:lnTo>
                    <a:pt x="0" y="438661"/>
                  </a:lnTo>
                </a:path>
              </a:pathLst>
            </a:custGeom>
            <a:ln w="228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75354AFE-A193-6819-E56B-8B9E77CBC45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0940" y="2803735"/>
              <a:ext cx="68517" cy="90888"/>
            </a:xfrm>
            <a:prstGeom prst="rect">
              <a:avLst/>
            </a:prstGeom>
          </p:spPr>
        </p:pic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7A40AD67-24AD-A723-0052-B46DBB38D4A5}"/>
                </a:ext>
              </a:extLst>
            </p:cNvPr>
            <p:cNvSpPr/>
            <p:nvPr/>
          </p:nvSpPr>
          <p:spPr>
            <a:xfrm>
              <a:off x="8217194" y="2384859"/>
              <a:ext cx="213995" cy="462915"/>
            </a:xfrm>
            <a:custGeom>
              <a:avLst/>
              <a:gdLst/>
              <a:ahLst/>
              <a:cxnLst/>
              <a:rect l="l" t="t" r="r" b="b"/>
              <a:pathLst>
                <a:path w="213995" h="462914">
                  <a:moveTo>
                    <a:pt x="0" y="0"/>
                  </a:moveTo>
                  <a:lnTo>
                    <a:pt x="213723" y="462481"/>
                  </a:lnTo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4F242ECC-69D7-1929-F8DE-E7D8A4D007B7}"/>
                </a:ext>
              </a:extLst>
            </p:cNvPr>
            <p:cNvSpPr/>
            <p:nvPr/>
          </p:nvSpPr>
          <p:spPr>
            <a:xfrm>
              <a:off x="8412859" y="2838999"/>
              <a:ext cx="45720" cy="68580"/>
            </a:xfrm>
            <a:custGeom>
              <a:avLst/>
              <a:gdLst/>
              <a:ahLst/>
              <a:cxnLst/>
              <a:rect l="l" t="t" r="r" b="b"/>
              <a:pathLst>
                <a:path w="45720" h="68580">
                  <a:moveTo>
                    <a:pt x="36122" y="0"/>
                  </a:moveTo>
                  <a:lnTo>
                    <a:pt x="0" y="16693"/>
                  </a:lnTo>
                  <a:lnTo>
                    <a:pt x="45628" y="67999"/>
                  </a:lnTo>
                  <a:lnTo>
                    <a:pt x="361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7560EE97-407D-A915-9575-1E601D6A39F8}"/>
                </a:ext>
              </a:extLst>
            </p:cNvPr>
            <p:cNvSpPr/>
            <p:nvPr/>
          </p:nvSpPr>
          <p:spPr>
            <a:xfrm>
              <a:off x="8412859" y="2838999"/>
              <a:ext cx="45720" cy="68580"/>
            </a:xfrm>
            <a:custGeom>
              <a:avLst/>
              <a:gdLst/>
              <a:ahLst/>
              <a:cxnLst/>
              <a:rect l="l" t="t" r="r" b="b"/>
              <a:pathLst>
                <a:path w="45720" h="68580">
                  <a:moveTo>
                    <a:pt x="0" y="16693"/>
                  </a:moveTo>
                  <a:lnTo>
                    <a:pt x="45628" y="67999"/>
                  </a:lnTo>
                  <a:lnTo>
                    <a:pt x="36122" y="0"/>
                  </a:lnTo>
                  <a:lnTo>
                    <a:pt x="0" y="16693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37D35CAE-02FE-1772-ED9B-D94E02A891F6}"/>
              </a:ext>
            </a:extLst>
          </p:cNvPr>
          <p:cNvSpPr txBox="1"/>
          <p:nvPr/>
        </p:nvSpPr>
        <p:spPr>
          <a:xfrm>
            <a:off x="7280565" y="1805104"/>
            <a:ext cx="125911" cy="166127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8565">
              <a:spcBef>
                <a:spcPts val="81"/>
              </a:spcBef>
            </a:pPr>
            <a:r>
              <a:rPr sz="1012" spc="-24" dirty="0">
                <a:solidFill>
                  <a:srgbClr val="0000FF"/>
                </a:solidFill>
                <a:latin typeface="Trebuchet MS"/>
                <a:cs typeface="Trebuchet MS"/>
              </a:rPr>
              <a:t>-5</a:t>
            </a:r>
            <a:endParaRPr sz="1012">
              <a:latin typeface="Trebuchet MS"/>
              <a:cs typeface="Trebuchet MS"/>
            </a:endParaRPr>
          </a:p>
        </p:txBody>
      </p:sp>
      <p:grpSp>
        <p:nvGrpSpPr>
          <p:cNvPr id="32" name="object 29">
            <a:extLst>
              <a:ext uri="{FF2B5EF4-FFF2-40B4-BE49-F238E27FC236}">
                <a16:creationId xmlns:a16="http://schemas.microsoft.com/office/drawing/2014/main" id="{A0945185-1324-C2DB-7F1C-7B5973A01CAB}"/>
              </a:ext>
            </a:extLst>
          </p:cNvPr>
          <p:cNvGrpSpPr/>
          <p:nvPr/>
        </p:nvGrpSpPr>
        <p:grpSpPr>
          <a:xfrm>
            <a:off x="5321456" y="1414553"/>
            <a:ext cx="1763180" cy="432979"/>
            <a:chOff x="5396926" y="1538850"/>
            <a:chExt cx="2614295" cy="641985"/>
          </a:xfrm>
        </p:grpSpPr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38391134-35BD-975D-5BF5-D72CAD4A605E}"/>
                </a:ext>
              </a:extLst>
            </p:cNvPr>
            <p:cNvSpPr/>
            <p:nvPr/>
          </p:nvSpPr>
          <p:spPr>
            <a:xfrm>
              <a:off x="5456494" y="1540759"/>
              <a:ext cx="1108710" cy="606425"/>
            </a:xfrm>
            <a:custGeom>
              <a:avLst/>
              <a:gdLst/>
              <a:ahLst/>
              <a:cxnLst/>
              <a:rect l="l" t="t" r="r" b="b"/>
              <a:pathLst>
                <a:path w="1108709" h="606425">
                  <a:moveTo>
                    <a:pt x="1108285" y="0"/>
                  </a:moveTo>
                  <a:lnTo>
                    <a:pt x="0" y="606201"/>
                  </a:lnTo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E4D7E6F8-3D66-D495-AA79-C9973F8AA4F6}"/>
                </a:ext>
              </a:extLst>
            </p:cNvPr>
            <p:cNvSpPr/>
            <p:nvPr/>
          </p:nvSpPr>
          <p:spPr>
            <a:xfrm>
              <a:off x="5398833" y="2129508"/>
              <a:ext cx="67310" cy="49530"/>
            </a:xfrm>
            <a:custGeom>
              <a:avLst/>
              <a:gdLst/>
              <a:ahLst/>
              <a:cxnLst/>
              <a:rect l="l" t="t" r="r" b="b"/>
              <a:pathLst>
                <a:path w="67310" h="49530">
                  <a:moveTo>
                    <a:pt x="48107" y="0"/>
                  </a:moveTo>
                  <a:lnTo>
                    <a:pt x="0" y="48992"/>
                  </a:lnTo>
                  <a:lnTo>
                    <a:pt x="67203" y="34912"/>
                  </a:lnTo>
                  <a:lnTo>
                    <a:pt x="48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49BBA53A-7601-2F67-39D3-8051302B8568}"/>
                </a:ext>
              </a:extLst>
            </p:cNvPr>
            <p:cNvSpPr/>
            <p:nvPr/>
          </p:nvSpPr>
          <p:spPr>
            <a:xfrm>
              <a:off x="5398833" y="2129508"/>
              <a:ext cx="67310" cy="49530"/>
            </a:xfrm>
            <a:custGeom>
              <a:avLst/>
              <a:gdLst/>
              <a:ahLst/>
              <a:cxnLst/>
              <a:rect l="l" t="t" r="r" b="b"/>
              <a:pathLst>
                <a:path w="67310" h="49530">
                  <a:moveTo>
                    <a:pt x="48107" y="0"/>
                  </a:moveTo>
                  <a:lnTo>
                    <a:pt x="0" y="48992"/>
                  </a:lnTo>
                  <a:lnTo>
                    <a:pt x="67203" y="34912"/>
                  </a:lnTo>
                  <a:lnTo>
                    <a:pt x="48107" y="0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0EF44A1E-912C-50EE-D3A6-9B3BD86201BD}"/>
                </a:ext>
              </a:extLst>
            </p:cNvPr>
            <p:cNvSpPr/>
            <p:nvPr/>
          </p:nvSpPr>
          <p:spPr>
            <a:xfrm>
              <a:off x="6707145" y="1588509"/>
              <a:ext cx="11430" cy="443865"/>
            </a:xfrm>
            <a:custGeom>
              <a:avLst/>
              <a:gdLst/>
              <a:ahLst/>
              <a:cxnLst/>
              <a:rect l="l" t="t" r="r" b="b"/>
              <a:pathLst>
                <a:path w="11429" h="443864">
                  <a:moveTo>
                    <a:pt x="0" y="0"/>
                  </a:moveTo>
                  <a:lnTo>
                    <a:pt x="11223" y="443484"/>
                  </a:lnTo>
                </a:path>
              </a:pathLst>
            </a:custGeom>
            <a:ln w="228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EC8AB4E2-23CE-043D-637B-85E1873D0524}"/>
                </a:ext>
              </a:extLst>
            </p:cNvPr>
            <p:cNvSpPr/>
            <p:nvPr/>
          </p:nvSpPr>
          <p:spPr>
            <a:xfrm>
              <a:off x="6698477" y="2031491"/>
              <a:ext cx="40005" cy="66675"/>
            </a:xfrm>
            <a:custGeom>
              <a:avLst/>
              <a:gdLst/>
              <a:ahLst/>
              <a:cxnLst/>
              <a:rect l="l" t="t" r="r" b="b"/>
              <a:pathLst>
                <a:path w="40004" h="66675">
                  <a:moveTo>
                    <a:pt x="39783" y="0"/>
                  </a:moveTo>
                  <a:lnTo>
                    <a:pt x="0" y="1006"/>
                  </a:lnTo>
                  <a:lnTo>
                    <a:pt x="21554" y="66201"/>
                  </a:lnTo>
                  <a:lnTo>
                    <a:pt x="397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52D0A726-8260-AECD-68A3-5669276D36FC}"/>
                </a:ext>
              </a:extLst>
            </p:cNvPr>
            <p:cNvSpPr/>
            <p:nvPr/>
          </p:nvSpPr>
          <p:spPr>
            <a:xfrm>
              <a:off x="6698477" y="2031491"/>
              <a:ext cx="40005" cy="66675"/>
            </a:xfrm>
            <a:custGeom>
              <a:avLst/>
              <a:gdLst/>
              <a:ahLst/>
              <a:cxnLst/>
              <a:rect l="l" t="t" r="r" b="b"/>
              <a:pathLst>
                <a:path w="40004" h="66675">
                  <a:moveTo>
                    <a:pt x="0" y="1006"/>
                  </a:moveTo>
                  <a:lnTo>
                    <a:pt x="21554" y="66201"/>
                  </a:lnTo>
                  <a:lnTo>
                    <a:pt x="39783" y="0"/>
                  </a:lnTo>
                  <a:lnTo>
                    <a:pt x="0" y="1006"/>
                  </a:lnTo>
                  <a:close/>
                </a:path>
                <a:path w="40004" h="66675">
                  <a:moveTo>
                    <a:pt x="0" y="1006"/>
                  </a:moveTo>
                  <a:lnTo>
                    <a:pt x="21554" y="66201"/>
                  </a:lnTo>
                  <a:lnTo>
                    <a:pt x="39783" y="0"/>
                  </a:lnTo>
                  <a:lnTo>
                    <a:pt x="0" y="1006"/>
                  </a:lnTo>
                  <a:close/>
                </a:path>
              </a:pathLst>
            </a:custGeom>
            <a:ln w="228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96CF22B7-703F-8FAE-6B63-12773B2302EE}"/>
                </a:ext>
              </a:extLst>
            </p:cNvPr>
            <p:cNvSpPr/>
            <p:nvPr/>
          </p:nvSpPr>
          <p:spPr>
            <a:xfrm>
              <a:off x="6843240" y="1540758"/>
              <a:ext cx="1108710" cy="606425"/>
            </a:xfrm>
            <a:custGeom>
              <a:avLst/>
              <a:gdLst/>
              <a:ahLst/>
              <a:cxnLst/>
              <a:rect l="l" t="t" r="r" b="b"/>
              <a:pathLst>
                <a:path w="1108709" h="606425">
                  <a:moveTo>
                    <a:pt x="0" y="0"/>
                  </a:moveTo>
                  <a:lnTo>
                    <a:pt x="1108284" y="606205"/>
                  </a:lnTo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45432BF0-77BE-04AE-CF4C-D029FAE77247}"/>
                </a:ext>
              </a:extLst>
            </p:cNvPr>
            <p:cNvSpPr/>
            <p:nvPr/>
          </p:nvSpPr>
          <p:spPr>
            <a:xfrm>
              <a:off x="7941982" y="2129509"/>
              <a:ext cx="67310" cy="49530"/>
            </a:xfrm>
            <a:custGeom>
              <a:avLst/>
              <a:gdLst/>
              <a:ahLst/>
              <a:cxnLst/>
              <a:rect l="l" t="t" r="r" b="b"/>
              <a:pathLst>
                <a:path w="67309" h="49530">
                  <a:moveTo>
                    <a:pt x="19096" y="0"/>
                  </a:moveTo>
                  <a:lnTo>
                    <a:pt x="0" y="34912"/>
                  </a:lnTo>
                  <a:lnTo>
                    <a:pt x="67203" y="48992"/>
                  </a:lnTo>
                  <a:lnTo>
                    <a:pt x="19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AB1B66C4-A804-000D-2D78-94223415AAE5}"/>
                </a:ext>
              </a:extLst>
            </p:cNvPr>
            <p:cNvSpPr/>
            <p:nvPr/>
          </p:nvSpPr>
          <p:spPr>
            <a:xfrm>
              <a:off x="7941982" y="2129509"/>
              <a:ext cx="67310" cy="49530"/>
            </a:xfrm>
            <a:custGeom>
              <a:avLst/>
              <a:gdLst/>
              <a:ahLst/>
              <a:cxnLst/>
              <a:rect l="l" t="t" r="r" b="b"/>
              <a:pathLst>
                <a:path w="67309" h="49530">
                  <a:moveTo>
                    <a:pt x="0" y="34912"/>
                  </a:moveTo>
                  <a:lnTo>
                    <a:pt x="67203" y="48992"/>
                  </a:lnTo>
                  <a:lnTo>
                    <a:pt x="19096" y="0"/>
                  </a:lnTo>
                  <a:lnTo>
                    <a:pt x="0" y="34912"/>
                  </a:lnTo>
                  <a:close/>
                </a:path>
              </a:pathLst>
            </a:custGeom>
            <a:ln w="3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sp>
        <p:nvSpPr>
          <p:cNvPr id="42" name="object 39">
            <a:extLst>
              <a:ext uri="{FF2B5EF4-FFF2-40B4-BE49-F238E27FC236}">
                <a16:creationId xmlns:a16="http://schemas.microsoft.com/office/drawing/2014/main" id="{EF3BD9E0-F677-F00B-10C9-5D8A727C44BB}"/>
              </a:ext>
            </a:extLst>
          </p:cNvPr>
          <p:cNvSpPr txBox="1"/>
          <p:nvPr/>
        </p:nvSpPr>
        <p:spPr>
          <a:xfrm>
            <a:off x="6298635" y="1268016"/>
            <a:ext cx="82656" cy="166127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8565">
              <a:spcBef>
                <a:spcPts val="81"/>
              </a:spcBef>
            </a:pPr>
            <a:r>
              <a:rPr sz="1012" spc="-17" dirty="0">
                <a:solidFill>
                  <a:srgbClr val="FF0000"/>
                </a:solidFill>
                <a:latin typeface="Trebuchet MS"/>
                <a:cs typeface="Trebuchet MS"/>
              </a:rPr>
              <a:t>1</a:t>
            </a:r>
            <a:endParaRPr sz="1012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59591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4881-9E89-0D7A-7A33-90C42F2A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84" dirty="0"/>
              <a:t>Speeding</a:t>
            </a:r>
            <a:r>
              <a:rPr lang="en-US" spc="67" dirty="0"/>
              <a:t> </a:t>
            </a:r>
            <a:r>
              <a:rPr lang="en-US" spc="-91" dirty="0"/>
              <a:t>up</a:t>
            </a:r>
            <a:r>
              <a:rPr lang="en-US" spc="67" dirty="0"/>
              <a:t> </a:t>
            </a:r>
            <a:r>
              <a:rPr lang="en-US" spc="-101" dirty="0"/>
              <a:t>minimax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7F866-F0F6-1914-D267-6AF78DDF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CD4F2-EE62-FE74-F13D-BBCD1101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3AABE14-FC16-754D-78E5-FB711965E9B4}"/>
              </a:ext>
            </a:extLst>
          </p:cNvPr>
          <p:cNvSpPr txBox="1"/>
          <p:nvPr/>
        </p:nvSpPr>
        <p:spPr>
          <a:xfrm>
            <a:off x="1632987" y="1268016"/>
            <a:ext cx="6192757" cy="1209780"/>
          </a:xfrm>
          <a:prstGeom prst="rect">
            <a:avLst/>
          </a:prstGeom>
        </p:spPr>
        <p:txBody>
          <a:bodyPr vert="horz" wrap="square" lIns="0" tIns="7709" rIns="0" bIns="0" rtlCol="0">
            <a:spAutoFit/>
          </a:bodyPr>
          <a:lstStyle/>
          <a:p>
            <a:pPr marL="225685" marR="3426" indent="-217548">
              <a:lnSpc>
                <a:spcPct val="101600"/>
              </a:lnSpc>
              <a:spcBef>
                <a:spcPts val="61"/>
              </a:spcBef>
              <a:buClr>
                <a:srgbClr val="000000"/>
              </a:buClr>
              <a:buFont typeface="MS Gothic"/>
              <a:buChar char="•"/>
              <a:tabLst>
                <a:tab pos="226113" algn="l"/>
              </a:tabLst>
            </a:pPr>
            <a:r>
              <a:rPr sz="1686" spc="-40" dirty="0">
                <a:solidFill>
                  <a:srgbClr val="0000A0"/>
                </a:solidFill>
                <a:latin typeface="Trebuchet MS"/>
                <a:cs typeface="Trebuchet MS"/>
              </a:rPr>
              <a:t>Evaluation</a:t>
            </a:r>
            <a:r>
              <a:rPr sz="1686" spc="-7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64" dirty="0">
                <a:solidFill>
                  <a:srgbClr val="0000A0"/>
                </a:solidFill>
                <a:latin typeface="Trebuchet MS"/>
                <a:cs typeface="Trebuchet MS"/>
              </a:rPr>
              <a:t>functions</a:t>
            </a:r>
            <a:r>
              <a:rPr sz="1686" spc="-64" dirty="0">
                <a:latin typeface="Trebuchet MS"/>
                <a:cs typeface="Trebuchet MS"/>
              </a:rPr>
              <a:t>:</a:t>
            </a:r>
            <a:r>
              <a:rPr sz="1686" spc="189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use</a:t>
            </a:r>
            <a:r>
              <a:rPr sz="1686" spc="-67" dirty="0">
                <a:latin typeface="Trebuchet MS"/>
                <a:cs typeface="Trebuchet MS"/>
              </a:rPr>
              <a:t> domain-specific</a:t>
            </a:r>
            <a:r>
              <a:rPr sz="1686" spc="-7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knowledge,</a:t>
            </a:r>
            <a:r>
              <a:rPr sz="1686" spc="-40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compute</a:t>
            </a:r>
            <a:r>
              <a:rPr sz="1686" spc="-71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ap- </a:t>
            </a:r>
            <a:r>
              <a:rPr sz="1686" spc="-496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proximate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answer</a:t>
            </a:r>
            <a:endParaRPr sz="168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MS Gothic"/>
              <a:buChar char="•"/>
            </a:pPr>
            <a:endParaRPr sz="1686">
              <a:latin typeface="Trebuchet MS"/>
              <a:cs typeface="Trebuchet MS"/>
            </a:endParaRPr>
          </a:p>
          <a:p>
            <a:pPr marL="225685" indent="-217548">
              <a:spcBef>
                <a:spcPts val="1223"/>
              </a:spcBef>
              <a:buClr>
                <a:srgbClr val="000000"/>
              </a:buClr>
              <a:buFont typeface="MS Gothic"/>
              <a:buChar char="•"/>
              <a:tabLst>
                <a:tab pos="226113" algn="l"/>
              </a:tabLst>
            </a:pPr>
            <a:r>
              <a:rPr sz="1686" spc="-44" dirty="0">
                <a:solidFill>
                  <a:srgbClr val="0000A0"/>
                </a:solidFill>
                <a:latin typeface="Trebuchet MS"/>
                <a:cs typeface="Trebuchet MS"/>
              </a:rPr>
              <a:t>Alpha-beta</a:t>
            </a:r>
            <a:r>
              <a:rPr sz="1686" spc="57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64" dirty="0">
                <a:solidFill>
                  <a:srgbClr val="0000A0"/>
                </a:solidFill>
                <a:latin typeface="Trebuchet MS"/>
                <a:cs typeface="Trebuchet MS"/>
              </a:rPr>
              <a:t>pruning</a:t>
            </a:r>
            <a:r>
              <a:rPr sz="1686" spc="-64" dirty="0">
                <a:latin typeface="Trebuchet MS"/>
                <a:cs typeface="Trebuchet MS"/>
              </a:rPr>
              <a:t>:</a:t>
            </a:r>
            <a:r>
              <a:rPr sz="1686" spc="250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general-purpose,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compute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exact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answer</a:t>
            </a:r>
            <a:endParaRPr sz="1686">
              <a:latin typeface="Trebuchet MS"/>
              <a:cs typeface="Trebuchet MS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021C559-5289-2884-C199-28D276BCCE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825" y="2893115"/>
            <a:ext cx="2362636" cy="157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4A1F-AAB0-A01C-3692-2564909E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4BC1AE-E594-1642-1C90-F43BF02B8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378027"/>
              </p:ext>
            </p:extLst>
          </p:nvPr>
        </p:nvGraphicFramePr>
        <p:xfrm>
          <a:off x="628650" y="1370013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86B62-0832-63BC-DDB4-EF58CC6A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CS371-AI by Samyan Qayyum Wahla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EFBE9-B42F-FD63-F097-B8B92208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31074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4DF1-4A70-ECAC-F1C9-10D2E0C3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Limited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B8BFA-B837-C7B7-4388-7D8821CF1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55FC5-861C-B4BA-23E0-1DE61B3E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D4C8E-6F17-4EA0-B808-1D3DC665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97682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6F9D-D46C-EE30-0FD1-6AD535FE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2716C-9378-42FC-C423-B02291F0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9C9A6-2835-2B56-11D5-D5991F95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A2DE4038-9846-A913-449C-F17D1BC46A72}"/>
              </a:ext>
            </a:extLst>
          </p:cNvPr>
          <p:cNvGrpSpPr/>
          <p:nvPr/>
        </p:nvGrpSpPr>
        <p:grpSpPr>
          <a:xfrm>
            <a:off x="1570464" y="1485574"/>
            <a:ext cx="6007745" cy="690368"/>
            <a:chOff x="629575" y="1326214"/>
            <a:chExt cx="8907780" cy="1023619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FCB7E40-5AFC-CC07-F96D-9F09BA11EB6E}"/>
                </a:ext>
              </a:extLst>
            </p:cNvPr>
            <p:cNvSpPr/>
            <p:nvPr/>
          </p:nvSpPr>
          <p:spPr>
            <a:xfrm>
              <a:off x="632754" y="1329393"/>
              <a:ext cx="8901430" cy="1017269"/>
            </a:xfrm>
            <a:custGeom>
              <a:avLst/>
              <a:gdLst/>
              <a:ahLst/>
              <a:cxnLst/>
              <a:rect l="l" t="t" r="r" b="b"/>
              <a:pathLst>
                <a:path w="8901430" h="1017269">
                  <a:moveTo>
                    <a:pt x="4450424" y="0"/>
                  </a:moveTo>
                  <a:lnTo>
                    <a:pt x="0" y="1017239"/>
                  </a:lnTo>
                  <a:lnTo>
                    <a:pt x="8900848" y="1017239"/>
                  </a:lnTo>
                  <a:lnTo>
                    <a:pt x="4450424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B7FC9ABE-0B47-3EA6-7226-B3EBE77B80F1}"/>
                </a:ext>
              </a:extLst>
            </p:cNvPr>
            <p:cNvSpPr/>
            <p:nvPr/>
          </p:nvSpPr>
          <p:spPr>
            <a:xfrm>
              <a:off x="3748051" y="1329393"/>
              <a:ext cx="2670810" cy="305435"/>
            </a:xfrm>
            <a:custGeom>
              <a:avLst/>
              <a:gdLst/>
              <a:ahLst/>
              <a:cxnLst/>
              <a:rect l="l" t="t" r="r" b="b"/>
              <a:pathLst>
                <a:path w="2670810" h="305435">
                  <a:moveTo>
                    <a:pt x="1335127" y="0"/>
                  </a:moveTo>
                  <a:lnTo>
                    <a:pt x="0" y="305171"/>
                  </a:lnTo>
                  <a:lnTo>
                    <a:pt x="2670254" y="305171"/>
                  </a:lnTo>
                  <a:lnTo>
                    <a:pt x="133512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F9676BD3-A49E-11E7-9DF3-87A0D2637EE5}"/>
                </a:ext>
              </a:extLst>
            </p:cNvPr>
            <p:cNvSpPr/>
            <p:nvPr/>
          </p:nvSpPr>
          <p:spPr>
            <a:xfrm>
              <a:off x="3748051" y="1329393"/>
              <a:ext cx="2670810" cy="305435"/>
            </a:xfrm>
            <a:custGeom>
              <a:avLst/>
              <a:gdLst/>
              <a:ahLst/>
              <a:cxnLst/>
              <a:rect l="l" t="t" r="r" b="b"/>
              <a:pathLst>
                <a:path w="2670810" h="305435">
                  <a:moveTo>
                    <a:pt x="1335127" y="0"/>
                  </a:moveTo>
                  <a:lnTo>
                    <a:pt x="0" y="305171"/>
                  </a:lnTo>
                  <a:lnTo>
                    <a:pt x="2670254" y="305171"/>
                  </a:lnTo>
                  <a:lnTo>
                    <a:pt x="1335127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grpSp>
        <p:nvGrpSpPr>
          <p:cNvPr id="10" name="object 7">
            <a:extLst>
              <a:ext uri="{FF2B5EF4-FFF2-40B4-BE49-F238E27FC236}">
                <a16:creationId xmlns:a16="http://schemas.microsoft.com/office/drawing/2014/main" id="{5FB02C9E-67F0-F459-99BD-4DC83D1B6A64}"/>
              </a:ext>
            </a:extLst>
          </p:cNvPr>
          <p:cNvGrpSpPr/>
          <p:nvPr/>
        </p:nvGrpSpPr>
        <p:grpSpPr>
          <a:xfrm>
            <a:off x="1434613" y="2613096"/>
            <a:ext cx="6279267" cy="1203433"/>
            <a:chOff x="428146" y="2998009"/>
            <a:chExt cx="9310370" cy="1784350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DC8F77CF-0EEF-9993-668B-04702B099FF2}"/>
                </a:ext>
              </a:extLst>
            </p:cNvPr>
            <p:cNvSpPr/>
            <p:nvPr/>
          </p:nvSpPr>
          <p:spPr>
            <a:xfrm>
              <a:off x="440862" y="3312718"/>
              <a:ext cx="9284970" cy="1456690"/>
            </a:xfrm>
            <a:custGeom>
              <a:avLst/>
              <a:gdLst/>
              <a:ahLst/>
              <a:cxnLst/>
              <a:rect l="l" t="t" r="r" b="b"/>
              <a:pathLst>
                <a:path w="9284970" h="1456689">
                  <a:moveTo>
                    <a:pt x="0" y="0"/>
                  </a:moveTo>
                  <a:lnTo>
                    <a:pt x="0" y="1456443"/>
                  </a:lnTo>
                  <a:lnTo>
                    <a:pt x="9284633" y="1456443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6253623C-78A0-A148-264A-CE287F06360D}"/>
                </a:ext>
              </a:extLst>
            </p:cNvPr>
            <p:cNvSpPr/>
            <p:nvPr/>
          </p:nvSpPr>
          <p:spPr>
            <a:xfrm>
              <a:off x="568017" y="2998009"/>
              <a:ext cx="5328285" cy="629920"/>
            </a:xfrm>
            <a:custGeom>
              <a:avLst/>
              <a:gdLst/>
              <a:ahLst/>
              <a:cxnLst/>
              <a:rect l="l" t="t" r="r" b="b"/>
              <a:pathLst>
                <a:path w="5328285" h="629920">
                  <a:moveTo>
                    <a:pt x="5328058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5328058" y="629417"/>
                  </a:lnTo>
                  <a:lnTo>
                    <a:pt x="53280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B486010E-8F96-D8E1-590C-1528B2EE059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2998009"/>
              <a:ext cx="642132" cy="629417"/>
            </a:xfrm>
            <a:prstGeom prst="rect">
              <a:avLst/>
            </a:prstGeom>
          </p:spPr>
        </p:pic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2BC17146-6BE6-0EEF-195B-73FBE430DE81}"/>
              </a:ext>
            </a:extLst>
          </p:cNvPr>
          <p:cNvSpPr txBox="1"/>
          <p:nvPr/>
        </p:nvSpPr>
        <p:spPr>
          <a:xfrm>
            <a:off x="1298204" y="2670286"/>
            <a:ext cx="6311387" cy="1885635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749427">
              <a:spcBef>
                <a:spcPts val="94"/>
              </a:spcBef>
              <a:tabLst>
                <a:tab pos="1896264" algn="l"/>
              </a:tabLst>
            </a:pPr>
            <a:r>
              <a:rPr sz="1686" b="1" spc="-24" dirty="0">
                <a:solidFill>
                  <a:srgbClr val="008000"/>
                </a:solidFill>
                <a:latin typeface="Trebuchet MS"/>
                <a:cs typeface="Trebuchet MS"/>
              </a:rPr>
              <a:t>Definition:	</a:t>
            </a:r>
            <a:r>
              <a:rPr sz="1686" b="1" spc="-10" dirty="0">
                <a:solidFill>
                  <a:srgbClr val="008000"/>
                </a:solidFill>
                <a:latin typeface="Trebuchet MS"/>
                <a:cs typeface="Trebuchet MS"/>
              </a:rPr>
              <a:t>Evaluation</a:t>
            </a:r>
            <a:r>
              <a:rPr sz="1686" b="1" spc="98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1686" b="1" spc="-30" dirty="0">
                <a:solidFill>
                  <a:srgbClr val="008000"/>
                </a:solidFill>
                <a:latin typeface="Trebuchet MS"/>
                <a:cs typeface="Trebuchet MS"/>
              </a:rPr>
              <a:t>function</a:t>
            </a:r>
            <a:endParaRPr sz="1686">
              <a:latin typeface="Trebuchet MS"/>
              <a:cs typeface="Trebuchet MS"/>
            </a:endParaRPr>
          </a:p>
          <a:p>
            <a:pPr marL="281785" marR="37685">
              <a:lnSpc>
                <a:spcPct val="101600"/>
              </a:lnSpc>
              <a:spcBef>
                <a:spcPts val="1521"/>
              </a:spcBef>
            </a:pPr>
            <a:r>
              <a:rPr sz="1686" spc="54" dirty="0">
                <a:latin typeface="Trebuchet MS"/>
                <a:cs typeface="Trebuchet MS"/>
              </a:rPr>
              <a:t>An</a:t>
            </a:r>
            <a:r>
              <a:rPr sz="1686" spc="111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evaluation</a:t>
            </a:r>
            <a:r>
              <a:rPr sz="1686" spc="108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function</a:t>
            </a:r>
            <a:r>
              <a:rPr sz="1686" spc="115" dirty="0">
                <a:latin typeface="Trebuchet MS"/>
                <a:cs typeface="Trebuchet MS"/>
              </a:rPr>
              <a:t> </a:t>
            </a:r>
            <a:r>
              <a:rPr sz="1686" spc="24" dirty="0">
                <a:latin typeface="Trebuchet MS"/>
                <a:cs typeface="Trebuchet MS"/>
              </a:rPr>
              <a:t>Eval(</a:t>
            </a:r>
            <a:r>
              <a:rPr sz="1686" i="1" spc="24" dirty="0">
                <a:latin typeface="Calibri"/>
                <a:cs typeface="Calibri"/>
              </a:rPr>
              <a:t>s</a:t>
            </a:r>
            <a:r>
              <a:rPr sz="1686" spc="24" dirty="0">
                <a:latin typeface="Trebuchet MS"/>
                <a:cs typeface="Trebuchet MS"/>
              </a:rPr>
              <a:t>)</a:t>
            </a:r>
            <a:r>
              <a:rPr sz="1686" spc="11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is</a:t>
            </a:r>
            <a:r>
              <a:rPr sz="1686" spc="115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a</a:t>
            </a:r>
            <a:r>
              <a:rPr sz="1686" spc="111" dirty="0">
                <a:latin typeface="Trebuchet MS"/>
                <a:cs typeface="Trebuchet MS"/>
              </a:rPr>
              <a:t> </a:t>
            </a:r>
            <a:r>
              <a:rPr sz="1686" spc="-37" dirty="0">
                <a:latin typeface="Trebuchet MS"/>
                <a:cs typeface="Trebuchet MS"/>
              </a:rPr>
              <a:t>(possibly</a:t>
            </a:r>
            <a:r>
              <a:rPr sz="1686" spc="11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very</a:t>
            </a:r>
            <a:r>
              <a:rPr sz="1686" spc="111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weak)</a:t>
            </a:r>
            <a:r>
              <a:rPr sz="1686" spc="108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estimate </a:t>
            </a:r>
            <a:r>
              <a:rPr sz="1686" spc="-499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of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value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i="1" spc="20" dirty="0">
                <a:latin typeface="Calibri"/>
                <a:cs typeface="Calibri"/>
              </a:rPr>
              <a:t>V</a:t>
            </a:r>
            <a:r>
              <a:rPr sz="1770" spc="30" baseline="-12698" dirty="0">
                <a:latin typeface="Trebuchet MS"/>
                <a:cs typeface="Trebuchet MS"/>
              </a:rPr>
              <a:t>minmax</a:t>
            </a:r>
            <a:r>
              <a:rPr sz="1686" spc="20" dirty="0">
                <a:latin typeface="Trebuchet MS"/>
                <a:cs typeface="Trebuchet MS"/>
              </a:rPr>
              <a:t>(</a:t>
            </a:r>
            <a:r>
              <a:rPr sz="1686" i="1" spc="20" dirty="0">
                <a:latin typeface="Calibri"/>
                <a:cs typeface="Calibri"/>
              </a:rPr>
              <a:t>s</a:t>
            </a:r>
            <a:r>
              <a:rPr sz="1686" spc="20" dirty="0">
                <a:latin typeface="Trebuchet MS"/>
                <a:cs typeface="Trebuchet MS"/>
              </a:rPr>
              <a:t>).</a:t>
            </a:r>
            <a:endParaRPr sz="168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21">
              <a:latin typeface="Trebuchet MS"/>
              <a:cs typeface="Trebuchet MS"/>
            </a:endParaRPr>
          </a:p>
          <a:p>
            <a:pPr>
              <a:spcBef>
                <a:spcPts val="34"/>
              </a:spcBef>
            </a:pPr>
            <a:endParaRPr sz="2293">
              <a:latin typeface="Trebuchet MS"/>
              <a:cs typeface="Trebuchet MS"/>
            </a:endParaRPr>
          </a:p>
          <a:p>
            <a:pPr marL="17130">
              <a:spcBef>
                <a:spcPts val="3"/>
              </a:spcBef>
            </a:pPr>
            <a:r>
              <a:rPr sz="1686" spc="-37" dirty="0">
                <a:solidFill>
                  <a:srgbClr val="0000A0"/>
                </a:solidFill>
                <a:latin typeface="Trebuchet MS"/>
                <a:cs typeface="Trebuchet MS"/>
              </a:rPr>
              <a:t>Analogy</a:t>
            </a:r>
            <a:r>
              <a:rPr sz="1686" spc="-37" dirty="0">
                <a:latin typeface="Trebuchet MS"/>
                <a:cs typeface="Trebuchet MS"/>
              </a:rPr>
              <a:t>:</a:t>
            </a:r>
            <a:r>
              <a:rPr sz="1686" spc="250" dirty="0">
                <a:latin typeface="Trebuchet MS"/>
                <a:cs typeface="Trebuchet MS"/>
              </a:rPr>
              <a:t> </a:t>
            </a:r>
            <a:r>
              <a:rPr sz="1686" spc="-10" dirty="0">
                <a:latin typeface="Trebuchet MS"/>
                <a:cs typeface="Trebuchet MS"/>
              </a:rPr>
              <a:t>FutureCost(</a:t>
            </a:r>
            <a:r>
              <a:rPr sz="1686" i="1" spc="-10" dirty="0">
                <a:latin typeface="Calibri"/>
                <a:cs typeface="Calibri"/>
              </a:rPr>
              <a:t>s</a:t>
            </a:r>
            <a:r>
              <a:rPr sz="1686" spc="-10" dirty="0">
                <a:latin typeface="Trebuchet MS"/>
                <a:cs typeface="Trebuchet MS"/>
              </a:rPr>
              <a:t>)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in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search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problems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94611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DD83-FF67-B8D1-4CFA-804BFD98F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74" dirty="0"/>
              <a:t>Evaluation</a:t>
            </a:r>
            <a:r>
              <a:rPr lang="en-US" spc="37" dirty="0"/>
              <a:t> </a:t>
            </a:r>
            <a:r>
              <a:rPr lang="en-US" spc="-98" dirty="0"/>
              <a:t>functions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E9802-22DB-F351-C59C-839AA600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12D8C-A587-F2C1-E5A1-4C2B8C14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24BB6544-5241-F02A-DA68-7983170989C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4419" y="1060701"/>
            <a:ext cx="1719451" cy="1753754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C085AA7A-B4BD-8C6F-6138-7926797B7D15}"/>
              </a:ext>
            </a:extLst>
          </p:cNvPr>
          <p:cNvGrpSpPr/>
          <p:nvPr/>
        </p:nvGrpSpPr>
        <p:grpSpPr>
          <a:xfrm>
            <a:off x="2282543" y="2900214"/>
            <a:ext cx="4583325" cy="1749047"/>
            <a:chOff x="1685385" y="4053689"/>
            <a:chExt cx="6795770" cy="259334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20F75C1-1AD6-78BD-D9D3-8A253C1601F5}"/>
                </a:ext>
              </a:extLst>
            </p:cNvPr>
            <p:cNvSpPr/>
            <p:nvPr/>
          </p:nvSpPr>
          <p:spPr>
            <a:xfrm>
              <a:off x="1695557" y="4310543"/>
              <a:ext cx="6775450" cy="2326005"/>
            </a:xfrm>
            <a:custGeom>
              <a:avLst/>
              <a:gdLst/>
              <a:ahLst/>
              <a:cxnLst/>
              <a:rect l="l" t="t" r="r" b="b"/>
              <a:pathLst>
                <a:path w="6775450" h="2326004">
                  <a:moveTo>
                    <a:pt x="0" y="0"/>
                  </a:moveTo>
                  <a:lnTo>
                    <a:pt x="0" y="2325837"/>
                  </a:lnTo>
                  <a:lnTo>
                    <a:pt x="6775242" y="2325837"/>
                  </a:lnTo>
                  <a:lnTo>
                    <a:pt x="6775242" y="0"/>
                  </a:lnTo>
                  <a:lnTo>
                    <a:pt x="0" y="0"/>
                  </a:lnTo>
                  <a:close/>
                </a:path>
              </a:pathLst>
            </a:custGeom>
            <a:ln w="2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D57BE39A-18D4-1926-D01B-86967B27C92C}"/>
                </a:ext>
              </a:extLst>
            </p:cNvPr>
            <p:cNvSpPr/>
            <p:nvPr/>
          </p:nvSpPr>
          <p:spPr>
            <a:xfrm>
              <a:off x="1797282" y="4053689"/>
              <a:ext cx="2437130" cy="513715"/>
            </a:xfrm>
            <a:custGeom>
              <a:avLst/>
              <a:gdLst/>
              <a:ahLst/>
              <a:cxnLst/>
              <a:rect l="l" t="t" r="r" b="b"/>
              <a:pathLst>
                <a:path w="2437129" h="513714">
                  <a:moveTo>
                    <a:pt x="2436690" y="0"/>
                  </a:moveTo>
                  <a:lnTo>
                    <a:pt x="0" y="0"/>
                  </a:lnTo>
                  <a:lnTo>
                    <a:pt x="0" y="513708"/>
                  </a:lnTo>
                  <a:lnTo>
                    <a:pt x="2436690" y="513708"/>
                  </a:lnTo>
                  <a:lnTo>
                    <a:pt x="24366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1D054B1F-E47C-375E-4C9E-77CC4A2150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7282" y="4053689"/>
              <a:ext cx="513708" cy="513708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73AF9AC7-0E1A-516A-DC25-4955520A02CA}"/>
              </a:ext>
            </a:extLst>
          </p:cNvPr>
          <p:cNvSpPr txBox="1"/>
          <p:nvPr/>
        </p:nvSpPr>
        <p:spPr>
          <a:xfrm>
            <a:off x="2364913" y="2947682"/>
            <a:ext cx="4418442" cy="1587829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408117">
              <a:spcBef>
                <a:spcPts val="88"/>
              </a:spcBef>
            </a:pPr>
            <a:r>
              <a:rPr sz="1349" b="1" spc="-20" dirty="0">
                <a:solidFill>
                  <a:srgbClr val="FFA500"/>
                </a:solidFill>
                <a:latin typeface="Trebuchet MS"/>
                <a:cs typeface="Trebuchet MS"/>
              </a:rPr>
              <a:t>Example:</a:t>
            </a:r>
            <a:r>
              <a:rPr sz="1349" b="1" spc="243" dirty="0">
                <a:solidFill>
                  <a:srgbClr val="FFA500"/>
                </a:solidFill>
                <a:latin typeface="Trebuchet MS"/>
                <a:cs typeface="Trebuchet MS"/>
              </a:rPr>
              <a:t> </a:t>
            </a:r>
            <a:r>
              <a:rPr sz="1349" b="1" spc="-30" dirty="0">
                <a:solidFill>
                  <a:srgbClr val="FFA500"/>
                </a:solidFill>
                <a:latin typeface="Trebuchet MS"/>
                <a:cs typeface="Trebuchet MS"/>
              </a:rPr>
              <a:t>chess</a:t>
            </a:r>
            <a:endParaRPr sz="1349">
              <a:latin typeface="Trebuchet MS"/>
              <a:cs typeface="Trebuchet MS"/>
            </a:endParaRPr>
          </a:p>
          <a:p>
            <a:pPr marL="34260" marR="29121">
              <a:lnSpc>
                <a:spcPct val="121100"/>
              </a:lnSpc>
              <a:spcBef>
                <a:spcPts val="1005"/>
              </a:spcBef>
            </a:pPr>
            <a:r>
              <a:rPr sz="1349" spc="10" dirty="0">
                <a:latin typeface="Trebuchet MS"/>
                <a:cs typeface="Trebuchet MS"/>
              </a:rPr>
              <a:t>Eval</a:t>
            </a:r>
            <a:r>
              <a:rPr sz="1349" spc="10" dirty="0">
                <a:latin typeface="Tahoma"/>
                <a:cs typeface="Tahoma"/>
              </a:rPr>
              <a:t>(</a:t>
            </a:r>
            <a:r>
              <a:rPr sz="1349" i="1" spc="10" dirty="0">
                <a:latin typeface="Calibri"/>
                <a:cs typeface="Calibri"/>
              </a:rPr>
              <a:t>s</a:t>
            </a:r>
            <a:r>
              <a:rPr sz="1349" spc="10" dirty="0">
                <a:latin typeface="Tahoma"/>
                <a:cs typeface="Tahoma"/>
              </a:rPr>
              <a:t>)</a:t>
            </a:r>
            <a:r>
              <a:rPr sz="1349" spc="-34" dirty="0">
                <a:latin typeface="Tahoma"/>
                <a:cs typeface="Tahoma"/>
              </a:rPr>
              <a:t> </a:t>
            </a:r>
            <a:r>
              <a:rPr sz="1349" spc="81" dirty="0">
                <a:latin typeface="Tahoma"/>
                <a:cs typeface="Tahoma"/>
              </a:rPr>
              <a:t>=</a:t>
            </a:r>
            <a:r>
              <a:rPr sz="1349" spc="-30" dirty="0">
                <a:latin typeface="Tahoma"/>
                <a:cs typeface="Tahoma"/>
              </a:rPr>
              <a:t> </a:t>
            </a:r>
            <a:r>
              <a:rPr sz="1349" spc="-64" dirty="0">
                <a:latin typeface="Trebuchet MS"/>
                <a:cs typeface="Trebuchet MS"/>
              </a:rPr>
              <a:t>material</a:t>
            </a:r>
            <a:r>
              <a:rPr sz="1349" spc="-94" dirty="0">
                <a:latin typeface="Trebuchet MS"/>
                <a:cs typeface="Trebuchet MS"/>
              </a:rPr>
              <a:t> </a:t>
            </a:r>
            <a:r>
              <a:rPr sz="1349" spc="81" dirty="0">
                <a:latin typeface="Tahoma"/>
                <a:cs typeface="Tahoma"/>
              </a:rPr>
              <a:t>+</a:t>
            </a:r>
            <a:r>
              <a:rPr sz="1349" spc="-111" dirty="0">
                <a:latin typeface="Tahoma"/>
                <a:cs typeface="Tahoma"/>
              </a:rPr>
              <a:t> </a:t>
            </a:r>
            <a:r>
              <a:rPr sz="1349" spc="-54" dirty="0">
                <a:latin typeface="Trebuchet MS"/>
                <a:cs typeface="Trebuchet MS"/>
              </a:rPr>
              <a:t>mobility</a:t>
            </a:r>
            <a:r>
              <a:rPr sz="1349" spc="-94" dirty="0">
                <a:latin typeface="Trebuchet MS"/>
                <a:cs typeface="Trebuchet MS"/>
              </a:rPr>
              <a:t> </a:t>
            </a:r>
            <a:r>
              <a:rPr sz="1349" spc="81" dirty="0">
                <a:latin typeface="Tahoma"/>
                <a:cs typeface="Tahoma"/>
              </a:rPr>
              <a:t>+</a:t>
            </a:r>
            <a:r>
              <a:rPr sz="1349" spc="-111" dirty="0">
                <a:latin typeface="Tahoma"/>
                <a:cs typeface="Tahoma"/>
              </a:rPr>
              <a:t> </a:t>
            </a:r>
            <a:r>
              <a:rPr sz="1349" spc="-51" dirty="0">
                <a:latin typeface="Trebuchet MS"/>
                <a:cs typeface="Trebuchet MS"/>
              </a:rPr>
              <a:t>king-safety</a:t>
            </a:r>
            <a:r>
              <a:rPr sz="1349" spc="-101" dirty="0">
                <a:latin typeface="Trebuchet MS"/>
                <a:cs typeface="Trebuchet MS"/>
              </a:rPr>
              <a:t> </a:t>
            </a:r>
            <a:r>
              <a:rPr sz="1349" spc="81" dirty="0">
                <a:latin typeface="Tahoma"/>
                <a:cs typeface="Tahoma"/>
              </a:rPr>
              <a:t>+</a:t>
            </a:r>
            <a:r>
              <a:rPr sz="1349" spc="-111" dirty="0">
                <a:latin typeface="Tahoma"/>
                <a:cs typeface="Tahoma"/>
              </a:rPr>
              <a:t> </a:t>
            </a:r>
            <a:r>
              <a:rPr sz="1349" spc="-61" dirty="0">
                <a:latin typeface="Trebuchet MS"/>
                <a:cs typeface="Trebuchet MS"/>
              </a:rPr>
              <a:t>center-control </a:t>
            </a:r>
            <a:r>
              <a:rPr sz="1349" spc="-395" dirty="0">
                <a:latin typeface="Trebuchet MS"/>
                <a:cs typeface="Trebuchet MS"/>
              </a:rPr>
              <a:t> </a:t>
            </a:r>
            <a:r>
              <a:rPr sz="1349" spc="-64" dirty="0">
                <a:latin typeface="Trebuchet MS"/>
                <a:cs typeface="Trebuchet MS"/>
              </a:rPr>
              <a:t>material</a:t>
            </a:r>
            <a:r>
              <a:rPr sz="1349" spc="-24" dirty="0">
                <a:latin typeface="Trebuchet MS"/>
                <a:cs typeface="Trebuchet MS"/>
              </a:rPr>
              <a:t> </a:t>
            </a:r>
            <a:r>
              <a:rPr sz="1349" spc="81" dirty="0">
                <a:latin typeface="Tahoma"/>
                <a:cs typeface="Tahoma"/>
              </a:rPr>
              <a:t>=</a:t>
            </a:r>
            <a:r>
              <a:rPr sz="1349" spc="-40" dirty="0">
                <a:latin typeface="Tahoma"/>
                <a:cs typeface="Tahoma"/>
              </a:rPr>
              <a:t> </a:t>
            </a:r>
            <a:r>
              <a:rPr sz="1349" spc="-54" dirty="0">
                <a:latin typeface="Tahoma"/>
                <a:cs typeface="Tahoma"/>
              </a:rPr>
              <a:t>1</a:t>
            </a:r>
            <a:r>
              <a:rPr sz="1349" spc="-57" dirty="0">
                <a:latin typeface="Tahoma"/>
                <a:cs typeface="Tahoma"/>
              </a:rPr>
              <a:t>0</a:t>
            </a:r>
            <a:r>
              <a:rPr sz="1416" spc="70" baseline="29761" dirty="0">
                <a:latin typeface="Trebuchet MS"/>
                <a:cs typeface="Trebuchet MS"/>
              </a:rPr>
              <a:t>10</a:t>
            </a:r>
            <a:r>
              <a:rPr sz="1416" spc="171" baseline="29761" dirty="0">
                <a:latin typeface="Trebuchet MS"/>
                <a:cs typeface="Trebuchet MS"/>
              </a:rPr>
              <a:t>0</a:t>
            </a:r>
            <a:r>
              <a:rPr sz="1349" spc="13" dirty="0">
                <a:latin typeface="Tahoma"/>
                <a:cs typeface="Tahoma"/>
              </a:rPr>
              <a:t>(</a:t>
            </a:r>
            <a:r>
              <a:rPr sz="1349" i="1" spc="462" dirty="0">
                <a:latin typeface="Calibri"/>
                <a:cs typeface="Calibri"/>
              </a:rPr>
              <a:t>K</a:t>
            </a:r>
            <a:r>
              <a:rPr sz="1349" i="1" spc="98" dirty="0">
                <a:latin typeface="Calibri"/>
                <a:cs typeface="Calibri"/>
              </a:rPr>
              <a:t> </a:t>
            </a:r>
            <a:r>
              <a:rPr sz="1349" spc="388" dirty="0">
                <a:latin typeface="MS Gothic"/>
                <a:cs typeface="MS Gothic"/>
              </a:rPr>
              <a:t>−</a:t>
            </a:r>
            <a:r>
              <a:rPr sz="1349" spc="-371" dirty="0">
                <a:latin typeface="MS Gothic"/>
                <a:cs typeface="MS Gothic"/>
              </a:rPr>
              <a:t> </a:t>
            </a:r>
            <a:r>
              <a:rPr sz="1349" i="1" spc="560" dirty="0">
                <a:latin typeface="Calibri"/>
                <a:cs typeface="Calibri"/>
              </a:rPr>
              <a:t>K</a:t>
            </a:r>
            <a:r>
              <a:rPr sz="1416" spc="-844" baseline="29761" dirty="0">
                <a:latin typeface="MS Gothic"/>
                <a:cs typeface="MS Gothic"/>
              </a:rPr>
              <a:t>′</a:t>
            </a:r>
            <a:r>
              <a:rPr sz="1349" spc="13" dirty="0">
                <a:latin typeface="Tahoma"/>
                <a:cs typeface="Tahoma"/>
              </a:rPr>
              <a:t>)</a:t>
            </a:r>
            <a:r>
              <a:rPr sz="1349" spc="-118" dirty="0">
                <a:latin typeface="Tahoma"/>
                <a:cs typeface="Tahoma"/>
              </a:rPr>
              <a:t> </a:t>
            </a:r>
            <a:r>
              <a:rPr sz="1349" spc="81" dirty="0">
                <a:latin typeface="Tahoma"/>
                <a:cs typeface="Tahoma"/>
              </a:rPr>
              <a:t>+</a:t>
            </a:r>
            <a:r>
              <a:rPr sz="1349" spc="-118" dirty="0">
                <a:latin typeface="Tahoma"/>
                <a:cs typeface="Tahoma"/>
              </a:rPr>
              <a:t> </a:t>
            </a:r>
            <a:r>
              <a:rPr sz="1349" spc="-20" dirty="0">
                <a:latin typeface="Tahoma"/>
                <a:cs typeface="Tahoma"/>
              </a:rPr>
              <a:t>9(</a:t>
            </a:r>
            <a:r>
              <a:rPr sz="1349" i="1" spc="185" dirty="0">
                <a:latin typeface="Calibri"/>
                <a:cs typeface="Calibri"/>
              </a:rPr>
              <a:t>Q</a:t>
            </a:r>
            <a:r>
              <a:rPr sz="1349" i="1" dirty="0">
                <a:latin typeface="Calibri"/>
                <a:cs typeface="Calibri"/>
              </a:rPr>
              <a:t> </a:t>
            </a:r>
            <a:r>
              <a:rPr sz="1349" spc="388" dirty="0">
                <a:latin typeface="MS Gothic"/>
                <a:cs typeface="MS Gothic"/>
              </a:rPr>
              <a:t>−</a:t>
            </a:r>
            <a:r>
              <a:rPr sz="1349" spc="-371" dirty="0">
                <a:latin typeface="MS Gothic"/>
                <a:cs typeface="MS Gothic"/>
              </a:rPr>
              <a:t> </a:t>
            </a:r>
            <a:r>
              <a:rPr sz="1349" i="1" spc="185" dirty="0">
                <a:latin typeface="Calibri"/>
                <a:cs typeface="Calibri"/>
              </a:rPr>
              <a:t>Q</a:t>
            </a:r>
            <a:r>
              <a:rPr sz="1416" spc="-844" baseline="29761" dirty="0">
                <a:latin typeface="MS Gothic"/>
                <a:cs typeface="MS Gothic"/>
              </a:rPr>
              <a:t>′</a:t>
            </a:r>
            <a:r>
              <a:rPr sz="1349" spc="13" dirty="0">
                <a:latin typeface="Tahoma"/>
                <a:cs typeface="Tahoma"/>
              </a:rPr>
              <a:t>)</a:t>
            </a:r>
            <a:r>
              <a:rPr sz="1349" spc="-118" dirty="0">
                <a:latin typeface="Tahoma"/>
                <a:cs typeface="Tahoma"/>
              </a:rPr>
              <a:t> </a:t>
            </a:r>
            <a:r>
              <a:rPr sz="1349" spc="81" dirty="0">
                <a:latin typeface="Tahoma"/>
                <a:cs typeface="Tahoma"/>
              </a:rPr>
              <a:t>+</a:t>
            </a:r>
            <a:r>
              <a:rPr sz="1349" spc="-118" dirty="0">
                <a:latin typeface="Tahoma"/>
                <a:cs typeface="Tahoma"/>
              </a:rPr>
              <a:t> </a:t>
            </a:r>
            <a:r>
              <a:rPr sz="1349" spc="-20" dirty="0">
                <a:latin typeface="Tahoma"/>
                <a:cs typeface="Tahoma"/>
              </a:rPr>
              <a:t>5(</a:t>
            </a:r>
            <a:r>
              <a:rPr sz="1349" i="1" spc="307" dirty="0">
                <a:latin typeface="Calibri"/>
                <a:cs typeface="Calibri"/>
              </a:rPr>
              <a:t>R</a:t>
            </a:r>
            <a:r>
              <a:rPr sz="1349" i="1" spc="10" dirty="0">
                <a:latin typeface="Calibri"/>
                <a:cs typeface="Calibri"/>
              </a:rPr>
              <a:t> </a:t>
            </a:r>
            <a:r>
              <a:rPr sz="1349" spc="388" dirty="0">
                <a:latin typeface="MS Gothic"/>
                <a:cs typeface="MS Gothic"/>
              </a:rPr>
              <a:t>−</a:t>
            </a:r>
            <a:r>
              <a:rPr sz="1349" spc="-371" dirty="0">
                <a:latin typeface="MS Gothic"/>
                <a:cs typeface="MS Gothic"/>
              </a:rPr>
              <a:t> </a:t>
            </a:r>
            <a:r>
              <a:rPr sz="1349" i="1" spc="317" dirty="0">
                <a:latin typeface="Calibri"/>
                <a:cs typeface="Calibri"/>
              </a:rPr>
              <a:t>R</a:t>
            </a:r>
            <a:r>
              <a:rPr sz="1416" spc="-844" baseline="29761" dirty="0">
                <a:latin typeface="MS Gothic"/>
                <a:cs typeface="MS Gothic"/>
              </a:rPr>
              <a:t>′</a:t>
            </a:r>
            <a:r>
              <a:rPr sz="1349" spc="47" dirty="0">
                <a:latin typeface="Tahoma"/>
                <a:cs typeface="Tahoma"/>
              </a:rPr>
              <a:t>)+</a:t>
            </a:r>
            <a:endParaRPr sz="1349">
              <a:latin typeface="Tahoma"/>
              <a:cs typeface="Tahoma"/>
            </a:endParaRPr>
          </a:p>
          <a:p>
            <a:pPr marL="1409351">
              <a:spcBef>
                <a:spcPts val="341"/>
              </a:spcBef>
            </a:pPr>
            <a:r>
              <a:rPr sz="1349" spc="-20" dirty="0">
                <a:latin typeface="Tahoma"/>
                <a:cs typeface="Tahoma"/>
              </a:rPr>
              <a:t>3(</a:t>
            </a:r>
            <a:r>
              <a:rPr sz="1349" i="1" spc="303" dirty="0">
                <a:latin typeface="Calibri"/>
                <a:cs typeface="Calibri"/>
              </a:rPr>
              <a:t>B</a:t>
            </a:r>
            <a:r>
              <a:rPr sz="1349" i="1" spc="67" dirty="0">
                <a:latin typeface="Calibri"/>
                <a:cs typeface="Calibri"/>
              </a:rPr>
              <a:t> </a:t>
            </a:r>
            <a:r>
              <a:rPr sz="1349" spc="388" dirty="0">
                <a:latin typeface="MS Gothic"/>
                <a:cs typeface="MS Gothic"/>
              </a:rPr>
              <a:t>−</a:t>
            </a:r>
            <a:r>
              <a:rPr sz="1349" spc="-371" dirty="0">
                <a:latin typeface="MS Gothic"/>
                <a:cs typeface="MS Gothic"/>
              </a:rPr>
              <a:t> </a:t>
            </a:r>
            <a:r>
              <a:rPr sz="1349" i="1" spc="371" dirty="0">
                <a:latin typeface="Calibri"/>
                <a:cs typeface="Calibri"/>
              </a:rPr>
              <a:t>B</a:t>
            </a:r>
            <a:r>
              <a:rPr sz="1416" spc="-946" baseline="29761" dirty="0">
                <a:latin typeface="MS Gothic"/>
                <a:cs typeface="MS Gothic"/>
              </a:rPr>
              <a:t>′</a:t>
            </a:r>
            <a:r>
              <a:rPr sz="1416" spc="-152" baseline="29761" dirty="0">
                <a:latin typeface="MS Gothic"/>
                <a:cs typeface="MS Gothic"/>
              </a:rPr>
              <a:t> </a:t>
            </a:r>
            <a:r>
              <a:rPr sz="1349" spc="81" dirty="0">
                <a:latin typeface="Tahoma"/>
                <a:cs typeface="Tahoma"/>
              </a:rPr>
              <a:t>+</a:t>
            </a:r>
            <a:r>
              <a:rPr sz="1349" spc="-118" dirty="0">
                <a:latin typeface="Tahoma"/>
                <a:cs typeface="Tahoma"/>
              </a:rPr>
              <a:t> </a:t>
            </a:r>
            <a:r>
              <a:rPr sz="1349" i="1" spc="229" dirty="0">
                <a:latin typeface="Calibri"/>
                <a:cs typeface="Calibri"/>
              </a:rPr>
              <a:t>N</a:t>
            </a:r>
            <a:r>
              <a:rPr sz="1349" i="1" spc="148" dirty="0">
                <a:latin typeface="Calibri"/>
                <a:cs typeface="Calibri"/>
              </a:rPr>
              <a:t> </a:t>
            </a:r>
            <a:r>
              <a:rPr sz="1349" spc="388" dirty="0">
                <a:latin typeface="MS Gothic"/>
                <a:cs typeface="MS Gothic"/>
              </a:rPr>
              <a:t>−</a:t>
            </a:r>
            <a:r>
              <a:rPr sz="1349" spc="-371" dirty="0">
                <a:latin typeface="MS Gothic"/>
                <a:cs typeface="MS Gothic"/>
              </a:rPr>
              <a:t> </a:t>
            </a:r>
            <a:r>
              <a:rPr sz="1349" i="1" spc="229" dirty="0">
                <a:latin typeface="Calibri"/>
                <a:cs typeface="Calibri"/>
              </a:rPr>
              <a:t>N</a:t>
            </a:r>
            <a:r>
              <a:rPr sz="1349" i="1" spc="-154" dirty="0">
                <a:latin typeface="Calibri"/>
                <a:cs typeface="Calibri"/>
              </a:rPr>
              <a:t> </a:t>
            </a:r>
            <a:r>
              <a:rPr sz="1416" spc="-844" baseline="29761" dirty="0">
                <a:latin typeface="MS Gothic"/>
                <a:cs typeface="MS Gothic"/>
              </a:rPr>
              <a:t>′</a:t>
            </a:r>
            <a:r>
              <a:rPr sz="1349" spc="13" dirty="0">
                <a:latin typeface="Tahoma"/>
                <a:cs typeface="Tahoma"/>
              </a:rPr>
              <a:t>)</a:t>
            </a:r>
            <a:r>
              <a:rPr sz="1349" spc="-118" dirty="0">
                <a:latin typeface="Tahoma"/>
                <a:cs typeface="Tahoma"/>
              </a:rPr>
              <a:t> </a:t>
            </a:r>
            <a:r>
              <a:rPr sz="1349" spc="81" dirty="0">
                <a:latin typeface="Tahoma"/>
                <a:cs typeface="Tahoma"/>
              </a:rPr>
              <a:t>+</a:t>
            </a:r>
            <a:r>
              <a:rPr sz="1349" spc="-118" dirty="0">
                <a:latin typeface="Tahoma"/>
                <a:cs typeface="Tahoma"/>
              </a:rPr>
              <a:t> </a:t>
            </a:r>
            <a:r>
              <a:rPr sz="1349" spc="-20" dirty="0">
                <a:latin typeface="Tahoma"/>
                <a:cs typeface="Tahoma"/>
              </a:rPr>
              <a:t>1(</a:t>
            </a:r>
            <a:r>
              <a:rPr sz="1349" i="1" spc="182" dirty="0">
                <a:latin typeface="Calibri"/>
                <a:cs typeface="Calibri"/>
              </a:rPr>
              <a:t>P</a:t>
            </a:r>
            <a:r>
              <a:rPr sz="1349" i="1" dirty="0">
                <a:latin typeface="Calibri"/>
                <a:cs typeface="Calibri"/>
              </a:rPr>
              <a:t> </a:t>
            </a:r>
            <a:r>
              <a:rPr sz="1349" i="1" spc="-118" dirty="0">
                <a:latin typeface="Calibri"/>
                <a:cs typeface="Calibri"/>
              </a:rPr>
              <a:t> </a:t>
            </a:r>
            <a:r>
              <a:rPr sz="1349" spc="388" dirty="0">
                <a:latin typeface="MS Gothic"/>
                <a:cs typeface="MS Gothic"/>
              </a:rPr>
              <a:t>−</a:t>
            </a:r>
            <a:r>
              <a:rPr sz="1349" spc="-371" dirty="0">
                <a:latin typeface="MS Gothic"/>
                <a:cs typeface="MS Gothic"/>
              </a:rPr>
              <a:t> </a:t>
            </a:r>
            <a:r>
              <a:rPr sz="1349" i="1" spc="182" dirty="0">
                <a:latin typeface="Calibri"/>
                <a:cs typeface="Calibri"/>
              </a:rPr>
              <a:t>P</a:t>
            </a:r>
            <a:r>
              <a:rPr sz="1349" i="1" spc="-115" dirty="0">
                <a:latin typeface="Calibri"/>
                <a:cs typeface="Calibri"/>
              </a:rPr>
              <a:t> </a:t>
            </a:r>
            <a:r>
              <a:rPr sz="1416" spc="-844" baseline="29761" dirty="0">
                <a:latin typeface="MS Gothic"/>
                <a:cs typeface="MS Gothic"/>
              </a:rPr>
              <a:t>′</a:t>
            </a:r>
            <a:r>
              <a:rPr sz="1349" spc="13" dirty="0">
                <a:latin typeface="Tahoma"/>
                <a:cs typeface="Tahoma"/>
              </a:rPr>
              <a:t>)</a:t>
            </a:r>
            <a:endParaRPr sz="1349">
              <a:latin typeface="Tahoma"/>
              <a:cs typeface="Tahoma"/>
            </a:endParaRPr>
          </a:p>
          <a:p>
            <a:pPr marL="34260">
              <a:spcBef>
                <a:spcPts val="341"/>
              </a:spcBef>
            </a:pPr>
            <a:r>
              <a:rPr sz="1349" spc="-54" dirty="0">
                <a:latin typeface="Trebuchet MS"/>
                <a:cs typeface="Trebuchet MS"/>
              </a:rPr>
              <a:t>mobility</a:t>
            </a:r>
            <a:r>
              <a:rPr sz="1349" spc="-20" dirty="0">
                <a:latin typeface="Trebuchet MS"/>
                <a:cs typeface="Trebuchet MS"/>
              </a:rPr>
              <a:t> </a:t>
            </a:r>
            <a:r>
              <a:rPr sz="1349" spc="81" dirty="0">
                <a:latin typeface="Tahoma"/>
                <a:cs typeface="Tahoma"/>
              </a:rPr>
              <a:t>=</a:t>
            </a:r>
            <a:r>
              <a:rPr sz="1349" spc="-30" dirty="0">
                <a:latin typeface="Tahoma"/>
                <a:cs typeface="Tahoma"/>
              </a:rPr>
              <a:t> </a:t>
            </a:r>
            <a:r>
              <a:rPr sz="1349" spc="-44" dirty="0">
                <a:latin typeface="Tahoma"/>
                <a:cs typeface="Tahoma"/>
              </a:rPr>
              <a:t>0</a:t>
            </a:r>
            <a:r>
              <a:rPr sz="1349" i="1" spc="-44" dirty="0">
                <a:latin typeface="Calibri"/>
                <a:cs typeface="Calibri"/>
              </a:rPr>
              <a:t>.</a:t>
            </a:r>
            <a:r>
              <a:rPr sz="1349" spc="-44" dirty="0">
                <a:latin typeface="Tahoma"/>
                <a:cs typeface="Tahoma"/>
              </a:rPr>
              <a:t>1(</a:t>
            </a:r>
            <a:r>
              <a:rPr sz="1349" spc="-44" dirty="0">
                <a:latin typeface="Trebuchet MS"/>
                <a:cs typeface="Trebuchet MS"/>
              </a:rPr>
              <a:t>num-legal-moves</a:t>
            </a:r>
            <a:r>
              <a:rPr sz="1349" spc="-101" dirty="0">
                <a:latin typeface="Trebuchet MS"/>
                <a:cs typeface="Trebuchet MS"/>
              </a:rPr>
              <a:t> </a:t>
            </a:r>
            <a:r>
              <a:rPr sz="1349" spc="388" dirty="0">
                <a:latin typeface="MS Gothic"/>
                <a:cs typeface="MS Gothic"/>
              </a:rPr>
              <a:t>−</a:t>
            </a:r>
            <a:r>
              <a:rPr sz="1349" spc="-364" dirty="0">
                <a:latin typeface="MS Gothic"/>
                <a:cs typeface="MS Gothic"/>
              </a:rPr>
              <a:t> </a:t>
            </a:r>
            <a:r>
              <a:rPr sz="1349" spc="-77" dirty="0">
                <a:latin typeface="Trebuchet MS"/>
                <a:cs typeface="Trebuchet MS"/>
              </a:rPr>
              <a:t>num-legal-moves</a:t>
            </a:r>
            <a:r>
              <a:rPr sz="1416" spc="-116" baseline="35714" dirty="0">
                <a:latin typeface="MS Gothic"/>
                <a:cs typeface="MS Gothic"/>
              </a:rPr>
              <a:t>′</a:t>
            </a:r>
            <a:r>
              <a:rPr sz="1349" spc="-77" dirty="0">
                <a:latin typeface="Tahoma"/>
                <a:cs typeface="Tahoma"/>
              </a:rPr>
              <a:t>)</a:t>
            </a:r>
            <a:endParaRPr sz="1349">
              <a:latin typeface="Tahoma"/>
              <a:cs typeface="Tahoma"/>
            </a:endParaRPr>
          </a:p>
          <a:p>
            <a:pPr marL="34260">
              <a:spcBef>
                <a:spcPts val="341"/>
              </a:spcBef>
            </a:pPr>
            <a:r>
              <a:rPr sz="1349" spc="-118" dirty="0">
                <a:latin typeface="Trebuchet MS"/>
                <a:cs typeface="Trebuchet MS"/>
              </a:rPr>
              <a:t>...</a:t>
            </a:r>
            <a:endParaRPr sz="1349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137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AAA2-FBD8-BAF8-AA42-89CAD11C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Plan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88DC97-234F-1E3E-CCD2-0D8C8137A64F}"/>
              </a:ext>
            </a:extLst>
          </p:cNvPr>
          <p:cNvSpPr/>
          <p:nvPr/>
        </p:nvSpPr>
        <p:spPr>
          <a:xfrm>
            <a:off x="635967" y="2423428"/>
            <a:ext cx="2129563" cy="851825"/>
          </a:xfrm>
          <a:custGeom>
            <a:avLst/>
            <a:gdLst>
              <a:gd name="connsiteX0" fmla="*/ 0 w 2129563"/>
              <a:gd name="connsiteY0" fmla="*/ 0 h 851825"/>
              <a:gd name="connsiteX1" fmla="*/ 1703651 w 2129563"/>
              <a:gd name="connsiteY1" fmla="*/ 0 h 851825"/>
              <a:gd name="connsiteX2" fmla="*/ 2129563 w 2129563"/>
              <a:gd name="connsiteY2" fmla="*/ 425913 h 851825"/>
              <a:gd name="connsiteX3" fmla="*/ 1703651 w 2129563"/>
              <a:gd name="connsiteY3" fmla="*/ 851825 h 851825"/>
              <a:gd name="connsiteX4" fmla="*/ 0 w 2129563"/>
              <a:gd name="connsiteY4" fmla="*/ 851825 h 851825"/>
              <a:gd name="connsiteX5" fmla="*/ 425913 w 2129563"/>
              <a:gd name="connsiteY5" fmla="*/ 425913 h 851825"/>
              <a:gd name="connsiteX6" fmla="*/ 0 w 2129563"/>
              <a:gd name="connsiteY6" fmla="*/ 0 h 8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563" h="851825">
                <a:moveTo>
                  <a:pt x="0" y="0"/>
                </a:moveTo>
                <a:lnTo>
                  <a:pt x="1703651" y="0"/>
                </a:lnTo>
                <a:lnTo>
                  <a:pt x="2129563" y="425913"/>
                </a:lnTo>
                <a:lnTo>
                  <a:pt x="1703651" y="851825"/>
                </a:lnTo>
                <a:lnTo>
                  <a:pt x="0" y="851825"/>
                </a:lnTo>
                <a:lnTo>
                  <a:pt x="425913" y="4259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1925" tIns="32004" rIns="457916" bIns="3200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Reflex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26D73F-AB63-8B2B-00E0-EB846178FF6A}"/>
              </a:ext>
            </a:extLst>
          </p:cNvPr>
          <p:cNvSpPr/>
          <p:nvPr/>
        </p:nvSpPr>
        <p:spPr>
          <a:xfrm>
            <a:off x="2552574" y="2423428"/>
            <a:ext cx="2129563" cy="851825"/>
          </a:xfrm>
          <a:custGeom>
            <a:avLst/>
            <a:gdLst>
              <a:gd name="connsiteX0" fmla="*/ 0 w 2129563"/>
              <a:gd name="connsiteY0" fmla="*/ 0 h 851825"/>
              <a:gd name="connsiteX1" fmla="*/ 1703651 w 2129563"/>
              <a:gd name="connsiteY1" fmla="*/ 0 h 851825"/>
              <a:gd name="connsiteX2" fmla="*/ 2129563 w 2129563"/>
              <a:gd name="connsiteY2" fmla="*/ 425913 h 851825"/>
              <a:gd name="connsiteX3" fmla="*/ 1703651 w 2129563"/>
              <a:gd name="connsiteY3" fmla="*/ 851825 h 851825"/>
              <a:gd name="connsiteX4" fmla="*/ 0 w 2129563"/>
              <a:gd name="connsiteY4" fmla="*/ 851825 h 851825"/>
              <a:gd name="connsiteX5" fmla="*/ 425913 w 2129563"/>
              <a:gd name="connsiteY5" fmla="*/ 425913 h 851825"/>
              <a:gd name="connsiteX6" fmla="*/ 0 w 2129563"/>
              <a:gd name="connsiteY6" fmla="*/ 0 h 8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563" h="851825">
                <a:moveTo>
                  <a:pt x="0" y="0"/>
                </a:moveTo>
                <a:lnTo>
                  <a:pt x="1703651" y="0"/>
                </a:lnTo>
                <a:lnTo>
                  <a:pt x="2129563" y="425913"/>
                </a:lnTo>
                <a:lnTo>
                  <a:pt x="1703651" y="851825"/>
                </a:lnTo>
                <a:lnTo>
                  <a:pt x="0" y="851825"/>
                </a:lnTo>
                <a:lnTo>
                  <a:pt x="425913" y="4259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1925" tIns="32004" rIns="457916" bIns="3200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States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BE4069-C0F3-0D40-D644-78CE3248D678}"/>
              </a:ext>
            </a:extLst>
          </p:cNvPr>
          <p:cNvSpPr/>
          <p:nvPr/>
        </p:nvSpPr>
        <p:spPr>
          <a:xfrm>
            <a:off x="4469180" y="2423428"/>
            <a:ext cx="2129563" cy="851825"/>
          </a:xfrm>
          <a:custGeom>
            <a:avLst/>
            <a:gdLst>
              <a:gd name="connsiteX0" fmla="*/ 0 w 2129563"/>
              <a:gd name="connsiteY0" fmla="*/ 0 h 851825"/>
              <a:gd name="connsiteX1" fmla="*/ 1703651 w 2129563"/>
              <a:gd name="connsiteY1" fmla="*/ 0 h 851825"/>
              <a:gd name="connsiteX2" fmla="*/ 2129563 w 2129563"/>
              <a:gd name="connsiteY2" fmla="*/ 425913 h 851825"/>
              <a:gd name="connsiteX3" fmla="*/ 1703651 w 2129563"/>
              <a:gd name="connsiteY3" fmla="*/ 851825 h 851825"/>
              <a:gd name="connsiteX4" fmla="*/ 0 w 2129563"/>
              <a:gd name="connsiteY4" fmla="*/ 851825 h 851825"/>
              <a:gd name="connsiteX5" fmla="*/ 425913 w 2129563"/>
              <a:gd name="connsiteY5" fmla="*/ 425913 h 851825"/>
              <a:gd name="connsiteX6" fmla="*/ 0 w 2129563"/>
              <a:gd name="connsiteY6" fmla="*/ 0 h 8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563" h="851825">
                <a:moveTo>
                  <a:pt x="0" y="0"/>
                </a:moveTo>
                <a:lnTo>
                  <a:pt x="1703651" y="0"/>
                </a:lnTo>
                <a:lnTo>
                  <a:pt x="2129563" y="425913"/>
                </a:lnTo>
                <a:lnTo>
                  <a:pt x="1703651" y="851825"/>
                </a:lnTo>
                <a:lnTo>
                  <a:pt x="0" y="851825"/>
                </a:lnTo>
                <a:lnTo>
                  <a:pt x="425913" y="4259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1925" tIns="32004" rIns="457916" bIns="3200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Variables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DA0CE90-2731-2012-DCFE-A038B8F9BB16}"/>
              </a:ext>
            </a:extLst>
          </p:cNvPr>
          <p:cNvSpPr/>
          <p:nvPr/>
        </p:nvSpPr>
        <p:spPr>
          <a:xfrm>
            <a:off x="6385787" y="2423428"/>
            <a:ext cx="2129563" cy="851825"/>
          </a:xfrm>
          <a:custGeom>
            <a:avLst/>
            <a:gdLst>
              <a:gd name="connsiteX0" fmla="*/ 0 w 2129563"/>
              <a:gd name="connsiteY0" fmla="*/ 0 h 851825"/>
              <a:gd name="connsiteX1" fmla="*/ 1703651 w 2129563"/>
              <a:gd name="connsiteY1" fmla="*/ 0 h 851825"/>
              <a:gd name="connsiteX2" fmla="*/ 2129563 w 2129563"/>
              <a:gd name="connsiteY2" fmla="*/ 425913 h 851825"/>
              <a:gd name="connsiteX3" fmla="*/ 1703651 w 2129563"/>
              <a:gd name="connsiteY3" fmla="*/ 851825 h 851825"/>
              <a:gd name="connsiteX4" fmla="*/ 0 w 2129563"/>
              <a:gd name="connsiteY4" fmla="*/ 851825 h 851825"/>
              <a:gd name="connsiteX5" fmla="*/ 425913 w 2129563"/>
              <a:gd name="connsiteY5" fmla="*/ 425913 h 851825"/>
              <a:gd name="connsiteX6" fmla="*/ 0 w 2129563"/>
              <a:gd name="connsiteY6" fmla="*/ 0 h 8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563" h="851825">
                <a:moveTo>
                  <a:pt x="0" y="0"/>
                </a:moveTo>
                <a:lnTo>
                  <a:pt x="1703651" y="0"/>
                </a:lnTo>
                <a:lnTo>
                  <a:pt x="2129563" y="425913"/>
                </a:lnTo>
                <a:lnTo>
                  <a:pt x="1703651" y="851825"/>
                </a:lnTo>
                <a:lnTo>
                  <a:pt x="0" y="851825"/>
                </a:lnTo>
                <a:lnTo>
                  <a:pt x="425913" y="4259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1925" tIns="32004" rIns="457916" bIns="3200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E3489-59A2-CF2A-72A1-1FF5206F052D}"/>
              </a:ext>
            </a:extLst>
          </p:cNvPr>
          <p:cNvSpPr txBox="1"/>
          <p:nvPr/>
        </p:nvSpPr>
        <p:spPr>
          <a:xfrm>
            <a:off x="528167" y="3526971"/>
            <a:ext cx="138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Level Intelligence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B6A7D-EA1A-A246-B0D6-EBB01F074EF9}"/>
              </a:ext>
            </a:extLst>
          </p:cNvPr>
          <p:cNvSpPr txBox="1"/>
          <p:nvPr/>
        </p:nvSpPr>
        <p:spPr>
          <a:xfrm>
            <a:off x="7019402" y="3526970"/>
            <a:ext cx="138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Level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BBB6B-AE86-6A23-D9A2-ED619CFA13BF}"/>
              </a:ext>
            </a:extLst>
          </p:cNvPr>
          <p:cNvSpPr txBox="1"/>
          <p:nvPr/>
        </p:nvSpPr>
        <p:spPr>
          <a:xfrm>
            <a:off x="3423767" y="4684990"/>
            <a:ext cx="24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Intelligence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9C5C0-46D0-7468-AA5F-0F90178166DF}"/>
              </a:ext>
            </a:extLst>
          </p:cNvPr>
          <p:cNvSpPr txBox="1"/>
          <p:nvPr/>
        </p:nvSpPr>
        <p:spPr>
          <a:xfrm>
            <a:off x="1960850" y="1726566"/>
            <a:ext cx="280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4"/>
              </a:spcBef>
            </a:pPr>
            <a:r>
              <a:rPr lang="en-US" sz="1000" spc="-3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Search problems</a:t>
            </a:r>
          </a:p>
          <a:p>
            <a:pPr marL="8137" marR="3426" algn="ctr"/>
            <a:r>
              <a:rPr lang="en-US" sz="1000" spc="-2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Markov decision processes </a:t>
            </a:r>
          </a:p>
          <a:p>
            <a:pPr marL="8137" marR="3426" algn="ctr"/>
            <a:r>
              <a:rPr lang="en-US" sz="1200" b="1" spc="-30" dirty="0">
                <a:solidFill>
                  <a:schemeClr val="accent6">
                    <a:lumMod val="75000"/>
                  </a:schemeClr>
                </a:solidFill>
                <a:latin typeface="+mj-lt"/>
                <a:cs typeface="Trebuchet MS"/>
              </a:rPr>
              <a:t>Adversarial</a:t>
            </a:r>
            <a:r>
              <a:rPr lang="en-US" sz="1200" b="1" spc="-40" dirty="0">
                <a:solidFill>
                  <a:schemeClr val="accent6">
                    <a:lumMod val="75000"/>
                  </a:schemeClr>
                </a:solidFill>
                <a:latin typeface="+mj-lt"/>
                <a:cs typeface="Trebuchet MS"/>
              </a:rPr>
              <a:t> </a:t>
            </a:r>
            <a:r>
              <a:rPr lang="en-US" sz="1200" b="1" spc="-13" dirty="0">
                <a:solidFill>
                  <a:schemeClr val="accent6">
                    <a:lumMod val="75000"/>
                  </a:schemeClr>
                </a:solidFill>
                <a:latin typeface="+mj-lt"/>
                <a:cs typeface="Trebuchet MS"/>
              </a:rPr>
              <a:t>games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+mj-lt"/>
              <a:cs typeface="Trebuchet MS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48BC23CD-08CF-CD57-B76D-4C5139DBF7DF}"/>
              </a:ext>
            </a:extLst>
          </p:cNvPr>
          <p:cNvSpPr txBox="1"/>
          <p:nvPr/>
        </p:nvSpPr>
        <p:spPr>
          <a:xfrm>
            <a:off x="4485291" y="1925088"/>
            <a:ext cx="1883523" cy="176883"/>
          </a:xfrm>
          <a:prstGeom prst="rect">
            <a:avLst/>
          </a:prstGeom>
        </p:spPr>
        <p:txBody>
          <a:bodyPr vert="horz" wrap="square" lIns="0" tIns="10707" rIns="0" bIns="0" rtlCol="0">
            <a:spAutoFit/>
          </a:bodyPr>
          <a:lstStyle/>
          <a:p>
            <a:pPr marL="8565">
              <a:spcBef>
                <a:spcPts val="84"/>
              </a:spcBef>
            </a:pPr>
            <a:r>
              <a:rPr sz="1079" spc="-17" dirty="0">
                <a:solidFill>
                  <a:srgbClr val="0000FF"/>
                </a:solidFill>
                <a:latin typeface="+mj-lt"/>
                <a:cs typeface="Trebuchet MS"/>
              </a:rPr>
              <a:t>Constraint</a:t>
            </a:r>
            <a:r>
              <a:rPr sz="1079" spc="-27" dirty="0">
                <a:solidFill>
                  <a:srgbClr val="0000FF"/>
                </a:solidFill>
                <a:latin typeface="+mj-lt"/>
                <a:cs typeface="Trebuchet MS"/>
              </a:rPr>
              <a:t> </a:t>
            </a:r>
            <a:r>
              <a:rPr sz="1079" spc="-34" dirty="0">
                <a:solidFill>
                  <a:srgbClr val="0000FF"/>
                </a:solidFill>
                <a:latin typeface="+mj-lt"/>
                <a:cs typeface="Trebuchet MS"/>
              </a:rPr>
              <a:t>satisfaction</a:t>
            </a:r>
            <a:r>
              <a:rPr sz="1079" spc="-20" dirty="0">
                <a:solidFill>
                  <a:srgbClr val="0000FF"/>
                </a:solidFill>
                <a:latin typeface="+mj-lt"/>
                <a:cs typeface="Trebuchet MS"/>
              </a:rPr>
              <a:t> </a:t>
            </a:r>
            <a:r>
              <a:rPr sz="1079" spc="-44" dirty="0">
                <a:solidFill>
                  <a:srgbClr val="0000FF"/>
                </a:solidFill>
                <a:latin typeface="+mj-lt"/>
                <a:cs typeface="Trebuchet MS"/>
              </a:rPr>
              <a:t>problems</a:t>
            </a:r>
            <a:endParaRPr sz="1079" dirty="0">
              <a:latin typeface="+mj-lt"/>
              <a:cs typeface="Trebuchet MS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6988FE2-5E1F-E7F2-8A24-688B436BE632}"/>
              </a:ext>
            </a:extLst>
          </p:cNvPr>
          <p:cNvSpPr txBox="1"/>
          <p:nvPr/>
        </p:nvSpPr>
        <p:spPr>
          <a:xfrm>
            <a:off x="4890646" y="2083927"/>
            <a:ext cx="1072812" cy="176883"/>
          </a:xfrm>
          <a:prstGeom prst="rect">
            <a:avLst/>
          </a:prstGeom>
        </p:spPr>
        <p:txBody>
          <a:bodyPr vert="horz" wrap="square" lIns="0" tIns="10707" rIns="0" bIns="0" rtlCol="0">
            <a:spAutoFit/>
          </a:bodyPr>
          <a:lstStyle/>
          <a:p>
            <a:pPr marL="8565">
              <a:spcBef>
                <a:spcPts val="84"/>
              </a:spcBef>
            </a:pPr>
            <a:r>
              <a:rPr sz="1079" spc="-24" dirty="0">
                <a:solidFill>
                  <a:srgbClr val="0000FF"/>
                </a:solidFill>
                <a:latin typeface="+mj-lt"/>
                <a:cs typeface="Trebuchet MS"/>
              </a:rPr>
              <a:t>Bayesian</a:t>
            </a:r>
            <a:r>
              <a:rPr sz="1079" spc="-47" dirty="0">
                <a:solidFill>
                  <a:srgbClr val="0000FF"/>
                </a:solidFill>
                <a:latin typeface="+mj-lt"/>
                <a:cs typeface="Trebuchet MS"/>
              </a:rPr>
              <a:t> networks</a:t>
            </a:r>
            <a:endParaRPr sz="1079" dirty="0">
              <a:latin typeface="+mj-lt"/>
              <a:cs typeface="Trebuchet M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2711D-DE9C-A595-87BB-7A43219A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6C1B9-30BF-C135-A5A4-883B08F8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89778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94B3-F3C6-4619-9046-D79B02FA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41B85-90FF-458E-BE3B-F0B4CEE3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Must agree with the utility function on terminal states</a:t>
            </a:r>
          </a:p>
          <a:p>
            <a:r>
              <a:rPr lang="en-GB" dirty="0"/>
              <a:t>Must not take too long</a:t>
            </a:r>
          </a:p>
          <a:p>
            <a:r>
              <a:rPr lang="en-GB" dirty="0"/>
              <a:t>Should reflect the actual chance of winning</a:t>
            </a:r>
          </a:p>
          <a:p>
            <a:r>
              <a:rPr lang="en-GB" dirty="0"/>
              <a:t>The material advantage evaluation function assumes that the value of a piece can be judged independently of the other pieces present on the board. This kind of evaluation is called </a:t>
            </a:r>
            <a:r>
              <a:rPr lang="en-GB" b="1" dirty="0"/>
              <a:t>weighted linear function</a:t>
            </a:r>
          </a:p>
          <a:p>
            <a:pPr marL="342900" lvl="1" indent="0">
              <a:buNone/>
            </a:pPr>
            <a:r>
              <a:rPr lang="en-GB" b="1" dirty="0"/>
              <a:t>W1f1 + w2f2 + ….. </a:t>
            </a:r>
            <a:r>
              <a:rPr lang="en-GB" b="1" dirty="0" err="1"/>
              <a:t>Wnfn</a:t>
            </a:r>
            <a:endParaRPr lang="en-GB" b="1" dirty="0"/>
          </a:p>
          <a:p>
            <a:pPr marL="342900" lvl="1" indent="0">
              <a:buNone/>
            </a:pPr>
            <a:r>
              <a:rPr lang="en-GB" dirty="0"/>
              <a:t>Where w’s are the weights, and the f’s are the features of the particular position</a:t>
            </a:r>
          </a:p>
        </p:txBody>
      </p:sp>
    </p:spTree>
    <p:extLst>
      <p:ext uri="{BB962C8B-B14F-4D97-AF65-F5344CB8AC3E}">
        <p14:creationId xmlns:p14="http://schemas.microsoft.com/office/powerpoint/2010/main" val="3097678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915C-FCA8-41BA-931B-C70A4EAF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Heuristics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5AB2-D406-49C2-81CB-D66ACF3F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Finish games with allowed limit</a:t>
            </a:r>
          </a:p>
          <a:p>
            <a:r>
              <a:rPr lang="en-GB" dirty="0"/>
              <a:t>Progressive Deepening – Fixed depths</a:t>
            </a:r>
          </a:p>
          <a:p>
            <a:r>
              <a:rPr lang="en-GB" dirty="0"/>
              <a:t>Conservative choice for depth – Less search</a:t>
            </a:r>
          </a:p>
          <a:p>
            <a:r>
              <a:rPr lang="en-GB" dirty="0"/>
              <a:t>Leaf level: # of nodes requiring static evaluations = </a:t>
            </a:r>
            <a:r>
              <a:rPr lang="en-GB" dirty="0" err="1"/>
              <a:t>b^d</a:t>
            </a:r>
            <a:endParaRPr lang="en-GB" dirty="0"/>
          </a:p>
          <a:p>
            <a:pPr marL="0" indent="0">
              <a:buNone/>
            </a:pPr>
            <a:endParaRPr lang="en-GB" b="1" u="sng" dirty="0"/>
          </a:p>
          <a:p>
            <a:pPr marL="0" indent="0">
              <a:buNone/>
            </a:pPr>
            <a:r>
              <a:rPr lang="en-GB" b="1" u="sng" dirty="0"/>
              <a:t>Algorithm for PDS:</a:t>
            </a:r>
          </a:p>
          <a:p>
            <a:pPr marL="385763" indent="-385763">
              <a:buAutoNum type="arabicPeriod"/>
            </a:pPr>
            <a:r>
              <a:rPr lang="en-GB" dirty="0"/>
              <a:t>Set depth = 1</a:t>
            </a:r>
          </a:p>
          <a:p>
            <a:pPr marL="385763" indent="-385763">
              <a:buAutoNum type="arabicPeriod"/>
            </a:pPr>
            <a:r>
              <a:rPr lang="en-GB" dirty="0"/>
              <a:t>Start search</a:t>
            </a:r>
          </a:p>
          <a:p>
            <a:pPr marL="385763" indent="-385763">
              <a:buAutoNum type="arabicPeriod"/>
            </a:pPr>
            <a:r>
              <a:rPr lang="en-GB" dirty="0"/>
              <a:t>If time ends, stop. Otherwise increase the depth and go to step 2. </a:t>
            </a:r>
          </a:p>
        </p:txBody>
      </p:sp>
    </p:spTree>
    <p:extLst>
      <p:ext uri="{BB962C8B-B14F-4D97-AF65-F5344CB8AC3E}">
        <p14:creationId xmlns:p14="http://schemas.microsoft.com/office/powerpoint/2010/main" val="1759400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70C0-224A-48CA-8A18-4963B600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F6CA-AD13-42F1-9612-1DE9D428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 of nodes in tree (without leaf level)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Ration: # of nodes in the bottom level / # of nodes up to bottom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3DB91-AAC1-4EA6-B665-CAFFF010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703" y="1658102"/>
            <a:ext cx="2464594" cy="6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18DBB-B03C-49AE-9EAA-5B79AF6E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79" y="3421481"/>
            <a:ext cx="1578769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3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48B2-0881-F425-DD54-A3A87E23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Evaluation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C1FDD-0801-E522-77D9-CB4921CB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68160-2893-F282-30E3-87AE21BC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C068322-7569-9AAF-9061-22576D631D1D}"/>
              </a:ext>
            </a:extLst>
          </p:cNvPr>
          <p:cNvSpPr txBox="1"/>
          <p:nvPr/>
        </p:nvSpPr>
        <p:spPr>
          <a:xfrm>
            <a:off x="1289638" y="1338289"/>
            <a:ext cx="4192745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25695">
              <a:spcBef>
                <a:spcPts val="94"/>
              </a:spcBef>
              <a:tabLst>
                <a:tab pos="3071794" algn="l"/>
              </a:tabLst>
            </a:pPr>
            <a:r>
              <a:rPr sz="1686" spc="-54" dirty="0">
                <a:solidFill>
                  <a:srgbClr val="0000A0"/>
                </a:solidFill>
                <a:latin typeface="Trebuchet MS"/>
                <a:cs typeface="Trebuchet MS"/>
              </a:rPr>
              <a:t>Depth-limited</a:t>
            </a:r>
            <a:r>
              <a:rPr sz="1686" spc="7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71" dirty="0">
                <a:solidFill>
                  <a:srgbClr val="0000A0"/>
                </a:solidFill>
                <a:latin typeface="Trebuchet MS"/>
                <a:cs typeface="Trebuchet MS"/>
              </a:rPr>
              <a:t>exhaustive</a:t>
            </a:r>
            <a:r>
              <a:rPr sz="1686" spc="7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91" dirty="0">
                <a:solidFill>
                  <a:srgbClr val="0000A0"/>
                </a:solidFill>
                <a:latin typeface="Trebuchet MS"/>
                <a:cs typeface="Trebuchet MS"/>
              </a:rPr>
              <a:t>search</a:t>
            </a:r>
            <a:r>
              <a:rPr sz="1686" spc="-91" dirty="0">
                <a:latin typeface="Trebuchet MS"/>
                <a:cs typeface="Trebuchet MS"/>
              </a:rPr>
              <a:t>:	</a:t>
            </a:r>
            <a:r>
              <a:rPr sz="1686" i="1" spc="74" dirty="0">
                <a:latin typeface="Calibri"/>
                <a:cs typeface="Calibri"/>
              </a:rPr>
              <a:t>O</a:t>
            </a:r>
            <a:r>
              <a:rPr sz="1686" spc="74" dirty="0">
                <a:latin typeface="Trebuchet MS"/>
                <a:cs typeface="Trebuchet MS"/>
              </a:rPr>
              <a:t>(</a:t>
            </a:r>
            <a:r>
              <a:rPr sz="1686" i="1" spc="74" dirty="0">
                <a:latin typeface="Calibri"/>
                <a:cs typeface="Calibri"/>
              </a:rPr>
              <a:t>b</a:t>
            </a:r>
            <a:r>
              <a:rPr sz="1770" spc="111" baseline="28571" dirty="0">
                <a:latin typeface="Trebuchet MS"/>
                <a:cs typeface="Trebuchet MS"/>
              </a:rPr>
              <a:t>2</a:t>
            </a:r>
            <a:r>
              <a:rPr sz="1770" i="1" spc="111" baseline="28571" dirty="0">
                <a:latin typeface="Calibri"/>
                <a:cs typeface="Calibri"/>
              </a:rPr>
              <a:t>d</a:t>
            </a:r>
            <a:r>
              <a:rPr sz="1686" spc="74" dirty="0">
                <a:latin typeface="Trebuchet MS"/>
                <a:cs typeface="Trebuchet MS"/>
              </a:rPr>
              <a:t>)</a:t>
            </a:r>
            <a:r>
              <a:rPr sz="1686" spc="24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time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831346E1-C6CE-EB8E-F5A8-1A24D127258E}"/>
              </a:ext>
            </a:extLst>
          </p:cNvPr>
          <p:cNvGrpSpPr/>
          <p:nvPr/>
        </p:nvGrpSpPr>
        <p:grpSpPr>
          <a:xfrm>
            <a:off x="1570464" y="2122004"/>
            <a:ext cx="6007745" cy="690368"/>
            <a:chOff x="629575" y="2488977"/>
            <a:chExt cx="8907780" cy="1023619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D21657B7-4A3C-1DB7-BB52-AD12E6A49915}"/>
                </a:ext>
              </a:extLst>
            </p:cNvPr>
            <p:cNvSpPr/>
            <p:nvPr/>
          </p:nvSpPr>
          <p:spPr>
            <a:xfrm>
              <a:off x="632754" y="2492156"/>
              <a:ext cx="8901430" cy="1017269"/>
            </a:xfrm>
            <a:custGeom>
              <a:avLst/>
              <a:gdLst/>
              <a:ahLst/>
              <a:cxnLst/>
              <a:rect l="l" t="t" r="r" b="b"/>
              <a:pathLst>
                <a:path w="8901430" h="1017270">
                  <a:moveTo>
                    <a:pt x="4450424" y="0"/>
                  </a:moveTo>
                  <a:lnTo>
                    <a:pt x="0" y="1017239"/>
                  </a:lnTo>
                  <a:lnTo>
                    <a:pt x="8900848" y="1017239"/>
                  </a:lnTo>
                  <a:lnTo>
                    <a:pt x="4450424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C230BD1C-289E-79FC-F7E5-333BBB693C8E}"/>
                </a:ext>
              </a:extLst>
            </p:cNvPr>
            <p:cNvSpPr/>
            <p:nvPr/>
          </p:nvSpPr>
          <p:spPr>
            <a:xfrm>
              <a:off x="3748051" y="2492156"/>
              <a:ext cx="2670810" cy="305435"/>
            </a:xfrm>
            <a:custGeom>
              <a:avLst/>
              <a:gdLst/>
              <a:ahLst/>
              <a:cxnLst/>
              <a:rect l="l" t="t" r="r" b="b"/>
              <a:pathLst>
                <a:path w="2670810" h="305435">
                  <a:moveTo>
                    <a:pt x="1335127" y="0"/>
                  </a:moveTo>
                  <a:lnTo>
                    <a:pt x="0" y="305171"/>
                  </a:lnTo>
                  <a:lnTo>
                    <a:pt x="2670254" y="305171"/>
                  </a:lnTo>
                  <a:lnTo>
                    <a:pt x="133512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AE731DCE-C271-60D2-E560-99F3B7472DC3}"/>
                </a:ext>
              </a:extLst>
            </p:cNvPr>
            <p:cNvSpPr/>
            <p:nvPr/>
          </p:nvSpPr>
          <p:spPr>
            <a:xfrm>
              <a:off x="3748051" y="2492156"/>
              <a:ext cx="2670810" cy="305435"/>
            </a:xfrm>
            <a:custGeom>
              <a:avLst/>
              <a:gdLst/>
              <a:ahLst/>
              <a:cxnLst/>
              <a:rect l="l" t="t" r="r" b="b"/>
              <a:pathLst>
                <a:path w="2670810" h="305435">
                  <a:moveTo>
                    <a:pt x="1335127" y="0"/>
                  </a:moveTo>
                  <a:lnTo>
                    <a:pt x="0" y="305171"/>
                  </a:lnTo>
                  <a:lnTo>
                    <a:pt x="2670254" y="305171"/>
                  </a:lnTo>
                  <a:lnTo>
                    <a:pt x="1335127" y="0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2C0657D2-9DA7-1FEE-92B6-F6650FA546C2}"/>
              </a:ext>
            </a:extLst>
          </p:cNvPr>
          <p:cNvSpPr txBox="1"/>
          <p:nvPr/>
        </p:nvSpPr>
        <p:spPr>
          <a:xfrm>
            <a:off x="1607291" y="3285950"/>
            <a:ext cx="6215455" cy="1080991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251379" indent="-217548">
              <a:spcBef>
                <a:spcPts val="94"/>
              </a:spcBef>
              <a:buFont typeface="MS Gothic"/>
              <a:buChar char="•"/>
              <a:tabLst>
                <a:tab pos="251807" algn="l"/>
              </a:tabLst>
            </a:pPr>
            <a:r>
              <a:rPr sz="1686" spc="24" dirty="0">
                <a:latin typeface="Trebuchet MS"/>
                <a:cs typeface="Trebuchet MS"/>
              </a:rPr>
              <a:t>Eval(</a:t>
            </a:r>
            <a:r>
              <a:rPr sz="1686" i="1" spc="24" dirty="0">
                <a:latin typeface="Calibri"/>
                <a:cs typeface="Calibri"/>
              </a:rPr>
              <a:t>s</a:t>
            </a:r>
            <a:r>
              <a:rPr sz="1686" spc="24" dirty="0">
                <a:latin typeface="Trebuchet MS"/>
                <a:cs typeface="Trebuchet MS"/>
              </a:rPr>
              <a:t>)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attempts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to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estimate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i="1" spc="37" dirty="0">
                <a:latin typeface="Calibri"/>
                <a:cs typeface="Calibri"/>
              </a:rPr>
              <a:t>V</a:t>
            </a:r>
            <a:r>
              <a:rPr sz="1770" spc="55" baseline="-12698" dirty="0">
                <a:latin typeface="Trebuchet MS"/>
                <a:cs typeface="Trebuchet MS"/>
              </a:rPr>
              <a:t>minmax</a:t>
            </a:r>
            <a:r>
              <a:rPr sz="1686" spc="37" dirty="0">
                <a:latin typeface="Trebuchet MS"/>
                <a:cs typeface="Trebuchet MS"/>
              </a:rPr>
              <a:t>(</a:t>
            </a:r>
            <a:r>
              <a:rPr sz="1686" i="1" spc="37" dirty="0">
                <a:latin typeface="Calibri"/>
                <a:cs typeface="Calibri"/>
              </a:rPr>
              <a:t>s</a:t>
            </a:r>
            <a:r>
              <a:rPr sz="1686" spc="37" dirty="0">
                <a:latin typeface="Trebuchet MS"/>
                <a:cs typeface="Trebuchet MS"/>
              </a:rPr>
              <a:t>)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34" dirty="0">
                <a:latin typeface="Trebuchet MS"/>
                <a:cs typeface="Trebuchet MS"/>
              </a:rPr>
              <a:t>using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domain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knowledge</a:t>
            </a:r>
            <a:endParaRPr sz="1686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MS Gothic"/>
              <a:buChar char="•"/>
            </a:pPr>
            <a:endParaRPr sz="3574">
              <a:latin typeface="Trebuchet MS"/>
              <a:cs typeface="Trebuchet MS"/>
            </a:endParaRPr>
          </a:p>
          <a:p>
            <a:pPr marL="251379" indent="-217976">
              <a:buFont typeface="MS Gothic"/>
              <a:buChar char="•"/>
              <a:tabLst>
                <a:tab pos="251807" algn="l"/>
              </a:tabLst>
            </a:pPr>
            <a:r>
              <a:rPr sz="1686" spc="44" dirty="0">
                <a:latin typeface="Trebuchet MS"/>
                <a:cs typeface="Trebuchet MS"/>
              </a:rPr>
              <a:t>No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guarantees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(unlike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142" dirty="0">
                <a:latin typeface="Trebuchet MS"/>
                <a:cs typeface="Trebuchet MS"/>
              </a:rPr>
              <a:t>A*)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on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94" dirty="0">
                <a:latin typeface="Trebuchet MS"/>
                <a:cs typeface="Trebuchet MS"/>
              </a:rPr>
              <a:t>error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from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approximation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2451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4A1F-AAB0-A01C-3692-2564909E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4BC1AE-E594-1642-1C90-F43BF02B8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379744"/>
              </p:ext>
            </p:extLst>
          </p:nvPr>
        </p:nvGraphicFramePr>
        <p:xfrm>
          <a:off x="628650" y="1370013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86B62-0832-63BC-DDB4-EF58CC6A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CS371-AI by Samyan Qayyum Wahla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EFBE9-B42F-FD63-F097-B8B92208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52480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6FE4-6206-4C97-CCFD-B0A732C1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Principal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80BD0-5413-73C7-1E1E-B283F335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B4D8A-CB3B-5EB9-0491-0DEC2188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1B8E7D5-A5A1-2F1B-6C47-3AF8BF77D627}"/>
              </a:ext>
            </a:extLst>
          </p:cNvPr>
          <p:cNvSpPr txBox="1"/>
          <p:nvPr/>
        </p:nvSpPr>
        <p:spPr>
          <a:xfrm>
            <a:off x="1371424" y="1617755"/>
            <a:ext cx="3379035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4" dirty="0">
                <a:solidFill>
                  <a:srgbClr val="0000A0"/>
                </a:solidFill>
                <a:latin typeface="Trebuchet MS"/>
                <a:cs typeface="Trebuchet MS"/>
              </a:rPr>
              <a:t>Choose</a:t>
            </a:r>
            <a:r>
              <a:rPr sz="1686" spc="5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145" dirty="0">
                <a:solidFill>
                  <a:srgbClr val="0000A0"/>
                </a:solidFill>
                <a:latin typeface="Trebuchet MS"/>
                <a:cs typeface="Trebuchet MS"/>
              </a:rPr>
              <a:t>A</a:t>
            </a:r>
            <a:r>
              <a:rPr sz="1686" spc="5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84" dirty="0">
                <a:solidFill>
                  <a:srgbClr val="0000A0"/>
                </a:solidFill>
                <a:latin typeface="Trebuchet MS"/>
                <a:cs typeface="Trebuchet MS"/>
              </a:rPr>
              <a:t>or</a:t>
            </a:r>
            <a:r>
              <a:rPr sz="1686" spc="5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185" dirty="0">
                <a:solidFill>
                  <a:srgbClr val="0000A0"/>
                </a:solidFill>
                <a:latin typeface="Trebuchet MS"/>
                <a:cs typeface="Trebuchet MS"/>
              </a:rPr>
              <a:t>B</a:t>
            </a:r>
            <a:r>
              <a:rPr sz="1686" spc="5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64" dirty="0">
                <a:solidFill>
                  <a:srgbClr val="0000A0"/>
                </a:solidFill>
                <a:latin typeface="Trebuchet MS"/>
                <a:cs typeface="Trebuchet MS"/>
              </a:rPr>
              <a:t>with</a:t>
            </a:r>
            <a:r>
              <a:rPr sz="1686" spc="57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51" dirty="0">
                <a:solidFill>
                  <a:srgbClr val="0000A0"/>
                </a:solidFill>
                <a:latin typeface="Trebuchet MS"/>
                <a:cs typeface="Trebuchet MS"/>
              </a:rPr>
              <a:t>maximum</a:t>
            </a:r>
            <a:r>
              <a:rPr sz="1686" spc="5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88" dirty="0">
                <a:solidFill>
                  <a:srgbClr val="0000A0"/>
                </a:solidFill>
                <a:latin typeface="Trebuchet MS"/>
                <a:cs typeface="Trebuchet MS"/>
              </a:rPr>
              <a:t>value</a:t>
            </a:r>
            <a:r>
              <a:rPr sz="1686" spc="-88" dirty="0">
                <a:latin typeface="Trebuchet MS"/>
                <a:cs typeface="Trebuchet MS"/>
              </a:rPr>
              <a:t>: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BA9FA83-C2D1-F53E-C1F9-70DD892BEC1B}"/>
              </a:ext>
            </a:extLst>
          </p:cNvPr>
          <p:cNvSpPr txBox="1"/>
          <p:nvPr/>
        </p:nvSpPr>
        <p:spPr>
          <a:xfrm>
            <a:off x="2899112" y="2287174"/>
            <a:ext cx="782018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dirty="0">
                <a:latin typeface="Trebuchet MS"/>
                <a:cs typeface="Trebuchet MS"/>
              </a:rPr>
              <a:t>A:</a:t>
            </a:r>
            <a:r>
              <a:rPr sz="1686" spc="30" dirty="0">
                <a:latin typeface="Trebuchet MS"/>
                <a:cs typeface="Trebuchet MS"/>
              </a:rPr>
              <a:t> </a:t>
            </a:r>
            <a:r>
              <a:rPr sz="1686" spc="-101" dirty="0">
                <a:latin typeface="Trebuchet MS"/>
                <a:cs typeface="Trebuchet MS"/>
              </a:rPr>
              <a:t>[3,</a:t>
            </a:r>
            <a:r>
              <a:rPr sz="1686" spc="34" dirty="0">
                <a:latin typeface="Trebuchet MS"/>
                <a:cs typeface="Trebuchet MS"/>
              </a:rPr>
              <a:t> </a:t>
            </a:r>
            <a:r>
              <a:rPr sz="1686" b="1" spc="-88" dirty="0">
                <a:latin typeface="Trebuchet MS"/>
                <a:cs typeface="Trebuchet MS"/>
              </a:rPr>
              <a:t>5</a:t>
            </a:r>
            <a:r>
              <a:rPr sz="1686" spc="-88" dirty="0">
                <a:latin typeface="Trebuchet MS"/>
                <a:cs typeface="Trebuchet MS"/>
              </a:rPr>
              <a:t>]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B165A30-BC07-F123-714D-48D5C8C9A2F0}"/>
              </a:ext>
            </a:extLst>
          </p:cNvPr>
          <p:cNvSpPr txBox="1"/>
          <p:nvPr/>
        </p:nvSpPr>
        <p:spPr>
          <a:xfrm>
            <a:off x="5379167" y="2287174"/>
            <a:ext cx="999150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20" dirty="0">
                <a:latin typeface="Trebuchet MS"/>
                <a:cs typeface="Trebuchet MS"/>
              </a:rPr>
              <a:t>B:</a:t>
            </a:r>
            <a:r>
              <a:rPr sz="1686" spc="34" dirty="0">
                <a:latin typeface="Trebuchet MS"/>
                <a:cs typeface="Trebuchet MS"/>
              </a:rPr>
              <a:t> </a:t>
            </a:r>
            <a:r>
              <a:rPr sz="1686" spc="-108" dirty="0">
                <a:latin typeface="Trebuchet MS"/>
                <a:cs typeface="Trebuchet MS"/>
              </a:rPr>
              <a:t>[</a:t>
            </a:r>
            <a:r>
              <a:rPr sz="1686" b="1" spc="-108" dirty="0">
                <a:latin typeface="Trebuchet MS"/>
                <a:cs typeface="Trebuchet MS"/>
              </a:rPr>
              <a:t>5</a:t>
            </a:r>
            <a:r>
              <a:rPr sz="1686" spc="-108" dirty="0">
                <a:latin typeface="Trebuchet MS"/>
                <a:cs typeface="Trebuchet MS"/>
              </a:rPr>
              <a:t>,</a:t>
            </a:r>
            <a:r>
              <a:rPr sz="1686" spc="37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100]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9" name="object 6">
            <a:extLst>
              <a:ext uri="{FF2B5EF4-FFF2-40B4-BE49-F238E27FC236}">
                <a16:creationId xmlns:a16="http://schemas.microsoft.com/office/drawing/2014/main" id="{3E478506-3344-0E0E-DB19-A17257CD5724}"/>
              </a:ext>
            </a:extLst>
          </p:cNvPr>
          <p:cNvGrpSpPr/>
          <p:nvPr/>
        </p:nvGrpSpPr>
        <p:grpSpPr>
          <a:xfrm>
            <a:off x="1499268" y="2956098"/>
            <a:ext cx="6279267" cy="1456540"/>
            <a:chOff x="428146" y="3848953"/>
            <a:chExt cx="9310370" cy="2159635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8821BF02-C311-22CD-BAE5-D55E645527E8}"/>
                </a:ext>
              </a:extLst>
            </p:cNvPr>
            <p:cNvSpPr/>
            <p:nvPr/>
          </p:nvSpPr>
          <p:spPr>
            <a:xfrm>
              <a:off x="440862" y="4170020"/>
              <a:ext cx="9284970" cy="1825625"/>
            </a:xfrm>
            <a:custGeom>
              <a:avLst/>
              <a:gdLst/>
              <a:ahLst/>
              <a:cxnLst/>
              <a:rect l="l" t="t" r="r" b="b"/>
              <a:pathLst>
                <a:path w="9284970" h="1825625">
                  <a:moveTo>
                    <a:pt x="0" y="0"/>
                  </a:moveTo>
                  <a:lnTo>
                    <a:pt x="0" y="1825569"/>
                  </a:lnTo>
                  <a:lnTo>
                    <a:pt x="9284633" y="1825569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EE06C015-713D-6947-6683-BBF6E12BBBD8}"/>
                </a:ext>
              </a:extLst>
            </p:cNvPr>
            <p:cNvSpPr/>
            <p:nvPr/>
          </p:nvSpPr>
          <p:spPr>
            <a:xfrm>
              <a:off x="568017" y="3848953"/>
              <a:ext cx="4972050" cy="642620"/>
            </a:xfrm>
            <a:custGeom>
              <a:avLst/>
              <a:gdLst/>
              <a:ahLst/>
              <a:cxnLst/>
              <a:rect l="l" t="t" r="r" b="b"/>
              <a:pathLst>
                <a:path w="4972050" h="642620">
                  <a:moveTo>
                    <a:pt x="4972011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4972011" y="642132"/>
                  </a:lnTo>
                  <a:lnTo>
                    <a:pt x="49720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E660B77A-67F3-4BC5-21DE-D09352006B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3848953"/>
              <a:ext cx="642132" cy="642132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7A440E9C-030F-60DA-31FF-A3EDCD08F22E}"/>
              </a:ext>
            </a:extLst>
          </p:cNvPr>
          <p:cNvSpPr txBox="1"/>
          <p:nvPr/>
        </p:nvSpPr>
        <p:spPr>
          <a:xfrm>
            <a:off x="1636492" y="3017576"/>
            <a:ext cx="6003891" cy="1287266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475779">
              <a:spcBef>
                <a:spcPts val="94"/>
              </a:spcBef>
              <a:tabLst>
                <a:tab pos="1518125" algn="l"/>
              </a:tabLst>
            </a:pPr>
            <a:r>
              <a:rPr sz="1686" b="1" spc="40" dirty="0">
                <a:solidFill>
                  <a:srgbClr val="FF0000"/>
                </a:solidFill>
                <a:latin typeface="Trebuchet MS"/>
                <a:cs typeface="Trebuchet MS"/>
              </a:rPr>
              <a:t>Key</a:t>
            </a:r>
            <a:r>
              <a:rPr sz="1686" b="1" spc="1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b="1" spc="-57" dirty="0">
                <a:solidFill>
                  <a:srgbClr val="FF0000"/>
                </a:solidFill>
                <a:latin typeface="Trebuchet MS"/>
                <a:cs typeface="Trebuchet MS"/>
              </a:rPr>
              <a:t>idea:	</a:t>
            </a:r>
            <a:r>
              <a:rPr sz="1686" b="1" spc="-44" dirty="0">
                <a:solidFill>
                  <a:srgbClr val="FF0000"/>
                </a:solidFill>
                <a:latin typeface="Trebuchet MS"/>
                <a:cs typeface="Trebuchet MS"/>
              </a:rPr>
              <a:t>branch</a:t>
            </a:r>
            <a:r>
              <a:rPr sz="1686" b="1" spc="10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b="1" spc="-20" dirty="0">
                <a:solidFill>
                  <a:srgbClr val="FF0000"/>
                </a:solidFill>
                <a:latin typeface="Trebuchet MS"/>
                <a:cs typeface="Trebuchet MS"/>
              </a:rPr>
              <a:t>and</a:t>
            </a:r>
            <a:r>
              <a:rPr sz="1686" b="1" spc="10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b="1" spc="-17" dirty="0">
                <a:solidFill>
                  <a:srgbClr val="FF0000"/>
                </a:solidFill>
                <a:latin typeface="Trebuchet MS"/>
                <a:cs typeface="Trebuchet MS"/>
              </a:rPr>
              <a:t>bound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37"/>
              </a:spcBef>
            </a:pPr>
            <a:endParaRPr sz="1416">
              <a:latin typeface="Trebuchet MS"/>
              <a:cs typeface="Trebuchet MS"/>
            </a:endParaRPr>
          </a:p>
          <a:p>
            <a:pPr marL="8565"/>
            <a:r>
              <a:rPr sz="1686" spc="-13" dirty="0">
                <a:latin typeface="Trebuchet MS"/>
                <a:cs typeface="Trebuchet MS"/>
              </a:rPr>
              <a:t>Maintain</a:t>
            </a:r>
            <a:r>
              <a:rPr sz="1686" spc="54" dirty="0">
                <a:latin typeface="Trebuchet MS"/>
                <a:cs typeface="Trebuchet MS"/>
              </a:rPr>
              <a:t> </a:t>
            </a:r>
            <a:r>
              <a:rPr sz="1686" spc="-111" dirty="0">
                <a:latin typeface="Trebuchet MS"/>
                <a:cs typeface="Trebuchet MS"/>
              </a:rPr>
              <a:t>lower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and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upper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37" dirty="0">
                <a:latin typeface="Trebuchet MS"/>
                <a:cs typeface="Trebuchet MS"/>
              </a:rPr>
              <a:t>bounds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on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values.</a:t>
            </a:r>
            <a:endParaRPr sz="1686">
              <a:latin typeface="Trebuchet MS"/>
              <a:cs typeface="Trebuchet MS"/>
            </a:endParaRPr>
          </a:p>
          <a:p>
            <a:pPr marL="8565" marR="3426">
              <a:lnSpc>
                <a:spcPct val="101600"/>
              </a:lnSpc>
              <a:spcBef>
                <a:spcPts val="206"/>
              </a:spcBef>
            </a:pPr>
            <a:r>
              <a:rPr sz="1686" spc="-51" dirty="0">
                <a:latin typeface="Trebuchet MS"/>
                <a:cs typeface="Trebuchet MS"/>
              </a:rPr>
              <a:t>If </a:t>
            </a:r>
            <a:r>
              <a:rPr sz="1686" spc="-71" dirty="0">
                <a:latin typeface="Trebuchet MS"/>
                <a:cs typeface="Trebuchet MS"/>
              </a:rPr>
              <a:t>intervals</a:t>
            </a:r>
            <a:r>
              <a:rPr sz="1686" spc="-67" dirty="0">
                <a:latin typeface="Trebuchet MS"/>
                <a:cs typeface="Trebuchet MS"/>
              </a:rPr>
              <a:t> don’t</a:t>
            </a:r>
            <a:r>
              <a:rPr sz="1686" spc="-64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overlap</a:t>
            </a:r>
            <a:r>
              <a:rPr sz="1686" spc="-74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non-trivially,</a:t>
            </a:r>
            <a:r>
              <a:rPr sz="1686" spc="-74" dirty="0">
                <a:latin typeface="Trebuchet MS"/>
                <a:cs typeface="Trebuchet MS"/>
              </a:rPr>
              <a:t> then</a:t>
            </a:r>
            <a:r>
              <a:rPr sz="1686" spc="-71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can choose </a:t>
            </a:r>
            <a:r>
              <a:rPr sz="1686" spc="-64" dirty="0">
                <a:latin typeface="Trebuchet MS"/>
                <a:cs typeface="Trebuchet MS"/>
              </a:rPr>
              <a:t>optimally </a:t>
            </a:r>
            <a:r>
              <a:rPr sz="1686" spc="-499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without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further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94" dirty="0">
                <a:latin typeface="Trebuchet MS"/>
                <a:cs typeface="Trebuchet MS"/>
              </a:rPr>
              <a:t>work.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04941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8E52-983A-0683-9B0F-177273CE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E3643-B668-D303-289C-B8D3564D8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C1BF7-AB01-CE9B-B220-FE8F6313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70C84-7B66-95C0-2B54-614FCFDD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792EA-500B-86AF-EA84-57FD02D9AB4B}"/>
              </a:ext>
            </a:extLst>
          </p:cNvPr>
          <p:cNvSpPr txBox="1"/>
          <p:nvPr/>
        </p:nvSpPr>
        <p:spPr>
          <a:xfrm>
            <a:off x="2286000" y="211066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i="1" u="sng" dirty="0"/>
              <a:t>“If you have an idea that is surely bad, do not take time to see how truly awful it is”</a:t>
            </a:r>
          </a:p>
        </p:txBody>
      </p:sp>
    </p:spTree>
    <p:extLst>
      <p:ext uri="{BB962C8B-B14F-4D97-AF65-F5344CB8AC3E}">
        <p14:creationId xmlns:p14="http://schemas.microsoft.com/office/powerpoint/2010/main" val="3425202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BC02-2554-34E7-8E90-1ECCED77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Game 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56C23-932A-B2D6-1845-FF67DACE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0B357-0D3C-6562-1A60-5C1AA516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7BCB890-1020-8503-6C3C-8B864839DAFE}"/>
              </a:ext>
            </a:extLst>
          </p:cNvPr>
          <p:cNvSpPr/>
          <p:nvPr/>
        </p:nvSpPr>
        <p:spPr>
          <a:xfrm>
            <a:off x="4314611" y="1311674"/>
            <a:ext cx="257389" cy="223128"/>
          </a:xfrm>
          <a:custGeom>
            <a:avLst/>
            <a:gdLst/>
            <a:ahLst/>
            <a:cxnLst/>
            <a:rect l="l" t="t" r="r" b="b"/>
            <a:pathLst>
              <a:path w="381635" h="330835">
                <a:moveTo>
                  <a:pt x="190732" y="0"/>
                </a:moveTo>
                <a:lnTo>
                  <a:pt x="0" y="330358"/>
                </a:lnTo>
                <a:lnTo>
                  <a:pt x="381464" y="330358"/>
                </a:lnTo>
                <a:lnTo>
                  <a:pt x="190732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3391BA12-BD75-3520-4675-96AAD17D9DAF}"/>
              </a:ext>
            </a:extLst>
          </p:cNvPr>
          <p:cNvGrpSpPr/>
          <p:nvPr/>
        </p:nvGrpSpPr>
        <p:grpSpPr>
          <a:xfrm>
            <a:off x="3353550" y="2204669"/>
            <a:ext cx="612423" cy="841975"/>
            <a:chOff x="3332684" y="2715741"/>
            <a:chExt cx="908050" cy="124841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9BDAAA83-022B-7F8C-58F5-95ADDC03E5DF}"/>
                </a:ext>
              </a:extLst>
            </p:cNvPr>
            <p:cNvSpPr/>
            <p:nvPr/>
          </p:nvSpPr>
          <p:spPr>
            <a:xfrm>
              <a:off x="3595215" y="2718920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5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3DE3161B-8DC4-2CC4-CC26-D2E24C43F7E1}"/>
                </a:ext>
              </a:extLst>
            </p:cNvPr>
            <p:cNvSpPr/>
            <p:nvPr/>
          </p:nvSpPr>
          <p:spPr>
            <a:xfrm>
              <a:off x="3394089" y="3090605"/>
              <a:ext cx="305435" cy="728980"/>
            </a:xfrm>
            <a:custGeom>
              <a:avLst/>
              <a:gdLst/>
              <a:ahLst/>
              <a:cxnLst/>
              <a:rect l="l" t="t" r="r" b="b"/>
              <a:pathLst>
                <a:path w="305435" h="728979">
                  <a:moveTo>
                    <a:pt x="305317" y="0"/>
                  </a:moveTo>
                  <a:lnTo>
                    <a:pt x="0" y="728548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316A5297-D8BC-EAE7-E28C-03AEDC45186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2684" y="3787260"/>
              <a:ext cx="111063" cy="151978"/>
            </a:xfrm>
            <a:prstGeom prst="rect">
              <a:avLst/>
            </a:prstGeom>
          </p:spPr>
        </p:pic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9FF6B61F-BC7D-C5B6-8291-DD5A616A5715}"/>
                </a:ext>
              </a:extLst>
            </p:cNvPr>
            <p:cNvSpPr/>
            <p:nvPr/>
          </p:nvSpPr>
          <p:spPr>
            <a:xfrm>
              <a:off x="3872489" y="3090605"/>
              <a:ext cx="322580" cy="768985"/>
            </a:xfrm>
            <a:custGeom>
              <a:avLst/>
              <a:gdLst/>
              <a:ahLst/>
              <a:cxnLst/>
              <a:rect l="l" t="t" r="r" b="b"/>
              <a:pathLst>
                <a:path w="322579" h="768985">
                  <a:moveTo>
                    <a:pt x="0" y="0"/>
                  </a:moveTo>
                  <a:lnTo>
                    <a:pt x="322225" y="76889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CC252567-2A0F-186B-5DCE-08BFFE9D4E6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0952" y="3843509"/>
              <a:ext cx="79272" cy="120185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4B864D58-FF5D-4C57-401F-8AB42645CDDF}"/>
              </a:ext>
            </a:extLst>
          </p:cNvPr>
          <p:cNvSpPr txBox="1"/>
          <p:nvPr/>
        </p:nvSpPr>
        <p:spPr>
          <a:xfrm>
            <a:off x="1266775" y="3084021"/>
            <a:ext cx="5385471" cy="1575614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1951936">
              <a:spcBef>
                <a:spcPts val="94"/>
              </a:spcBef>
              <a:tabLst>
                <a:tab pos="2723632" algn="l"/>
                <a:tab pos="3495328" algn="l"/>
                <a:tab pos="4261456" algn="l"/>
              </a:tabLst>
            </a:pPr>
            <a:r>
              <a:rPr sz="1686" spc="-30" dirty="0">
                <a:latin typeface="Trebuchet MS"/>
                <a:cs typeface="Trebuchet MS"/>
              </a:rPr>
              <a:t>3	5	2	10</a:t>
            </a:r>
            <a:endParaRPr sz="1686">
              <a:latin typeface="Trebuchet MS"/>
              <a:cs typeface="Trebuchet MS"/>
            </a:endParaRPr>
          </a:p>
          <a:p>
            <a:pPr marL="8565">
              <a:spcBef>
                <a:spcPts val="1474"/>
              </a:spcBef>
            </a:pPr>
            <a:r>
              <a:rPr sz="1686" spc="-37" dirty="0">
                <a:latin typeface="Trebuchet MS"/>
                <a:cs typeface="Trebuchet MS"/>
              </a:rPr>
              <a:t>Once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118" dirty="0">
                <a:latin typeface="Trebuchet MS"/>
                <a:cs typeface="Trebuchet MS"/>
              </a:rPr>
              <a:t>see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2,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138" dirty="0">
                <a:latin typeface="Trebuchet MS"/>
                <a:cs typeface="Trebuchet MS"/>
              </a:rPr>
              <a:t>w</a:t>
            </a:r>
            <a:r>
              <a:rPr sz="1686" spc="-162" dirty="0">
                <a:latin typeface="Trebuchet MS"/>
                <a:cs typeface="Trebuchet MS"/>
              </a:rPr>
              <a:t>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34" dirty="0">
                <a:latin typeface="Trebuchet MS"/>
                <a:cs typeface="Trebuchet MS"/>
              </a:rPr>
              <a:t>kn</a:t>
            </a:r>
            <a:r>
              <a:rPr sz="1686" spc="-84" dirty="0">
                <a:latin typeface="Trebuchet MS"/>
                <a:cs typeface="Trebuchet MS"/>
              </a:rPr>
              <a:t>o</a:t>
            </a:r>
            <a:r>
              <a:rPr sz="1686" spc="-88" dirty="0">
                <a:latin typeface="Trebuchet MS"/>
                <a:cs typeface="Trebuchet MS"/>
              </a:rPr>
              <a:t>w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that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value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of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47" dirty="0">
                <a:latin typeface="Trebuchet MS"/>
                <a:cs typeface="Trebuchet MS"/>
              </a:rPr>
              <a:t>right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n</a:t>
            </a:r>
            <a:r>
              <a:rPr sz="1686" spc="3" dirty="0">
                <a:latin typeface="Trebuchet MS"/>
                <a:cs typeface="Trebuchet MS"/>
              </a:rPr>
              <a:t>o</a:t>
            </a:r>
            <a:r>
              <a:rPr sz="1686" spc="-108" dirty="0">
                <a:latin typeface="Trebuchet MS"/>
                <a:cs typeface="Trebuchet MS"/>
              </a:rPr>
              <a:t>de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40" dirty="0">
                <a:latin typeface="Trebuchet MS"/>
                <a:cs typeface="Trebuchet MS"/>
              </a:rPr>
              <a:t>must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10" dirty="0">
                <a:latin typeface="Trebuchet MS"/>
                <a:cs typeface="Trebuchet MS"/>
              </a:rPr>
              <a:t>b</a:t>
            </a:r>
            <a:r>
              <a:rPr sz="1686" spc="-162" dirty="0">
                <a:latin typeface="Trebuchet MS"/>
                <a:cs typeface="Trebuchet MS"/>
              </a:rPr>
              <a:t>e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486" dirty="0">
                <a:latin typeface="MS Gothic"/>
                <a:cs typeface="MS Gothic"/>
              </a:rPr>
              <a:t>≤</a:t>
            </a:r>
            <a:r>
              <a:rPr sz="1686" spc="-368" dirty="0">
                <a:latin typeface="MS Gothic"/>
                <a:cs typeface="MS Gothic"/>
              </a:rPr>
              <a:t> </a:t>
            </a:r>
            <a:r>
              <a:rPr sz="1686" dirty="0">
                <a:latin typeface="Calibri"/>
                <a:cs typeface="Calibri"/>
              </a:rPr>
              <a:t>2</a:t>
            </a:r>
            <a:endParaRPr sz="1686">
              <a:latin typeface="Calibri"/>
              <a:cs typeface="Calibri"/>
            </a:endParaRPr>
          </a:p>
          <a:p>
            <a:pPr marL="8565">
              <a:spcBef>
                <a:spcPts val="1271"/>
              </a:spcBef>
            </a:pPr>
            <a:r>
              <a:rPr sz="1686" spc="37" dirty="0">
                <a:latin typeface="Trebuchet MS"/>
                <a:cs typeface="Trebuchet MS"/>
              </a:rPr>
              <a:t>R</a:t>
            </a:r>
            <a:r>
              <a:rPr sz="1686" spc="81" dirty="0">
                <a:latin typeface="Trebuchet MS"/>
                <a:cs typeface="Trebuchet MS"/>
              </a:rPr>
              <a:t>o</a:t>
            </a:r>
            <a:r>
              <a:rPr sz="1686" spc="-51" dirty="0">
                <a:latin typeface="Trebuchet MS"/>
                <a:cs typeface="Trebuchet MS"/>
              </a:rPr>
              <a:t>ot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computes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91" dirty="0">
                <a:latin typeface="Calibri"/>
                <a:cs typeface="Calibri"/>
              </a:rPr>
              <a:t>max(3</a:t>
            </a:r>
            <a:r>
              <a:rPr sz="1686" i="1" spc="-145" dirty="0">
                <a:latin typeface="Trebuchet MS"/>
                <a:cs typeface="Trebuchet MS"/>
              </a:rPr>
              <a:t>,</a:t>
            </a:r>
            <a:r>
              <a:rPr sz="1686" i="1" spc="-223" dirty="0">
                <a:latin typeface="Trebuchet MS"/>
                <a:cs typeface="Trebuchet MS"/>
              </a:rPr>
              <a:t> </a:t>
            </a:r>
            <a:r>
              <a:rPr sz="1686" spc="486" dirty="0">
                <a:latin typeface="MS Gothic"/>
                <a:cs typeface="MS Gothic"/>
              </a:rPr>
              <a:t>≤</a:t>
            </a:r>
            <a:r>
              <a:rPr sz="1686" spc="-368" dirty="0">
                <a:latin typeface="MS Gothic"/>
                <a:cs typeface="MS Gothic"/>
              </a:rPr>
              <a:t> </a:t>
            </a:r>
            <a:r>
              <a:rPr sz="1686" spc="74" dirty="0">
                <a:latin typeface="Calibri"/>
                <a:cs typeface="Calibri"/>
              </a:rPr>
              <a:t>2)</a:t>
            </a:r>
            <a:r>
              <a:rPr sz="1686" spc="94" dirty="0">
                <a:latin typeface="Calibri"/>
                <a:cs typeface="Calibri"/>
              </a:rPr>
              <a:t> </a:t>
            </a:r>
            <a:r>
              <a:rPr sz="1686" spc="489" dirty="0">
                <a:latin typeface="Calibri"/>
                <a:cs typeface="Calibri"/>
              </a:rPr>
              <a:t>=</a:t>
            </a:r>
            <a:r>
              <a:rPr sz="1686" spc="94" dirty="0">
                <a:latin typeface="Calibri"/>
                <a:cs typeface="Calibri"/>
              </a:rPr>
              <a:t> </a:t>
            </a:r>
            <a:r>
              <a:rPr sz="1686" dirty="0">
                <a:latin typeface="Calibri"/>
                <a:cs typeface="Calibri"/>
              </a:rPr>
              <a:t>3</a:t>
            </a:r>
            <a:endParaRPr sz="1686">
              <a:latin typeface="Calibri"/>
              <a:cs typeface="Calibri"/>
            </a:endParaRPr>
          </a:p>
          <a:p>
            <a:pPr marL="8565">
              <a:spcBef>
                <a:spcPts val="1274"/>
              </a:spcBef>
            </a:pPr>
            <a:r>
              <a:rPr sz="1686" spc="-44" dirty="0">
                <a:latin typeface="Trebuchet MS"/>
                <a:cs typeface="Trebuchet MS"/>
              </a:rPr>
              <a:t>Since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branch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71" dirty="0">
                <a:latin typeface="Trebuchet MS"/>
                <a:cs typeface="Trebuchet MS"/>
              </a:rPr>
              <a:t>doesn’t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101" dirty="0">
                <a:latin typeface="Trebuchet MS"/>
                <a:cs typeface="Trebuchet MS"/>
              </a:rPr>
              <a:t>affect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root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91" dirty="0">
                <a:latin typeface="Trebuchet MS"/>
                <a:cs typeface="Trebuchet MS"/>
              </a:rPr>
              <a:t>value,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can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safely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prune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0A9AC57F-A6D2-B8EF-5607-B7A038EE0B40}"/>
              </a:ext>
            </a:extLst>
          </p:cNvPr>
          <p:cNvSpPr txBox="1"/>
          <p:nvPr/>
        </p:nvSpPr>
        <p:spPr>
          <a:xfrm>
            <a:off x="3824342" y="2163154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solidFill>
                  <a:srgbClr val="0000FF"/>
                </a:solidFill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15" name="object 12">
            <a:extLst>
              <a:ext uri="{FF2B5EF4-FFF2-40B4-BE49-F238E27FC236}">
                <a16:creationId xmlns:a16="http://schemas.microsoft.com/office/drawing/2014/main" id="{1043DA17-8EDB-96E2-0D34-A0B18E232C23}"/>
              </a:ext>
            </a:extLst>
          </p:cNvPr>
          <p:cNvGrpSpPr/>
          <p:nvPr/>
        </p:nvGrpSpPr>
        <p:grpSpPr>
          <a:xfrm>
            <a:off x="4902895" y="2204669"/>
            <a:ext cx="455249" cy="825701"/>
            <a:chOff x="5629923" y="2715741"/>
            <a:chExt cx="675005" cy="1224280"/>
          </a:xfrm>
        </p:grpSpPr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14EF5211-A2E1-3B6C-22FA-61984DABBE8D}"/>
                </a:ext>
              </a:extLst>
            </p:cNvPr>
            <p:cNvSpPr/>
            <p:nvPr/>
          </p:nvSpPr>
          <p:spPr>
            <a:xfrm>
              <a:off x="5920116" y="2718920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5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7BF465C3-3CB1-753F-F04C-867510ECBFD0}"/>
                </a:ext>
              </a:extLst>
            </p:cNvPr>
            <p:cNvSpPr/>
            <p:nvPr/>
          </p:nvSpPr>
          <p:spPr>
            <a:xfrm>
              <a:off x="5693569" y="3090605"/>
              <a:ext cx="325755" cy="730250"/>
            </a:xfrm>
            <a:custGeom>
              <a:avLst/>
              <a:gdLst/>
              <a:ahLst/>
              <a:cxnLst/>
              <a:rect l="l" t="t" r="r" b="b"/>
              <a:pathLst>
                <a:path w="325754" h="730250">
                  <a:moveTo>
                    <a:pt x="325277" y="0"/>
                  </a:moveTo>
                  <a:lnTo>
                    <a:pt x="0" y="730100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A3643327-CDA9-5AF0-9C2B-B799A510310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9923" y="3788138"/>
              <a:ext cx="113007" cy="151684"/>
            </a:xfrm>
            <a:prstGeom prst="rect">
              <a:avLst/>
            </a:prstGeom>
          </p:spPr>
        </p:pic>
      </p:grpSp>
      <p:sp>
        <p:nvSpPr>
          <p:cNvPr id="19" name="object 16">
            <a:extLst>
              <a:ext uri="{FF2B5EF4-FFF2-40B4-BE49-F238E27FC236}">
                <a16:creationId xmlns:a16="http://schemas.microsoft.com/office/drawing/2014/main" id="{93A3DCEF-8922-A444-4AC4-975825E39FDE}"/>
              </a:ext>
            </a:extLst>
          </p:cNvPr>
          <p:cNvSpPr txBox="1"/>
          <p:nvPr/>
        </p:nvSpPr>
        <p:spPr>
          <a:xfrm>
            <a:off x="5392344" y="2163154"/>
            <a:ext cx="355463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486" dirty="0">
                <a:solidFill>
                  <a:srgbClr val="0000FF"/>
                </a:solidFill>
                <a:latin typeface="MS Gothic"/>
                <a:cs typeface="MS Gothic"/>
              </a:rPr>
              <a:t>≤</a:t>
            </a:r>
            <a:r>
              <a:rPr sz="1686" spc="-368" dirty="0">
                <a:solidFill>
                  <a:srgbClr val="0000FF"/>
                </a:solidFill>
                <a:latin typeface="MS Gothic"/>
                <a:cs typeface="MS Gothic"/>
              </a:rPr>
              <a:t> </a:t>
            </a:r>
            <a:r>
              <a:rPr sz="1686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endParaRPr sz="1686">
              <a:latin typeface="Calibri"/>
              <a:cs typeface="Calibri"/>
            </a:endParaRPr>
          </a:p>
        </p:txBody>
      </p:sp>
      <p:grpSp>
        <p:nvGrpSpPr>
          <p:cNvPr id="20" name="object 17">
            <a:extLst>
              <a:ext uri="{FF2B5EF4-FFF2-40B4-BE49-F238E27FC236}">
                <a16:creationId xmlns:a16="http://schemas.microsoft.com/office/drawing/2014/main" id="{96CA8DAC-50E1-FE3D-79A2-868F505CF4A7}"/>
              </a:ext>
            </a:extLst>
          </p:cNvPr>
          <p:cNvGrpSpPr/>
          <p:nvPr/>
        </p:nvGrpSpPr>
        <p:grpSpPr>
          <a:xfrm>
            <a:off x="3797521" y="1549490"/>
            <a:ext cx="1300222" cy="620560"/>
            <a:chOff x="3990968" y="1744296"/>
            <a:chExt cx="1927860" cy="920115"/>
          </a:xfrm>
        </p:grpSpPr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36FD1EF4-7848-9E16-F74D-6226981B17CE}"/>
                </a:ext>
              </a:extLst>
            </p:cNvPr>
            <p:cNvSpPr/>
            <p:nvPr/>
          </p:nvSpPr>
          <p:spPr>
            <a:xfrm>
              <a:off x="4082212" y="1763369"/>
              <a:ext cx="685800" cy="782955"/>
            </a:xfrm>
            <a:custGeom>
              <a:avLst/>
              <a:gdLst/>
              <a:ahLst/>
              <a:cxnLst/>
              <a:rect l="l" t="t" r="r" b="b"/>
              <a:pathLst>
                <a:path w="685800" h="782955">
                  <a:moveTo>
                    <a:pt x="685319" y="0"/>
                  </a:moveTo>
                  <a:lnTo>
                    <a:pt x="0" y="782466"/>
                  </a:lnTo>
                </a:path>
              </a:pathLst>
            </a:custGeom>
            <a:ln w="38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id="{89820255-2BA7-1B85-A098-7EB6EC7C316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0968" y="2504926"/>
              <a:ext cx="135251" cy="142383"/>
            </a:xfrm>
            <a:prstGeom prst="rect">
              <a:avLst/>
            </a:prstGeom>
          </p:spPr>
        </p:pic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FD4ACBFD-67B7-4531-592F-25DBC9C29E5E}"/>
                </a:ext>
              </a:extLst>
            </p:cNvPr>
            <p:cNvSpPr/>
            <p:nvPr/>
          </p:nvSpPr>
          <p:spPr>
            <a:xfrm>
              <a:off x="5129268" y="1763369"/>
              <a:ext cx="714375" cy="815975"/>
            </a:xfrm>
            <a:custGeom>
              <a:avLst/>
              <a:gdLst/>
              <a:ahLst/>
              <a:cxnLst/>
              <a:rect l="l" t="t" r="r" b="b"/>
              <a:pathLst>
                <a:path w="714375" h="815975">
                  <a:moveTo>
                    <a:pt x="0" y="0"/>
                  </a:moveTo>
                  <a:lnTo>
                    <a:pt x="714136" y="815376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B804F410-3A23-95C6-AD5A-AB52775ECDE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5288" y="2553727"/>
              <a:ext cx="103464" cy="110596"/>
            </a:xfrm>
            <a:prstGeom prst="rect">
              <a:avLst/>
            </a:prstGeom>
          </p:spPr>
        </p:pic>
      </p:grpSp>
      <p:sp>
        <p:nvSpPr>
          <p:cNvPr id="25" name="object 22">
            <a:extLst>
              <a:ext uri="{FF2B5EF4-FFF2-40B4-BE49-F238E27FC236}">
                <a16:creationId xmlns:a16="http://schemas.microsoft.com/office/drawing/2014/main" id="{AB462F73-44A1-0986-78CF-630C0B0D704E}"/>
              </a:ext>
            </a:extLst>
          </p:cNvPr>
          <p:cNvSpPr txBox="1"/>
          <p:nvPr/>
        </p:nvSpPr>
        <p:spPr>
          <a:xfrm>
            <a:off x="4608344" y="1268016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solidFill>
                  <a:srgbClr val="FF0000"/>
                </a:solidFill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53981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8822-16D3-6864-7641-57B5E455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7BBB2-8E37-6587-2AC4-5C379B13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80D07-9880-AEE9-11C6-55BB8FDD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A0DAF9BE-FC81-DACB-AF4F-60E3956428F2}"/>
              </a:ext>
            </a:extLst>
          </p:cNvPr>
          <p:cNvGrpSpPr/>
          <p:nvPr/>
        </p:nvGrpSpPr>
        <p:grpSpPr>
          <a:xfrm>
            <a:off x="2089064" y="1128133"/>
            <a:ext cx="5101101" cy="1252684"/>
            <a:chOff x="1301609" y="1326214"/>
            <a:chExt cx="7563484" cy="185737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0B859B4-8CB1-D1FF-BF8D-218B3499916C}"/>
                </a:ext>
              </a:extLst>
            </p:cNvPr>
            <p:cNvSpPr/>
            <p:nvPr/>
          </p:nvSpPr>
          <p:spPr>
            <a:xfrm>
              <a:off x="1314325" y="1647280"/>
              <a:ext cx="7538084" cy="1524000"/>
            </a:xfrm>
            <a:custGeom>
              <a:avLst/>
              <a:gdLst/>
              <a:ahLst/>
              <a:cxnLst/>
              <a:rect l="l" t="t" r="r" b="b"/>
              <a:pathLst>
                <a:path w="7538084" h="1524000">
                  <a:moveTo>
                    <a:pt x="0" y="0"/>
                  </a:moveTo>
                  <a:lnTo>
                    <a:pt x="0" y="1523398"/>
                  </a:lnTo>
                  <a:lnTo>
                    <a:pt x="7537706" y="1523398"/>
                  </a:lnTo>
                  <a:lnTo>
                    <a:pt x="753770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4BEBDC97-611C-E11B-8935-C95438820486}"/>
                </a:ext>
              </a:extLst>
            </p:cNvPr>
            <p:cNvSpPr/>
            <p:nvPr/>
          </p:nvSpPr>
          <p:spPr>
            <a:xfrm>
              <a:off x="1441480" y="1326214"/>
              <a:ext cx="4195445" cy="642620"/>
            </a:xfrm>
            <a:custGeom>
              <a:avLst/>
              <a:gdLst/>
              <a:ahLst/>
              <a:cxnLst/>
              <a:rect l="l" t="t" r="r" b="b"/>
              <a:pathLst>
                <a:path w="4195445" h="642619">
                  <a:moveTo>
                    <a:pt x="4195420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4195420" y="642132"/>
                  </a:lnTo>
                  <a:lnTo>
                    <a:pt x="4195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77EFA15D-4541-F09C-B3D2-198001D991C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480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E66AEE75-FFA2-E2CD-994D-125B74E29758}"/>
              </a:ext>
            </a:extLst>
          </p:cNvPr>
          <p:cNvSpPr txBox="1"/>
          <p:nvPr/>
        </p:nvSpPr>
        <p:spPr>
          <a:xfrm>
            <a:off x="2226288" y="1189609"/>
            <a:ext cx="4824440" cy="1037262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475779">
              <a:spcBef>
                <a:spcPts val="94"/>
              </a:spcBef>
              <a:tabLst>
                <a:tab pos="1518125" algn="l"/>
              </a:tabLst>
            </a:pPr>
            <a:r>
              <a:rPr sz="1686" b="1" spc="40" dirty="0">
                <a:solidFill>
                  <a:srgbClr val="FF0000"/>
                </a:solidFill>
                <a:latin typeface="Trebuchet MS"/>
                <a:cs typeface="Trebuchet MS"/>
              </a:rPr>
              <a:t>Key</a:t>
            </a:r>
            <a:r>
              <a:rPr sz="1686" b="1" spc="1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b="1" spc="-57" dirty="0">
                <a:solidFill>
                  <a:srgbClr val="FF0000"/>
                </a:solidFill>
                <a:latin typeface="Trebuchet MS"/>
                <a:cs typeface="Trebuchet MS"/>
              </a:rPr>
              <a:t>idea:	</a:t>
            </a:r>
            <a:r>
              <a:rPr sz="1686" b="1" spc="-17" dirty="0">
                <a:solidFill>
                  <a:srgbClr val="FF0000"/>
                </a:solidFill>
                <a:latin typeface="Trebuchet MS"/>
                <a:cs typeface="Trebuchet MS"/>
              </a:rPr>
              <a:t>optimal</a:t>
            </a:r>
            <a:r>
              <a:rPr sz="1686" b="1" spc="9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86" b="1" spc="-10" dirty="0">
                <a:solidFill>
                  <a:srgbClr val="FF0000"/>
                </a:solidFill>
                <a:latin typeface="Trebuchet MS"/>
                <a:cs typeface="Trebuchet MS"/>
              </a:rPr>
              <a:t>path</a:t>
            </a:r>
            <a:endParaRPr sz="1686">
              <a:latin typeface="Trebuchet MS"/>
              <a:cs typeface="Trebuchet MS"/>
            </a:endParaRPr>
          </a:p>
          <a:p>
            <a:pPr marL="8565" marR="3426">
              <a:lnSpc>
                <a:spcPct val="121100"/>
              </a:lnSpc>
              <a:spcBef>
                <a:spcPts val="1254"/>
              </a:spcBef>
            </a:pPr>
            <a:r>
              <a:rPr sz="1686" spc="-7" dirty="0">
                <a:latin typeface="Trebuchet MS"/>
                <a:cs typeface="Trebuchet MS"/>
              </a:rPr>
              <a:t>The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optimal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path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is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path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that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minimax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1" dirty="0">
                <a:latin typeface="Trebuchet MS"/>
                <a:cs typeface="Trebuchet MS"/>
              </a:rPr>
              <a:t>policies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98" dirty="0">
                <a:latin typeface="Trebuchet MS"/>
                <a:cs typeface="Trebuchet MS"/>
              </a:rPr>
              <a:t>take. </a:t>
            </a:r>
            <a:r>
              <a:rPr sz="1686" spc="-496" dirty="0">
                <a:latin typeface="Trebuchet MS"/>
                <a:cs typeface="Trebuchet MS"/>
              </a:rPr>
              <a:t> </a:t>
            </a:r>
            <a:r>
              <a:rPr sz="1686" spc="-47" dirty="0">
                <a:latin typeface="Trebuchet MS"/>
                <a:cs typeface="Trebuchet MS"/>
              </a:rPr>
              <a:t>Values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of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all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57" dirty="0">
                <a:latin typeface="Trebuchet MS"/>
                <a:cs typeface="Trebuchet MS"/>
              </a:rPr>
              <a:t>nodes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on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path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115" dirty="0">
                <a:latin typeface="Trebuchet MS"/>
                <a:cs typeface="Trebuchet MS"/>
              </a:rPr>
              <a:t>are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88" dirty="0">
                <a:latin typeface="Trebuchet MS"/>
                <a:cs typeface="Trebuchet MS"/>
              </a:rPr>
              <a:t>same.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632C277B-6384-4A1F-B16C-C19B8546D66D}"/>
              </a:ext>
            </a:extLst>
          </p:cNvPr>
          <p:cNvGrpSpPr/>
          <p:nvPr/>
        </p:nvGrpSpPr>
        <p:grpSpPr>
          <a:xfrm>
            <a:off x="1676716" y="2492171"/>
            <a:ext cx="1071527" cy="791868"/>
            <a:chOff x="690215" y="3348696"/>
            <a:chExt cx="1588770" cy="1174115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C0C3D57-20D7-1994-5A14-4243026C89CF}"/>
                </a:ext>
              </a:extLst>
            </p:cNvPr>
            <p:cNvSpPr/>
            <p:nvPr/>
          </p:nvSpPr>
          <p:spPr>
            <a:xfrm>
              <a:off x="761239" y="3351875"/>
              <a:ext cx="913765" cy="1082040"/>
            </a:xfrm>
            <a:custGeom>
              <a:avLst/>
              <a:gdLst/>
              <a:ahLst/>
              <a:cxnLst/>
              <a:rect l="l" t="t" r="r" b="b"/>
              <a:pathLst>
                <a:path w="913764" h="1082039">
                  <a:moveTo>
                    <a:pt x="722992" y="0"/>
                  </a:moveTo>
                  <a:lnTo>
                    <a:pt x="532259" y="330358"/>
                  </a:lnTo>
                  <a:lnTo>
                    <a:pt x="913724" y="330358"/>
                  </a:lnTo>
                  <a:lnTo>
                    <a:pt x="722992" y="0"/>
                  </a:lnTo>
                  <a:close/>
                </a:path>
                <a:path w="913764" h="1082039">
                  <a:moveTo>
                    <a:pt x="560071" y="371686"/>
                  </a:moveTo>
                  <a:lnTo>
                    <a:pt x="0" y="108158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2BF05DE8-49E9-ADA5-C15C-26E4018811F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215" y="4409746"/>
              <a:ext cx="100233" cy="112887"/>
            </a:xfrm>
            <a:prstGeom prst="rect">
              <a:avLst/>
            </a:prstGeom>
          </p:spPr>
        </p:pic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2E50121A-B2B3-0A2B-8504-A17BC81DFAA3}"/>
                </a:ext>
              </a:extLst>
            </p:cNvPr>
            <p:cNvSpPr/>
            <p:nvPr/>
          </p:nvSpPr>
          <p:spPr>
            <a:xfrm>
              <a:off x="1655787" y="3723562"/>
              <a:ext cx="549910" cy="662305"/>
            </a:xfrm>
            <a:custGeom>
              <a:avLst/>
              <a:gdLst/>
              <a:ahLst/>
              <a:cxnLst/>
              <a:rect l="l" t="t" r="r" b="b"/>
              <a:pathLst>
                <a:path w="549910" h="662304">
                  <a:moveTo>
                    <a:pt x="0" y="0"/>
                  </a:moveTo>
                  <a:lnTo>
                    <a:pt x="549818" y="661855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CF861E01-2559-5024-FFE8-93DD4E0E86C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6916" y="4361046"/>
              <a:ext cx="101853" cy="111796"/>
            </a:xfrm>
            <a:prstGeom prst="rect">
              <a:avLst/>
            </a:prstGeom>
          </p:spPr>
        </p:pic>
      </p:grpSp>
      <p:sp>
        <p:nvSpPr>
          <p:cNvPr id="16" name="object 13">
            <a:extLst>
              <a:ext uri="{FF2B5EF4-FFF2-40B4-BE49-F238E27FC236}">
                <a16:creationId xmlns:a16="http://schemas.microsoft.com/office/drawing/2014/main" id="{0CBFE4B8-78D7-A172-E606-30063FBB3DF9}"/>
              </a:ext>
            </a:extLst>
          </p:cNvPr>
          <p:cNvSpPr txBox="1"/>
          <p:nvPr/>
        </p:nvSpPr>
        <p:spPr>
          <a:xfrm>
            <a:off x="1454198" y="3285765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145" dirty="0">
                <a:latin typeface="Trebuchet MS"/>
                <a:cs typeface="Trebuchet MS"/>
              </a:rPr>
              <a:t>...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17" name="object 14">
            <a:extLst>
              <a:ext uri="{FF2B5EF4-FFF2-40B4-BE49-F238E27FC236}">
                <a16:creationId xmlns:a16="http://schemas.microsoft.com/office/drawing/2014/main" id="{9B24D1FB-1AEA-3722-02B6-860DF1B1E684}"/>
              </a:ext>
            </a:extLst>
          </p:cNvPr>
          <p:cNvGrpSpPr/>
          <p:nvPr/>
        </p:nvGrpSpPr>
        <p:grpSpPr>
          <a:xfrm>
            <a:off x="2423136" y="3285269"/>
            <a:ext cx="911783" cy="768313"/>
            <a:chOff x="1796943" y="4524635"/>
            <a:chExt cx="1351915" cy="1139190"/>
          </a:xfrm>
        </p:grpSpPr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4E6485B2-E99B-B444-7DAB-C73366374479}"/>
                </a:ext>
              </a:extLst>
            </p:cNvPr>
            <p:cNvSpPr/>
            <p:nvPr/>
          </p:nvSpPr>
          <p:spPr>
            <a:xfrm>
              <a:off x="1861900" y="4527814"/>
              <a:ext cx="790575" cy="1042669"/>
            </a:xfrm>
            <a:custGeom>
              <a:avLst/>
              <a:gdLst/>
              <a:ahLst/>
              <a:cxnLst/>
              <a:rect l="l" t="t" r="r" b="b"/>
              <a:pathLst>
                <a:path w="790575" h="1042670">
                  <a:moveTo>
                    <a:pt x="599220" y="330358"/>
                  </a:moveTo>
                  <a:lnTo>
                    <a:pt x="408487" y="0"/>
                  </a:lnTo>
                  <a:lnTo>
                    <a:pt x="789952" y="0"/>
                  </a:lnTo>
                  <a:lnTo>
                    <a:pt x="599220" y="330358"/>
                  </a:lnTo>
                  <a:close/>
                </a:path>
                <a:path w="790575" h="1042670">
                  <a:moveTo>
                    <a:pt x="458154" y="371686"/>
                  </a:moveTo>
                  <a:lnTo>
                    <a:pt x="0" y="104237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A1AB2FDC-F938-0D1E-2C1B-B6115DC6937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6943" y="5548294"/>
              <a:ext cx="95527" cy="115511"/>
            </a:xfrm>
            <a:prstGeom prst="rect">
              <a:avLst/>
            </a:prstGeom>
          </p:spPr>
        </p:pic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8CA772D0-762E-FB02-E7FC-727DE94B5EC5}"/>
                </a:ext>
              </a:extLst>
            </p:cNvPr>
            <p:cNvSpPr/>
            <p:nvPr/>
          </p:nvSpPr>
          <p:spPr>
            <a:xfrm>
              <a:off x="2609662" y="4899501"/>
              <a:ext cx="472440" cy="656590"/>
            </a:xfrm>
            <a:custGeom>
              <a:avLst/>
              <a:gdLst/>
              <a:ahLst/>
              <a:cxnLst/>
              <a:rect l="l" t="t" r="r" b="b"/>
              <a:pathLst>
                <a:path w="472439" h="656589">
                  <a:moveTo>
                    <a:pt x="0" y="0"/>
                  </a:moveTo>
                  <a:lnTo>
                    <a:pt x="472033" y="65625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266B349B-8A9E-4D1E-82D0-4DABECF3937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1591" y="5533207"/>
              <a:ext cx="97239" cy="114644"/>
            </a:xfrm>
            <a:prstGeom prst="rect">
              <a:avLst/>
            </a:prstGeom>
          </p:spPr>
        </p:pic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4E881BC2-F633-EEEC-DC24-3F77852B3834}"/>
              </a:ext>
            </a:extLst>
          </p:cNvPr>
          <p:cNvSpPr txBox="1"/>
          <p:nvPr/>
        </p:nvSpPr>
        <p:spPr>
          <a:xfrm>
            <a:off x="2201433" y="4078862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145" dirty="0">
                <a:latin typeface="Trebuchet MS"/>
                <a:cs typeface="Trebuchet MS"/>
              </a:rPr>
              <a:t>...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23" name="object 20">
            <a:extLst>
              <a:ext uri="{FF2B5EF4-FFF2-40B4-BE49-F238E27FC236}">
                <a16:creationId xmlns:a16="http://schemas.microsoft.com/office/drawing/2014/main" id="{76ED9FA8-4C0D-8EEF-303C-9FAD7952A6D5}"/>
              </a:ext>
            </a:extLst>
          </p:cNvPr>
          <p:cNvGrpSpPr/>
          <p:nvPr/>
        </p:nvGrpSpPr>
        <p:grpSpPr>
          <a:xfrm>
            <a:off x="3137461" y="4078367"/>
            <a:ext cx="624415" cy="756321"/>
            <a:chOff x="2856084" y="5700574"/>
            <a:chExt cx="925830" cy="1121410"/>
          </a:xfrm>
        </p:grpSpPr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BC4C9095-0500-7A0D-A027-6991C976BCBE}"/>
                </a:ext>
              </a:extLst>
            </p:cNvPr>
            <p:cNvSpPr/>
            <p:nvPr/>
          </p:nvSpPr>
          <p:spPr>
            <a:xfrm>
              <a:off x="2905969" y="5703753"/>
              <a:ext cx="591820" cy="1016000"/>
            </a:xfrm>
            <a:custGeom>
              <a:avLst/>
              <a:gdLst/>
              <a:ahLst/>
              <a:cxnLst/>
              <a:rect l="l" t="t" r="r" b="b"/>
              <a:pathLst>
                <a:path w="591820" h="1016000">
                  <a:moveTo>
                    <a:pt x="400993" y="0"/>
                  </a:moveTo>
                  <a:lnTo>
                    <a:pt x="210261" y="330358"/>
                  </a:lnTo>
                  <a:lnTo>
                    <a:pt x="591726" y="330358"/>
                  </a:lnTo>
                  <a:lnTo>
                    <a:pt x="400993" y="0"/>
                  </a:lnTo>
                  <a:close/>
                </a:path>
                <a:path w="591820" h="1016000">
                  <a:moveTo>
                    <a:pt x="303638" y="371686"/>
                  </a:moveTo>
                  <a:lnTo>
                    <a:pt x="0" y="101575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405A8A3A-F06B-3882-556F-D37373EBBBA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6084" y="6702187"/>
              <a:ext cx="83063" cy="119575"/>
            </a:xfrm>
            <a:prstGeom prst="rect">
              <a:avLst/>
            </a:prstGeom>
          </p:spPr>
        </p:pic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2F7CFBDB-7899-C5A6-B7CB-02B420D9F526}"/>
                </a:ext>
              </a:extLst>
            </p:cNvPr>
            <p:cNvSpPr/>
            <p:nvPr/>
          </p:nvSpPr>
          <p:spPr>
            <a:xfrm>
              <a:off x="3409478" y="6075440"/>
              <a:ext cx="320675" cy="645795"/>
            </a:xfrm>
            <a:custGeom>
              <a:avLst/>
              <a:gdLst/>
              <a:ahLst/>
              <a:cxnLst/>
              <a:rect l="l" t="t" r="r" b="b"/>
              <a:pathLst>
                <a:path w="320675" h="645795">
                  <a:moveTo>
                    <a:pt x="0" y="0"/>
                  </a:moveTo>
                  <a:lnTo>
                    <a:pt x="320287" y="64522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92B3B3E9-705B-C0DD-B031-2C937F22295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6888" y="6702745"/>
              <a:ext cx="84758" cy="119204"/>
            </a:xfrm>
            <a:prstGeom prst="rect">
              <a:avLst/>
            </a:prstGeom>
          </p:spPr>
        </p:pic>
      </p:grpSp>
      <p:sp>
        <p:nvSpPr>
          <p:cNvPr id="28" name="object 25">
            <a:extLst>
              <a:ext uri="{FF2B5EF4-FFF2-40B4-BE49-F238E27FC236}">
                <a16:creationId xmlns:a16="http://schemas.microsoft.com/office/drawing/2014/main" id="{96BD4B22-731D-5ACB-80D9-D2361643088B}"/>
              </a:ext>
            </a:extLst>
          </p:cNvPr>
          <p:cNvSpPr txBox="1"/>
          <p:nvPr/>
        </p:nvSpPr>
        <p:spPr>
          <a:xfrm>
            <a:off x="2948669" y="4871961"/>
            <a:ext cx="198716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145" dirty="0">
                <a:latin typeface="Trebuchet MS"/>
                <a:cs typeface="Trebuchet MS"/>
              </a:rPr>
              <a:t>...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CE3C93B8-6EC3-9E06-657F-BFA956C2DA8C}"/>
              </a:ext>
            </a:extLst>
          </p:cNvPr>
          <p:cNvSpPr/>
          <p:nvPr/>
        </p:nvSpPr>
        <p:spPr>
          <a:xfrm>
            <a:off x="3706614" y="4873609"/>
            <a:ext cx="257389" cy="223128"/>
          </a:xfrm>
          <a:custGeom>
            <a:avLst/>
            <a:gdLst/>
            <a:ahLst/>
            <a:cxnLst/>
            <a:rect l="l" t="t" r="r" b="b"/>
            <a:pathLst>
              <a:path w="381635" h="330834">
                <a:moveTo>
                  <a:pt x="190732" y="330358"/>
                </a:moveTo>
                <a:lnTo>
                  <a:pt x="0" y="0"/>
                </a:lnTo>
                <a:lnTo>
                  <a:pt x="381464" y="0"/>
                </a:lnTo>
                <a:lnTo>
                  <a:pt x="190732" y="330358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D41D1E33-E817-4589-E192-DD45055E6022}"/>
              </a:ext>
            </a:extLst>
          </p:cNvPr>
          <p:cNvSpPr txBox="1"/>
          <p:nvPr/>
        </p:nvSpPr>
        <p:spPr>
          <a:xfrm>
            <a:off x="4721072" y="2391426"/>
            <a:ext cx="3145629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242814" indent="-217548">
              <a:spcBef>
                <a:spcPts val="94"/>
              </a:spcBef>
              <a:buClr>
                <a:srgbClr val="000000"/>
              </a:buClr>
              <a:buFont typeface="MS Gothic"/>
              <a:buChar char="•"/>
              <a:tabLst>
                <a:tab pos="243243" algn="l"/>
              </a:tabLst>
            </a:pPr>
            <a:r>
              <a:rPr sz="1686" i="1" spc="17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770" i="1" spc="374" baseline="-12698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1686" spc="-145" dirty="0">
                <a:latin typeface="Trebuchet MS"/>
                <a:cs typeface="Trebuchet MS"/>
              </a:rPr>
              <a:t>:</a:t>
            </a:r>
            <a:r>
              <a:rPr sz="1686" spc="165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l</a:t>
            </a:r>
            <a:r>
              <a:rPr sz="1686" spc="-138" dirty="0">
                <a:latin typeface="Trebuchet MS"/>
                <a:cs typeface="Trebuchet MS"/>
              </a:rPr>
              <a:t>ow</a:t>
            </a:r>
            <a:r>
              <a:rPr sz="1686" spc="-118" dirty="0">
                <a:latin typeface="Trebuchet MS"/>
                <a:cs typeface="Trebuchet MS"/>
              </a:rPr>
              <a:t>er</a:t>
            </a:r>
            <a:r>
              <a:rPr sz="1686" spc="-111" dirty="0">
                <a:latin typeface="Trebuchet MS"/>
                <a:cs typeface="Trebuchet MS"/>
              </a:rPr>
              <a:t> </a:t>
            </a:r>
            <a:r>
              <a:rPr sz="1686" spc="-10" dirty="0">
                <a:latin typeface="Trebuchet MS"/>
                <a:cs typeface="Trebuchet MS"/>
              </a:rPr>
              <a:t>b</a:t>
            </a:r>
            <a:r>
              <a:rPr sz="1686" spc="-47" dirty="0">
                <a:latin typeface="Trebuchet MS"/>
                <a:cs typeface="Trebuchet MS"/>
              </a:rPr>
              <a:t>ound</a:t>
            </a:r>
            <a:r>
              <a:rPr sz="1686" spc="-111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on</a:t>
            </a:r>
            <a:r>
              <a:rPr sz="1686" spc="-115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value</a:t>
            </a:r>
            <a:r>
              <a:rPr sz="1686" spc="-11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of</a:t>
            </a:r>
            <a:r>
              <a:rPr sz="1686" spc="-115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max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6A0B8F22-D3E9-386D-F13F-4791A9667EBA}"/>
              </a:ext>
            </a:extLst>
          </p:cNvPr>
          <p:cNvSpPr txBox="1"/>
          <p:nvPr/>
        </p:nvSpPr>
        <p:spPr>
          <a:xfrm>
            <a:off x="4712506" y="2652401"/>
            <a:ext cx="3162332" cy="499422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251379">
              <a:lnSpc>
                <a:spcPts val="1942"/>
              </a:lnSpc>
              <a:spcBef>
                <a:spcPts val="94"/>
              </a:spcBef>
            </a:pPr>
            <a:r>
              <a:rPr sz="1686" spc="-64" dirty="0">
                <a:latin typeface="Trebuchet MS"/>
                <a:cs typeface="Trebuchet MS"/>
              </a:rPr>
              <a:t>node</a:t>
            </a:r>
            <a:r>
              <a:rPr sz="1686" spc="27" dirty="0">
                <a:latin typeface="Trebuchet MS"/>
                <a:cs typeface="Trebuchet MS"/>
              </a:rPr>
              <a:t> </a:t>
            </a:r>
            <a:r>
              <a:rPr sz="1686" i="1" spc="118" dirty="0">
                <a:latin typeface="Trebuchet MS"/>
                <a:cs typeface="Trebuchet MS"/>
              </a:rPr>
              <a:t>s</a:t>
            </a:r>
            <a:endParaRPr sz="1686">
              <a:latin typeface="Trebuchet MS"/>
              <a:cs typeface="Trebuchet MS"/>
            </a:endParaRPr>
          </a:p>
          <a:p>
            <a:pPr marL="251379" indent="-217548">
              <a:lnSpc>
                <a:spcPts val="1942"/>
              </a:lnSpc>
              <a:buClr>
                <a:srgbClr val="000000"/>
              </a:buClr>
              <a:buFont typeface="MS Gothic"/>
              <a:buChar char="•"/>
              <a:tabLst>
                <a:tab pos="251807" algn="l"/>
              </a:tabLst>
            </a:pPr>
            <a:r>
              <a:rPr sz="1686" i="1" spc="-206" dirty="0">
                <a:solidFill>
                  <a:srgbClr val="0000FF"/>
                </a:solidFill>
                <a:latin typeface="Trebuchet MS"/>
                <a:cs typeface="Trebuchet MS"/>
              </a:rPr>
              <a:t>b</a:t>
            </a:r>
            <a:r>
              <a:rPr sz="1770" i="1" spc="374" baseline="-12698" dirty="0">
                <a:solidFill>
                  <a:srgbClr val="0000FF"/>
                </a:solidFill>
                <a:latin typeface="Trebuchet MS"/>
                <a:cs typeface="Trebuchet MS"/>
              </a:rPr>
              <a:t>s</a:t>
            </a:r>
            <a:r>
              <a:rPr sz="1686" spc="-145" dirty="0">
                <a:latin typeface="Trebuchet MS"/>
                <a:cs typeface="Trebuchet MS"/>
              </a:rPr>
              <a:t>:</a:t>
            </a:r>
            <a:r>
              <a:rPr sz="1686" spc="175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up</a:t>
            </a:r>
            <a:r>
              <a:rPr sz="1686" spc="-3" dirty="0">
                <a:latin typeface="Trebuchet MS"/>
                <a:cs typeface="Trebuchet MS"/>
              </a:rPr>
              <a:t>p</a:t>
            </a:r>
            <a:r>
              <a:rPr sz="1686" spc="-118" dirty="0">
                <a:latin typeface="Trebuchet MS"/>
                <a:cs typeface="Trebuchet MS"/>
              </a:rPr>
              <a:t>er</a:t>
            </a:r>
            <a:r>
              <a:rPr sz="1686" spc="-91" dirty="0">
                <a:latin typeface="Trebuchet MS"/>
                <a:cs typeface="Trebuchet MS"/>
              </a:rPr>
              <a:t> </a:t>
            </a:r>
            <a:r>
              <a:rPr sz="1686" spc="-10" dirty="0">
                <a:latin typeface="Trebuchet MS"/>
                <a:cs typeface="Trebuchet MS"/>
              </a:rPr>
              <a:t>b</a:t>
            </a:r>
            <a:r>
              <a:rPr sz="1686" spc="-47" dirty="0">
                <a:latin typeface="Trebuchet MS"/>
                <a:cs typeface="Trebuchet MS"/>
              </a:rPr>
              <a:t>ound</a:t>
            </a:r>
            <a:r>
              <a:rPr sz="1686" spc="-91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on</a:t>
            </a:r>
            <a:r>
              <a:rPr sz="1686" spc="-9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value</a:t>
            </a:r>
            <a:r>
              <a:rPr sz="1686" spc="-9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of</a:t>
            </a:r>
            <a:r>
              <a:rPr sz="1686" spc="-9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min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793F7CAF-F6C0-6038-6F5C-0F858D4C5339}"/>
              </a:ext>
            </a:extLst>
          </p:cNvPr>
          <p:cNvSpPr txBox="1"/>
          <p:nvPr/>
        </p:nvSpPr>
        <p:spPr>
          <a:xfrm>
            <a:off x="4955681" y="3150160"/>
            <a:ext cx="62784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64" dirty="0">
                <a:latin typeface="Trebuchet MS"/>
                <a:cs typeface="Trebuchet MS"/>
              </a:rPr>
              <a:t>node</a:t>
            </a:r>
            <a:r>
              <a:rPr sz="1686" spc="3" dirty="0">
                <a:latin typeface="Trebuchet MS"/>
                <a:cs typeface="Trebuchet MS"/>
              </a:rPr>
              <a:t> </a:t>
            </a:r>
            <a:r>
              <a:rPr sz="1686" i="1" spc="118" dirty="0">
                <a:latin typeface="Trebuchet MS"/>
                <a:cs typeface="Trebuchet MS"/>
              </a:rPr>
              <a:t>s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081AB750-C8C7-B53A-3C37-976D53A79D86}"/>
              </a:ext>
            </a:extLst>
          </p:cNvPr>
          <p:cNvSpPr txBox="1"/>
          <p:nvPr/>
        </p:nvSpPr>
        <p:spPr>
          <a:xfrm>
            <a:off x="4738203" y="3386944"/>
            <a:ext cx="3113937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225685" indent="-217548">
              <a:spcBef>
                <a:spcPts val="94"/>
              </a:spcBef>
              <a:buFont typeface="MS Gothic"/>
              <a:buChar char="•"/>
              <a:tabLst>
                <a:tab pos="226113" algn="l"/>
                <a:tab pos="920296" algn="l"/>
                <a:tab pos="1184951" algn="l"/>
                <a:tab pos="1781495" algn="l"/>
                <a:tab pos="2059425" algn="l"/>
                <a:tab pos="2433710" algn="l"/>
              </a:tabLst>
            </a:pPr>
            <a:r>
              <a:rPr sz="1686" spc="-34" dirty="0">
                <a:latin typeface="Trebuchet MS"/>
                <a:cs typeface="Trebuchet MS"/>
              </a:rPr>
              <a:t>Prune</a:t>
            </a:r>
            <a:r>
              <a:rPr sz="1686" dirty="0">
                <a:latin typeface="Trebuchet MS"/>
                <a:cs typeface="Trebuchet MS"/>
              </a:rPr>
              <a:t>	</a:t>
            </a:r>
            <a:r>
              <a:rPr sz="1686" spc="-64" dirty="0">
                <a:latin typeface="Trebuchet MS"/>
                <a:cs typeface="Trebuchet MS"/>
              </a:rPr>
              <a:t>a</a:t>
            </a:r>
            <a:r>
              <a:rPr sz="1686" dirty="0">
                <a:latin typeface="Trebuchet MS"/>
                <a:cs typeface="Trebuchet MS"/>
              </a:rPr>
              <a:t>	</a:t>
            </a:r>
            <a:r>
              <a:rPr sz="1686" spc="-44" dirty="0">
                <a:latin typeface="Trebuchet MS"/>
                <a:cs typeface="Trebuchet MS"/>
              </a:rPr>
              <a:t>n</a:t>
            </a:r>
            <a:r>
              <a:rPr sz="1686" spc="3" dirty="0">
                <a:latin typeface="Trebuchet MS"/>
                <a:cs typeface="Trebuchet MS"/>
              </a:rPr>
              <a:t>o</a:t>
            </a:r>
            <a:r>
              <a:rPr sz="1686" spc="-108" dirty="0">
                <a:latin typeface="Trebuchet MS"/>
                <a:cs typeface="Trebuchet MS"/>
              </a:rPr>
              <a:t>de</a:t>
            </a:r>
            <a:r>
              <a:rPr sz="1686" dirty="0">
                <a:latin typeface="Trebuchet MS"/>
                <a:cs typeface="Trebuchet MS"/>
              </a:rPr>
              <a:t>	</a:t>
            </a:r>
            <a:r>
              <a:rPr sz="1686" spc="-88" dirty="0">
                <a:latin typeface="Trebuchet MS"/>
                <a:cs typeface="Trebuchet MS"/>
              </a:rPr>
              <a:t>if</a:t>
            </a:r>
            <a:r>
              <a:rPr sz="1686" dirty="0">
                <a:latin typeface="Trebuchet MS"/>
                <a:cs typeface="Trebuchet MS"/>
              </a:rPr>
              <a:t>	</a:t>
            </a:r>
            <a:r>
              <a:rPr sz="1686" spc="-51" dirty="0">
                <a:latin typeface="Trebuchet MS"/>
                <a:cs typeface="Trebuchet MS"/>
              </a:rPr>
              <a:t>its</a:t>
            </a:r>
            <a:r>
              <a:rPr sz="1686" dirty="0">
                <a:latin typeface="Trebuchet MS"/>
                <a:cs typeface="Trebuchet MS"/>
              </a:rPr>
              <a:t>	</a:t>
            </a:r>
            <a:r>
              <a:rPr sz="1686" spc="-74" dirty="0">
                <a:latin typeface="Trebuchet MS"/>
                <a:cs typeface="Trebuchet MS"/>
              </a:rPr>
              <a:t>interval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C8102DA7-67FD-DBDA-974D-2BDA335922C3}"/>
              </a:ext>
            </a:extLst>
          </p:cNvPr>
          <p:cNvSpPr txBox="1"/>
          <p:nvPr/>
        </p:nvSpPr>
        <p:spPr>
          <a:xfrm>
            <a:off x="4955681" y="3647918"/>
            <a:ext cx="289552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  <a:tabLst>
                <a:tab pos="811094" algn="l"/>
                <a:tab pos="1369952" algn="l"/>
                <a:tab pos="2434139" algn="l"/>
              </a:tabLst>
            </a:pPr>
            <a:r>
              <a:rPr sz="1686" spc="-54" dirty="0">
                <a:latin typeface="Trebuchet MS"/>
                <a:cs typeface="Trebuchet MS"/>
              </a:rPr>
              <a:t>d</a:t>
            </a:r>
            <a:r>
              <a:rPr sz="1686" spc="-7" dirty="0">
                <a:latin typeface="Trebuchet MS"/>
                <a:cs typeface="Trebuchet MS"/>
              </a:rPr>
              <a:t>o</a:t>
            </a:r>
            <a:r>
              <a:rPr sz="1686" spc="-84" dirty="0">
                <a:latin typeface="Trebuchet MS"/>
                <a:cs typeface="Trebuchet MS"/>
              </a:rPr>
              <a:t>esn’t</a:t>
            </a:r>
            <a:r>
              <a:rPr sz="1686" dirty="0">
                <a:latin typeface="Trebuchet MS"/>
                <a:cs typeface="Trebuchet MS"/>
              </a:rPr>
              <a:t>	</a:t>
            </a:r>
            <a:r>
              <a:rPr sz="1686" spc="-77" dirty="0">
                <a:latin typeface="Trebuchet MS"/>
                <a:cs typeface="Trebuchet MS"/>
              </a:rPr>
              <a:t>have</a:t>
            </a:r>
            <a:r>
              <a:rPr sz="1686" dirty="0">
                <a:latin typeface="Trebuchet MS"/>
                <a:cs typeface="Trebuchet MS"/>
              </a:rPr>
              <a:t>	</a:t>
            </a:r>
            <a:r>
              <a:rPr sz="1686" spc="-57" dirty="0">
                <a:latin typeface="Trebuchet MS"/>
                <a:cs typeface="Trebuchet MS"/>
              </a:rPr>
              <a:t>non-trivial</a:t>
            </a:r>
            <a:r>
              <a:rPr sz="1686" dirty="0">
                <a:latin typeface="Trebuchet MS"/>
                <a:cs typeface="Trebuchet MS"/>
              </a:rPr>
              <a:t>	</a:t>
            </a:r>
            <a:r>
              <a:rPr sz="1686" spc="-74" dirty="0">
                <a:latin typeface="Trebuchet MS"/>
                <a:cs typeface="Trebuchet MS"/>
              </a:rPr>
              <a:t>over-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DE11849-3CF8-A454-61D3-3C981157666D}"/>
              </a:ext>
            </a:extLst>
          </p:cNvPr>
          <p:cNvSpPr txBox="1"/>
          <p:nvPr/>
        </p:nvSpPr>
        <p:spPr>
          <a:xfrm>
            <a:off x="4878592" y="3908893"/>
            <a:ext cx="2997877" cy="791012"/>
          </a:xfrm>
          <a:prstGeom prst="rect">
            <a:avLst/>
          </a:prstGeom>
        </p:spPr>
        <p:txBody>
          <a:bodyPr vert="horz" wrap="square" lIns="0" tIns="7709" rIns="0" bIns="0" rtlCol="0">
            <a:spAutoFit/>
          </a:bodyPr>
          <a:lstStyle/>
          <a:p>
            <a:pPr marL="85220" marR="27836" algn="just">
              <a:lnSpc>
                <a:spcPct val="101600"/>
              </a:lnSpc>
              <a:spcBef>
                <a:spcPts val="61"/>
              </a:spcBef>
            </a:pPr>
            <a:r>
              <a:rPr sz="1686" spc="-71" dirty="0">
                <a:latin typeface="Trebuchet MS"/>
                <a:cs typeface="Trebuchet MS"/>
              </a:rPr>
              <a:t>lap</a:t>
            </a:r>
            <a:r>
              <a:rPr sz="1686" spc="-67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with</a:t>
            </a:r>
            <a:r>
              <a:rPr sz="1686" spc="-61" dirty="0">
                <a:latin typeface="Trebuchet MS"/>
                <a:cs typeface="Trebuchet MS"/>
              </a:rPr>
              <a:t> </a:t>
            </a:r>
            <a:r>
              <a:rPr sz="1686" spc="-94" dirty="0">
                <a:latin typeface="Trebuchet MS"/>
                <a:cs typeface="Trebuchet MS"/>
              </a:rPr>
              <a:t>every</a:t>
            </a:r>
            <a:r>
              <a:rPr sz="1686" spc="-91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ancestor</a:t>
            </a:r>
            <a:r>
              <a:rPr sz="1686" spc="357" dirty="0">
                <a:latin typeface="Trebuchet MS"/>
                <a:cs typeface="Trebuchet MS"/>
              </a:rPr>
              <a:t> </a:t>
            </a:r>
            <a:r>
              <a:rPr sz="1686" spc="-61" dirty="0">
                <a:latin typeface="Trebuchet MS"/>
                <a:cs typeface="Trebuchet MS"/>
              </a:rPr>
              <a:t>(store </a:t>
            </a:r>
            <a:r>
              <a:rPr sz="1686" spc="-499" dirty="0">
                <a:latin typeface="Trebuchet MS"/>
                <a:cs typeface="Trebuchet MS"/>
              </a:rPr>
              <a:t> </a:t>
            </a:r>
            <a:r>
              <a:rPr sz="1686" i="1" spc="171" dirty="0">
                <a:latin typeface="Trebuchet MS"/>
                <a:cs typeface="Trebuchet MS"/>
              </a:rPr>
              <a:t>α</a:t>
            </a:r>
            <a:r>
              <a:rPr sz="1770" i="1" spc="248" baseline="-12698" dirty="0">
                <a:latin typeface="Trebuchet MS"/>
                <a:cs typeface="Trebuchet MS"/>
              </a:rPr>
              <a:t>s</a:t>
            </a:r>
            <a:r>
              <a:rPr sz="1770" i="1" baseline="-12698" dirty="0">
                <a:latin typeface="Trebuchet MS"/>
                <a:cs typeface="Trebuchet MS"/>
              </a:rPr>
              <a:t>   </a:t>
            </a:r>
            <a:r>
              <a:rPr sz="1770" i="1" spc="-121" baseline="-12698" dirty="0">
                <a:latin typeface="Trebuchet MS"/>
                <a:cs typeface="Trebuchet MS"/>
              </a:rPr>
              <a:t> </a:t>
            </a:r>
            <a:r>
              <a:rPr sz="1686" spc="489" dirty="0">
                <a:latin typeface="Calibri"/>
                <a:cs typeface="Calibri"/>
              </a:rPr>
              <a:t>=</a:t>
            </a:r>
            <a:r>
              <a:rPr sz="1686" dirty="0">
                <a:latin typeface="Calibri"/>
                <a:cs typeface="Calibri"/>
              </a:rPr>
              <a:t>  </a:t>
            </a:r>
            <a:r>
              <a:rPr sz="1686" spc="115" dirty="0">
                <a:latin typeface="Calibri"/>
                <a:cs typeface="Calibri"/>
              </a:rPr>
              <a:t> </a:t>
            </a:r>
            <a:r>
              <a:rPr sz="1686" spc="98" dirty="0">
                <a:latin typeface="Calibri"/>
                <a:cs typeface="Calibri"/>
              </a:rPr>
              <a:t>max</a:t>
            </a:r>
            <a:r>
              <a:rPr sz="1770" i="1" spc="248" baseline="-12698" dirty="0">
                <a:latin typeface="Trebuchet MS"/>
                <a:cs typeface="Trebuchet MS"/>
              </a:rPr>
              <a:t>s</a:t>
            </a:r>
            <a:r>
              <a:rPr sz="1265" i="1" spc="223" baseline="6666" dirty="0">
                <a:latin typeface="Verdana"/>
                <a:cs typeface="Verdana"/>
              </a:rPr>
              <a:t>'</a:t>
            </a:r>
            <a:r>
              <a:rPr sz="1265" i="1" spc="-318" baseline="6666" dirty="0">
                <a:latin typeface="Verdana"/>
                <a:cs typeface="Verdana"/>
              </a:rPr>
              <a:t> </a:t>
            </a:r>
            <a:r>
              <a:rPr sz="1770" spc="718" baseline="-12698" dirty="0">
                <a:latin typeface="MS Gothic"/>
                <a:cs typeface="MS Gothic"/>
              </a:rPr>
              <a:t>≤</a:t>
            </a:r>
            <a:r>
              <a:rPr sz="1770" i="1" spc="248" baseline="-12698" dirty="0">
                <a:latin typeface="Trebuchet MS"/>
                <a:cs typeface="Trebuchet MS"/>
              </a:rPr>
              <a:t>s</a:t>
            </a:r>
            <a:r>
              <a:rPr sz="1770" i="1" spc="20" baseline="-12698" dirty="0">
                <a:latin typeface="Trebuchet MS"/>
                <a:cs typeface="Trebuchet MS"/>
              </a:rPr>
              <a:t> </a:t>
            </a:r>
            <a:r>
              <a:rPr sz="1686" i="1" spc="17" dirty="0">
                <a:latin typeface="Trebuchet MS"/>
                <a:cs typeface="Trebuchet MS"/>
              </a:rPr>
              <a:t>a</a:t>
            </a:r>
            <a:r>
              <a:rPr sz="1770" i="1" spc="248" baseline="-12698" dirty="0">
                <a:latin typeface="Trebuchet MS"/>
                <a:cs typeface="Trebuchet MS"/>
              </a:rPr>
              <a:t>s</a:t>
            </a:r>
            <a:r>
              <a:rPr sz="1770" i="1" baseline="-12698" dirty="0">
                <a:latin typeface="Trebuchet MS"/>
                <a:cs typeface="Trebuchet MS"/>
              </a:rPr>
              <a:t>  </a:t>
            </a:r>
            <a:r>
              <a:rPr sz="1770" i="1" spc="86" baseline="-12698" dirty="0">
                <a:latin typeface="Trebuchet MS"/>
                <a:cs typeface="Trebuchet MS"/>
              </a:rPr>
              <a:t> </a:t>
            </a:r>
            <a:r>
              <a:rPr sz="1686" spc="-54" dirty="0">
                <a:latin typeface="Trebuchet MS"/>
                <a:cs typeface="Trebuchet MS"/>
              </a:rPr>
              <a:t>and</a:t>
            </a:r>
            <a:r>
              <a:rPr sz="1686" dirty="0">
                <a:latin typeface="Trebuchet MS"/>
                <a:cs typeface="Trebuchet MS"/>
              </a:rPr>
              <a:t> </a:t>
            </a:r>
            <a:r>
              <a:rPr sz="1686" spc="24" dirty="0">
                <a:latin typeface="Trebuchet MS"/>
                <a:cs typeface="Trebuchet MS"/>
              </a:rPr>
              <a:t> </a:t>
            </a:r>
            <a:r>
              <a:rPr sz="1686" i="1" spc="13" dirty="0">
                <a:latin typeface="Trebuchet MS"/>
                <a:cs typeface="Trebuchet MS"/>
              </a:rPr>
              <a:t>β</a:t>
            </a:r>
            <a:r>
              <a:rPr sz="1770" i="1" spc="248" baseline="-12698" dirty="0">
                <a:latin typeface="Trebuchet MS"/>
                <a:cs typeface="Trebuchet MS"/>
              </a:rPr>
              <a:t>s</a:t>
            </a:r>
            <a:r>
              <a:rPr sz="1770" i="1" baseline="-12698" dirty="0">
                <a:latin typeface="Trebuchet MS"/>
                <a:cs typeface="Trebuchet MS"/>
              </a:rPr>
              <a:t>   </a:t>
            </a:r>
            <a:r>
              <a:rPr sz="1770" i="1" spc="-121" baseline="-12698" dirty="0">
                <a:latin typeface="Trebuchet MS"/>
                <a:cs typeface="Trebuchet MS"/>
              </a:rPr>
              <a:t> </a:t>
            </a:r>
            <a:r>
              <a:rPr sz="1686" spc="310" dirty="0">
                <a:latin typeface="Calibri"/>
                <a:cs typeface="Calibri"/>
              </a:rPr>
              <a:t>=  </a:t>
            </a:r>
            <a:r>
              <a:rPr sz="1686" spc="108" dirty="0">
                <a:latin typeface="Calibri"/>
                <a:cs typeface="Calibri"/>
              </a:rPr>
              <a:t>min</a:t>
            </a:r>
            <a:r>
              <a:rPr sz="1770" i="1" spc="162" baseline="-12698" dirty="0">
                <a:latin typeface="Trebuchet MS"/>
                <a:cs typeface="Trebuchet MS"/>
              </a:rPr>
              <a:t>s</a:t>
            </a:r>
            <a:r>
              <a:rPr sz="1265" i="1" spc="162" baseline="6666" dirty="0">
                <a:latin typeface="Verdana"/>
                <a:cs typeface="Verdana"/>
              </a:rPr>
              <a:t>'</a:t>
            </a:r>
            <a:r>
              <a:rPr sz="1265" i="1" spc="-324" baseline="6666" dirty="0">
                <a:latin typeface="Verdana"/>
                <a:cs typeface="Verdana"/>
              </a:rPr>
              <a:t> </a:t>
            </a:r>
            <a:r>
              <a:rPr sz="1770" spc="485" baseline="-12698" dirty="0">
                <a:latin typeface="MS Gothic"/>
                <a:cs typeface="MS Gothic"/>
              </a:rPr>
              <a:t>≤</a:t>
            </a:r>
            <a:r>
              <a:rPr sz="1770" i="1" spc="485" baseline="-12698" dirty="0">
                <a:latin typeface="Trebuchet MS"/>
                <a:cs typeface="Trebuchet MS"/>
              </a:rPr>
              <a:t>s</a:t>
            </a:r>
            <a:r>
              <a:rPr sz="1770" i="1" spc="20" baseline="-12698" dirty="0">
                <a:latin typeface="Trebuchet MS"/>
                <a:cs typeface="Trebuchet MS"/>
              </a:rPr>
              <a:t> </a:t>
            </a:r>
            <a:r>
              <a:rPr sz="1686" i="1" spc="30" dirty="0">
                <a:latin typeface="Trebuchet MS"/>
                <a:cs typeface="Trebuchet MS"/>
              </a:rPr>
              <a:t>b</a:t>
            </a:r>
            <a:r>
              <a:rPr sz="1770" i="1" spc="45" baseline="-12698" dirty="0">
                <a:latin typeface="Trebuchet MS"/>
                <a:cs typeface="Trebuchet MS"/>
              </a:rPr>
              <a:t>s</a:t>
            </a:r>
            <a:r>
              <a:rPr sz="1686" spc="30" dirty="0">
                <a:latin typeface="Trebuchet MS"/>
                <a:cs typeface="Trebuchet MS"/>
              </a:rPr>
              <a:t>)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660BB685-2AD2-3915-5844-56D698284024}"/>
              </a:ext>
            </a:extLst>
          </p:cNvPr>
          <p:cNvSpPr txBox="1"/>
          <p:nvPr/>
        </p:nvSpPr>
        <p:spPr>
          <a:xfrm>
            <a:off x="2377326" y="2509255"/>
            <a:ext cx="220130" cy="166127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8565">
              <a:spcBef>
                <a:spcPts val="81"/>
              </a:spcBef>
            </a:pPr>
            <a:r>
              <a:rPr sz="1012" spc="290" dirty="0">
                <a:solidFill>
                  <a:srgbClr val="FF0000"/>
                </a:solidFill>
                <a:latin typeface="MS Gothic"/>
                <a:cs typeface="MS Gothic"/>
              </a:rPr>
              <a:t>≥</a:t>
            </a:r>
            <a:r>
              <a:rPr sz="1012" spc="-223" dirty="0">
                <a:solidFill>
                  <a:srgbClr val="FF0000"/>
                </a:solidFill>
                <a:latin typeface="MS Gothic"/>
                <a:cs typeface="MS Gothic"/>
              </a:rPr>
              <a:t> </a:t>
            </a:r>
            <a:r>
              <a:rPr sz="1012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endParaRPr sz="1012">
              <a:latin typeface="Calibri"/>
              <a:cs typeface="Calibri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68A477C3-5F23-2A8A-7615-C41735A51F25}"/>
              </a:ext>
            </a:extLst>
          </p:cNvPr>
          <p:cNvSpPr txBox="1"/>
          <p:nvPr/>
        </p:nvSpPr>
        <p:spPr>
          <a:xfrm>
            <a:off x="3036177" y="3302353"/>
            <a:ext cx="220130" cy="166127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8565">
              <a:spcBef>
                <a:spcPts val="81"/>
              </a:spcBef>
            </a:pPr>
            <a:r>
              <a:rPr sz="1012" spc="290" dirty="0">
                <a:solidFill>
                  <a:srgbClr val="0000FF"/>
                </a:solidFill>
                <a:latin typeface="MS Gothic"/>
                <a:cs typeface="MS Gothic"/>
              </a:rPr>
              <a:t>≤</a:t>
            </a:r>
            <a:r>
              <a:rPr sz="1012" spc="-223" dirty="0">
                <a:solidFill>
                  <a:srgbClr val="0000FF"/>
                </a:solidFill>
                <a:latin typeface="MS Gothic"/>
                <a:cs typeface="MS Gothic"/>
              </a:rPr>
              <a:t> </a:t>
            </a:r>
            <a:r>
              <a:rPr sz="1012" dirty="0">
                <a:solidFill>
                  <a:srgbClr val="0000FF"/>
                </a:solidFill>
                <a:latin typeface="Calibri"/>
                <a:cs typeface="Calibri"/>
              </a:rPr>
              <a:t>8</a:t>
            </a:r>
            <a:endParaRPr sz="1012">
              <a:latin typeface="Calibri"/>
              <a:cs typeface="Calibri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DF471C4E-2205-D275-66C2-0EB773867E8B}"/>
              </a:ext>
            </a:extLst>
          </p:cNvPr>
          <p:cNvSpPr txBox="1"/>
          <p:nvPr/>
        </p:nvSpPr>
        <p:spPr>
          <a:xfrm>
            <a:off x="3606645" y="4095450"/>
            <a:ext cx="220130" cy="166127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8565">
              <a:spcBef>
                <a:spcPts val="81"/>
              </a:spcBef>
            </a:pPr>
            <a:r>
              <a:rPr sz="1012" spc="290" dirty="0">
                <a:solidFill>
                  <a:srgbClr val="FF0000"/>
                </a:solidFill>
                <a:latin typeface="MS Gothic"/>
                <a:cs typeface="MS Gothic"/>
              </a:rPr>
              <a:t>≥</a:t>
            </a:r>
            <a:r>
              <a:rPr sz="1012" spc="-223" dirty="0">
                <a:solidFill>
                  <a:srgbClr val="FF0000"/>
                </a:solidFill>
                <a:latin typeface="MS Gothic"/>
                <a:cs typeface="MS Gothic"/>
              </a:rPr>
              <a:t> </a:t>
            </a:r>
            <a:r>
              <a:rPr sz="1012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1012">
              <a:latin typeface="Calibri"/>
              <a:cs typeface="Calibri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3593C0F2-6FE4-AC86-5EB4-4E5BA193BDC0}"/>
              </a:ext>
            </a:extLst>
          </p:cNvPr>
          <p:cNvSpPr txBox="1"/>
          <p:nvPr/>
        </p:nvSpPr>
        <p:spPr>
          <a:xfrm>
            <a:off x="4000345" y="4888548"/>
            <a:ext cx="220130" cy="166127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8565">
              <a:spcBef>
                <a:spcPts val="81"/>
              </a:spcBef>
            </a:pPr>
            <a:r>
              <a:rPr sz="1012" spc="290" dirty="0">
                <a:solidFill>
                  <a:srgbClr val="0000FF"/>
                </a:solidFill>
                <a:latin typeface="MS Gothic"/>
                <a:cs typeface="MS Gothic"/>
              </a:rPr>
              <a:t>≤</a:t>
            </a:r>
            <a:r>
              <a:rPr sz="1012" spc="-223" dirty="0">
                <a:solidFill>
                  <a:srgbClr val="0000FF"/>
                </a:solidFill>
                <a:latin typeface="MS Gothic"/>
                <a:cs typeface="MS Gothic"/>
              </a:rPr>
              <a:t> </a:t>
            </a:r>
            <a:r>
              <a:rPr sz="1012" dirty="0">
                <a:solidFill>
                  <a:srgbClr val="0000FF"/>
                </a:solidFill>
                <a:latin typeface="Calibri"/>
                <a:cs typeface="Calibri"/>
              </a:rPr>
              <a:t>5</a:t>
            </a:r>
            <a:endParaRPr sz="101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4457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0958-59A5-C5C3-7A92-64DF5232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Aplha</a:t>
            </a:r>
            <a:r>
              <a:rPr lang="en-US" dirty="0"/>
              <a:t>-Beta Pruning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14D0D-4202-36EA-EB7C-8F3715995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B3C89-2477-FD9F-25C5-67C5DF50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33628-02BD-BC63-E95A-6A86B48B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 dirty="0"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B85EBCB2-BF17-6AFF-679D-FC671B94B056}"/>
              </a:ext>
            </a:extLst>
          </p:cNvPr>
          <p:cNvGrpSpPr/>
          <p:nvPr/>
        </p:nvGrpSpPr>
        <p:grpSpPr>
          <a:xfrm>
            <a:off x="1582621" y="1493360"/>
            <a:ext cx="6015882" cy="2599587"/>
            <a:chOff x="623517" y="1364360"/>
            <a:chExt cx="8919845" cy="385445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C4213B3-2946-08F8-F8F2-CE6AC99107FA}"/>
                </a:ext>
              </a:extLst>
            </p:cNvPr>
            <p:cNvSpPr/>
            <p:nvPr/>
          </p:nvSpPr>
          <p:spPr>
            <a:xfrm>
              <a:off x="669028" y="1367539"/>
              <a:ext cx="4605020" cy="2444115"/>
            </a:xfrm>
            <a:custGeom>
              <a:avLst/>
              <a:gdLst/>
              <a:ahLst/>
              <a:cxnLst/>
              <a:rect l="l" t="t" r="r" b="b"/>
              <a:pathLst>
                <a:path w="4605020" h="2444115">
                  <a:moveTo>
                    <a:pt x="4414150" y="0"/>
                  </a:moveTo>
                  <a:lnTo>
                    <a:pt x="4223417" y="330358"/>
                  </a:lnTo>
                  <a:lnTo>
                    <a:pt x="4604882" y="330358"/>
                  </a:lnTo>
                  <a:lnTo>
                    <a:pt x="4414150" y="0"/>
                  </a:lnTo>
                  <a:close/>
                </a:path>
                <a:path w="4605020" h="2444115">
                  <a:moveTo>
                    <a:pt x="408768" y="1633452"/>
                  </a:moveTo>
                  <a:lnTo>
                    <a:pt x="218035" y="1303094"/>
                  </a:lnTo>
                  <a:lnTo>
                    <a:pt x="599500" y="1303094"/>
                  </a:lnTo>
                  <a:lnTo>
                    <a:pt x="408768" y="1633452"/>
                  </a:lnTo>
                  <a:close/>
                </a:path>
                <a:path w="4605020" h="2444115">
                  <a:moveTo>
                    <a:pt x="322227" y="1674779"/>
                  </a:moveTo>
                  <a:lnTo>
                    <a:pt x="0" y="244367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63E10A66-E608-1C0B-FAD6-0D79877D824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17" y="3795223"/>
              <a:ext cx="79272" cy="120185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AB7CFD9-F5C3-7735-B29C-B4EEAC09C60C}"/>
                </a:ext>
              </a:extLst>
            </p:cNvPr>
            <p:cNvSpPr/>
            <p:nvPr/>
          </p:nvSpPr>
          <p:spPr>
            <a:xfrm>
              <a:off x="1164337" y="3042318"/>
              <a:ext cx="322580" cy="768985"/>
            </a:xfrm>
            <a:custGeom>
              <a:avLst/>
              <a:gdLst/>
              <a:ahLst/>
              <a:cxnLst/>
              <a:rect l="l" t="t" r="r" b="b"/>
              <a:pathLst>
                <a:path w="322580" h="768985">
                  <a:moveTo>
                    <a:pt x="0" y="0"/>
                  </a:moveTo>
                  <a:lnTo>
                    <a:pt x="322225" y="76889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9A4FD188-A15D-CA80-4414-A765351BE5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801" y="3795223"/>
              <a:ext cx="79272" cy="120185"/>
            </a:xfrm>
            <a:prstGeom prst="rect">
              <a:avLst/>
            </a:prstGeom>
          </p:spPr>
        </p:pic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15A77D0D-1467-7833-B4D6-06AFEBF5EFF9}"/>
                </a:ext>
              </a:extLst>
            </p:cNvPr>
            <p:cNvSpPr/>
            <p:nvPr/>
          </p:nvSpPr>
          <p:spPr>
            <a:xfrm>
              <a:off x="4102213" y="2670633"/>
              <a:ext cx="885825" cy="2444115"/>
            </a:xfrm>
            <a:custGeom>
              <a:avLst/>
              <a:gdLst/>
              <a:ahLst/>
              <a:cxnLst/>
              <a:rect l="l" t="t" r="r" b="b"/>
              <a:pathLst>
                <a:path w="885825" h="2444115">
                  <a:moveTo>
                    <a:pt x="694866" y="330358"/>
                  </a:moveTo>
                  <a:lnTo>
                    <a:pt x="504134" y="0"/>
                  </a:lnTo>
                  <a:lnTo>
                    <a:pt x="885599" y="0"/>
                  </a:lnTo>
                  <a:lnTo>
                    <a:pt x="694866" y="330358"/>
                  </a:lnTo>
                  <a:close/>
                </a:path>
                <a:path w="885825" h="2444115">
                  <a:moveTo>
                    <a:pt x="408768" y="1303093"/>
                  </a:moveTo>
                  <a:lnTo>
                    <a:pt x="218035" y="1633451"/>
                  </a:lnTo>
                  <a:lnTo>
                    <a:pt x="599500" y="1633451"/>
                  </a:lnTo>
                  <a:lnTo>
                    <a:pt x="408768" y="1303093"/>
                  </a:lnTo>
                  <a:close/>
                </a:path>
                <a:path w="885825" h="2444115">
                  <a:moveTo>
                    <a:pt x="322227" y="1674778"/>
                  </a:moveTo>
                  <a:lnTo>
                    <a:pt x="0" y="2443676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0D0DC702-4B49-30B5-8C3F-B25FECCC927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702" y="5098317"/>
              <a:ext cx="79272" cy="120185"/>
            </a:xfrm>
            <a:prstGeom prst="rect">
              <a:avLst/>
            </a:prstGeom>
          </p:spPr>
        </p:pic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E21284DC-7B6D-E6FF-1CBD-929000B1AD49}"/>
                </a:ext>
              </a:extLst>
            </p:cNvPr>
            <p:cNvSpPr/>
            <p:nvPr/>
          </p:nvSpPr>
          <p:spPr>
            <a:xfrm>
              <a:off x="4597522" y="4345412"/>
              <a:ext cx="322580" cy="768985"/>
            </a:xfrm>
            <a:custGeom>
              <a:avLst/>
              <a:gdLst/>
              <a:ahLst/>
              <a:cxnLst/>
              <a:rect l="l" t="t" r="r" b="b"/>
              <a:pathLst>
                <a:path w="322579" h="768985">
                  <a:moveTo>
                    <a:pt x="0" y="0"/>
                  </a:moveTo>
                  <a:lnTo>
                    <a:pt x="322225" y="76889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EB216BC0-43B2-F02F-427B-C29A4833BF9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5986" y="5098317"/>
              <a:ext cx="79272" cy="120185"/>
            </a:xfrm>
            <a:prstGeom prst="rect">
              <a:avLst/>
            </a:prstGeom>
          </p:spPr>
        </p:pic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6B9A02CB-B043-1E5A-1748-30338B1B607A}"/>
                </a:ext>
              </a:extLst>
            </p:cNvPr>
            <p:cNvSpPr/>
            <p:nvPr/>
          </p:nvSpPr>
          <p:spPr>
            <a:xfrm>
              <a:off x="3030125" y="2994025"/>
              <a:ext cx="1535430" cy="1046480"/>
            </a:xfrm>
            <a:custGeom>
              <a:avLst/>
              <a:gdLst/>
              <a:ahLst/>
              <a:cxnLst/>
              <a:rect l="l" t="t" r="r" b="b"/>
              <a:pathLst>
                <a:path w="1535429" h="1046479">
                  <a:moveTo>
                    <a:pt x="1534894" y="0"/>
                  </a:moveTo>
                  <a:lnTo>
                    <a:pt x="0" y="104644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41119493-9A80-11FC-B1E0-373782F8B70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6445" y="4009904"/>
              <a:ext cx="115523" cy="95445"/>
            </a:xfrm>
            <a:prstGeom prst="rect">
              <a:avLst/>
            </a:prstGeom>
          </p:spPr>
        </p:pic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D7234272-4367-A454-0BC3-02CF21AF4CD6}"/>
                </a:ext>
              </a:extLst>
            </p:cNvPr>
            <p:cNvSpPr/>
            <p:nvPr/>
          </p:nvSpPr>
          <p:spPr>
            <a:xfrm>
              <a:off x="4584500" y="3042320"/>
              <a:ext cx="167640" cy="762000"/>
            </a:xfrm>
            <a:custGeom>
              <a:avLst/>
              <a:gdLst/>
              <a:ahLst/>
              <a:cxnLst/>
              <a:rect l="l" t="t" r="r" b="b"/>
              <a:pathLst>
                <a:path w="167639" h="762000">
                  <a:moveTo>
                    <a:pt x="167240" y="0"/>
                  </a:moveTo>
                  <a:lnTo>
                    <a:pt x="0" y="761729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A5B4A0AD-31FF-A747-97A3-DE841DA8DFB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8928" y="3793756"/>
              <a:ext cx="71143" cy="120457"/>
            </a:xfrm>
            <a:prstGeom prst="rect">
              <a:avLst/>
            </a:prstGeom>
          </p:spPr>
        </p:pic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75D284E0-5591-FDE6-575E-8D9117A7D49B}"/>
                </a:ext>
              </a:extLst>
            </p:cNvPr>
            <p:cNvSpPr/>
            <p:nvPr/>
          </p:nvSpPr>
          <p:spPr>
            <a:xfrm>
              <a:off x="5029140" y="2986802"/>
              <a:ext cx="1961514" cy="2127885"/>
            </a:xfrm>
            <a:custGeom>
              <a:avLst/>
              <a:gdLst/>
              <a:ahLst/>
              <a:cxnLst/>
              <a:rect l="l" t="t" r="r" b="b"/>
              <a:pathLst>
                <a:path w="1961515" h="2127885">
                  <a:moveTo>
                    <a:pt x="0" y="0"/>
                  </a:moveTo>
                  <a:lnTo>
                    <a:pt x="1428422" y="929442"/>
                  </a:lnTo>
                </a:path>
                <a:path w="1961515" h="2127885">
                  <a:moveTo>
                    <a:pt x="1770630" y="986924"/>
                  </a:moveTo>
                  <a:lnTo>
                    <a:pt x="1579898" y="1317283"/>
                  </a:lnTo>
                  <a:lnTo>
                    <a:pt x="1961363" y="1317283"/>
                  </a:lnTo>
                  <a:lnTo>
                    <a:pt x="1770630" y="986924"/>
                  </a:lnTo>
                  <a:close/>
                </a:path>
                <a:path w="1961515" h="2127885">
                  <a:moveTo>
                    <a:pt x="1684089" y="1358609"/>
                  </a:moveTo>
                  <a:lnTo>
                    <a:pt x="1361862" y="212750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4C61FBAC-A01D-969B-5D79-C825E6BA47B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5492" y="5098317"/>
              <a:ext cx="79272" cy="120185"/>
            </a:xfrm>
            <a:prstGeom prst="rect">
              <a:avLst/>
            </a:prstGeom>
          </p:spPr>
        </p:pic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B093D4BA-88BF-2081-420B-7357483B5D4F}"/>
                </a:ext>
              </a:extLst>
            </p:cNvPr>
            <p:cNvSpPr/>
            <p:nvPr/>
          </p:nvSpPr>
          <p:spPr>
            <a:xfrm>
              <a:off x="6886312" y="4345412"/>
              <a:ext cx="322580" cy="768985"/>
            </a:xfrm>
            <a:custGeom>
              <a:avLst/>
              <a:gdLst/>
              <a:ahLst/>
              <a:cxnLst/>
              <a:rect l="l" t="t" r="r" b="b"/>
              <a:pathLst>
                <a:path w="322579" h="768985">
                  <a:moveTo>
                    <a:pt x="0" y="0"/>
                  </a:moveTo>
                  <a:lnTo>
                    <a:pt x="322225" y="76889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id="{3D935999-42F3-D96C-8498-3BF04898EF2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4775" y="5098317"/>
              <a:ext cx="79272" cy="120185"/>
            </a:xfrm>
            <a:prstGeom prst="rect">
              <a:avLst/>
            </a:prstGeom>
          </p:spPr>
        </p:pic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DA62C76B-603C-EFB3-B1D0-98F194F1465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6307" y="3885277"/>
              <a:ext cx="116247" cy="93887"/>
            </a:xfrm>
            <a:prstGeom prst="rect">
              <a:avLst/>
            </a:prstGeom>
          </p:spPr>
        </p:pic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DFFF9858-301F-A601-A942-CCE29876235D}"/>
                </a:ext>
              </a:extLst>
            </p:cNvPr>
            <p:cNvSpPr/>
            <p:nvPr/>
          </p:nvSpPr>
          <p:spPr>
            <a:xfrm>
              <a:off x="1434819" y="1608217"/>
              <a:ext cx="3416300" cy="1111885"/>
            </a:xfrm>
            <a:custGeom>
              <a:avLst/>
              <a:gdLst/>
              <a:ahLst/>
              <a:cxnLst/>
              <a:rect l="l" t="t" r="r" b="b"/>
              <a:pathLst>
                <a:path w="3416300" h="1111885">
                  <a:moveTo>
                    <a:pt x="3416299" y="0"/>
                  </a:moveTo>
                  <a:lnTo>
                    <a:pt x="0" y="1111442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D3C36D79-7035-FB7B-ED6E-39DD925ABBB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7481" y="2684942"/>
              <a:ext cx="120780" cy="71783"/>
            </a:xfrm>
            <a:prstGeom prst="rect">
              <a:avLst/>
            </a:prstGeom>
          </p:spPr>
        </p:pic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97A7FA78-AC0F-9C16-8FCB-EE729B18AA1B}"/>
                </a:ext>
              </a:extLst>
            </p:cNvPr>
            <p:cNvSpPr/>
            <p:nvPr/>
          </p:nvSpPr>
          <p:spPr>
            <a:xfrm>
              <a:off x="4870598" y="1739226"/>
              <a:ext cx="167640" cy="762000"/>
            </a:xfrm>
            <a:custGeom>
              <a:avLst/>
              <a:gdLst/>
              <a:ahLst/>
              <a:cxnLst/>
              <a:rect l="l" t="t" r="r" b="b"/>
              <a:pathLst>
                <a:path w="167639" h="762000">
                  <a:moveTo>
                    <a:pt x="167240" y="0"/>
                  </a:moveTo>
                  <a:lnTo>
                    <a:pt x="0" y="761729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E9D0B826-C205-394F-C91A-5467FF99F8B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027" y="2490662"/>
              <a:ext cx="71143" cy="120457"/>
            </a:xfrm>
            <a:prstGeom prst="rect">
              <a:avLst/>
            </a:prstGeom>
          </p:spPr>
        </p:pic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C455B771-0EF4-0F71-A000-6261BC467E3C}"/>
                </a:ext>
              </a:extLst>
            </p:cNvPr>
            <p:cNvSpPr/>
            <p:nvPr/>
          </p:nvSpPr>
          <p:spPr>
            <a:xfrm>
              <a:off x="8679792" y="2670633"/>
              <a:ext cx="600075" cy="1141095"/>
            </a:xfrm>
            <a:custGeom>
              <a:avLst/>
              <a:gdLst/>
              <a:ahLst/>
              <a:cxnLst/>
              <a:rect l="l" t="t" r="r" b="b"/>
              <a:pathLst>
                <a:path w="600075" h="1141095">
                  <a:moveTo>
                    <a:pt x="408768" y="330358"/>
                  </a:moveTo>
                  <a:lnTo>
                    <a:pt x="218035" y="0"/>
                  </a:lnTo>
                  <a:lnTo>
                    <a:pt x="599500" y="0"/>
                  </a:lnTo>
                  <a:lnTo>
                    <a:pt x="408768" y="330358"/>
                  </a:lnTo>
                  <a:close/>
                </a:path>
                <a:path w="600075" h="1141095">
                  <a:moveTo>
                    <a:pt x="322227" y="371684"/>
                  </a:moveTo>
                  <a:lnTo>
                    <a:pt x="0" y="1140582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9" name="object 26">
              <a:extLst>
                <a:ext uri="{FF2B5EF4-FFF2-40B4-BE49-F238E27FC236}">
                  <a16:creationId xmlns:a16="http://schemas.microsoft.com/office/drawing/2014/main" id="{BE707FD5-9FC2-DC24-E1C1-942694B5AC3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4281" y="3795223"/>
              <a:ext cx="79272" cy="120185"/>
            </a:xfrm>
            <a:prstGeom prst="rect">
              <a:avLst/>
            </a:prstGeom>
          </p:spPr>
        </p:pic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7AB73215-6E7C-C81B-6962-032589164B3C}"/>
                </a:ext>
              </a:extLst>
            </p:cNvPr>
            <p:cNvSpPr/>
            <p:nvPr/>
          </p:nvSpPr>
          <p:spPr>
            <a:xfrm>
              <a:off x="9175101" y="3042318"/>
              <a:ext cx="322580" cy="768985"/>
            </a:xfrm>
            <a:custGeom>
              <a:avLst/>
              <a:gdLst/>
              <a:ahLst/>
              <a:cxnLst/>
              <a:rect l="l" t="t" r="r" b="b"/>
              <a:pathLst>
                <a:path w="322579" h="768985">
                  <a:moveTo>
                    <a:pt x="0" y="0"/>
                  </a:moveTo>
                  <a:lnTo>
                    <a:pt x="322225" y="76889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1" name="object 28">
              <a:extLst>
                <a:ext uri="{FF2B5EF4-FFF2-40B4-BE49-F238E27FC236}">
                  <a16:creationId xmlns:a16="http://schemas.microsoft.com/office/drawing/2014/main" id="{F7248BFE-AF28-571F-2419-77F735AB1B2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3565" y="3795223"/>
              <a:ext cx="79272" cy="120185"/>
            </a:xfrm>
            <a:prstGeom prst="rect">
              <a:avLst/>
            </a:prstGeom>
          </p:spPr>
        </p:pic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8F43ED9C-5C37-10ED-04EC-A50EFF10D3D0}"/>
                </a:ext>
              </a:extLst>
            </p:cNvPr>
            <p:cNvSpPr/>
            <p:nvPr/>
          </p:nvSpPr>
          <p:spPr>
            <a:xfrm>
              <a:off x="5315238" y="1608210"/>
              <a:ext cx="3416300" cy="1111885"/>
            </a:xfrm>
            <a:custGeom>
              <a:avLst/>
              <a:gdLst/>
              <a:ahLst/>
              <a:cxnLst/>
              <a:rect l="l" t="t" r="r" b="b"/>
              <a:pathLst>
                <a:path w="3416300" h="1111885">
                  <a:moveTo>
                    <a:pt x="0" y="0"/>
                  </a:moveTo>
                  <a:lnTo>
                    <a:pt x="3416299" y="1111455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33" name="object 30">
              <a:extLst>
                <a:ext uri="{FF2B5EF4-FFF2-40B4-BE49-F238E27FC236}">
                  <a16:creationId xmlns:a16="http://schemas.microsoft.com/office/drawing/2014/main" id="{6BCE51A6-32A1-4620-0E9A-DBCEA1AA79C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8095" y="2684948"/>
              <a:ext cx="120780" cy="71783"/>
            </a:xfrm>
            <a:prstGeom prst="rect">
              <a:avLst/>
            </a:prstGeom>
          </p:spPr>
        </p:pic>
      </p:grpSp>
      <p:sp>
        <p:nvSpPr>
          <p:cNvPr id="34" name="object 31">
            <a:extLst>
              <a:ext uri="{FF2B5EF4-FFF2-40B4-BE49-F238E27FC236}">
                <a16:creationId xmlns:a16="http://schemas.microsoft.com/office/drawing/2014/main" id="{C3C2C33A-8AFA-EA2F-5943-A6DC5A90648F}"/>
              </a:ext>
            </a:extLst>
          </p:cNvPr>
          <p:cNvSpPr txBox="1"/>
          <p:nvPr/>
        </p:nvSpPr>
        <p:spPr>
          <a:xfrm>
            <a:off x="1423916" y="3214092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9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5274E697-F510-2D9A-5FEF-D7EB103A956F}"/>
              </a:ext>
            </a:extLst>
          </p:cNvPr>
          <p:cNvSpPr txBox="1"/>
          <p:nvPr/>
        </p:nvSpPr>
        <p:spPr>
          <a:xfrm>
            <a:off x="2195739" y="3214092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7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C2543309-D6BB-942C-FEE8-92701EAC3E17}"/>
              </a:ext>
            </a:extLst>
          </p:cNvPr>
          <p:cNvSpPr txBox="1"/>
          <p:nvPr/>
        </p:nvSpPr>
        <p:spPr>
          <a:xfrm>
            <a:off x="2967563" y="3214092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6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EC969D34-2E54-B6BD-F17B-572C11CFA3A9}"/>
              </a:ext>
            </a:extLst>
          </p:cNvPr>
          <p:cNvSpPr txBox="1"/>
          <p:nvPr/>
        </p:nvSpPr>
        <p:spPr>
          <a:xfrm>
            <a:off x="3739386" y="4092947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0F132EA7-19FD-A5FC-48F7-71F73B670B9C}"/>
              </a:ext>
            </a:extLst>
          </p:cNvPr>
          <p:cNvSpPr txBox="1"/>
          <p:nvPr/>
        </p:nvSpPr>
        <p:spPr>
          <a:xfrm>
            <a:off x="4511209" y="4092947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4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AEBAB59D-E6AB-568D-F4CC-67D21DA998B2}"/>
              </a:ext>
            </a:extLst>
          </p:cNvPr>
          <p:cNvSpPr txBox="1"/>
          <p:nvPr/>
        </p:nvSpPr>
        <p:spPr>
          <a:xfrm>
            <a:off x="5283033" y="4092947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7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B6A7DBF7-8216-B7D8-B1CF-5DE31F8839C2}"/>
              </a:ext>
            </a:extLst>
          </p:cNvPr>
          <p:cNvSpPr txBox="1"/>
          <p:nvPr/>
        </p:nvSpPr>
        <p:spPr>
          <a:xfrm>
            <a:off x="6054856" y="4092947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9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592E0EAF-2013-E284-9DD1-99367343D5F0}"/>
              </a:ext>
            </a:extLst>
          </p:cNvPr>
          <p:cNvSpPr txBox="1"/>
          <p:nvPr/>
        </p:nvSpPr>
        <p:spPr>
          <a:xfrm>
            <a:off x="6826679" y="3214092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8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FC4A51FF-E9EB-4C8C-3B02-F5B672D846DA}"/>
              </a:ext>
            </a:extLst>
          </p:cNvPr>
          <p:cNvSpPr txBox="1"/>
          <p:nvPr/>
        </p:nvSpPr>
        <p:spPr>
          <a:xfrm>
            <a:off x="7598503" y="3214092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687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ZAMBIAN DUO PUT BEST FEET FORWARD AT CHESS CHAMPIONSHIP | Lusaka Star">
            <a:extLst>
              <a:ext uri="{FF2B5EF4-FFF2-40B4-BE49-F238E27FC236}">
                <a16:creationId xmlns:a16="http://schemas.microsoft.com/office/drawing/2014/main" id="{4FC7E599-E0CE-4508-A411-A4C47E424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4909"/>
          <a:stretch/>
        </p:blipFill>
        <p:spPr bwMode="auto">
          <a:xfrm>
            <a:off x="3410953" y="-4"/>
            <a:ext cx="5733047" cy="276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C31C131-74DA-423A-AA88-322936A5F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8" r="-1" b="41350"/>
          <a:stretch/>
        </p:blipFill>
        <p:spPr bwMode="auto">
          <a:xfrm>
            <a:off x="3410953" y="2761057"/>
            <a:ext cx="5733047" cy="23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B5C9B-F3FC-4CE8-A847-19C665CEB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68" y="781050"/>
            <a:ext cx="4046934" cy="1790700"/>
          </a:xfrm>
        </p:spPr>
        <p:txBody>
          <a:bodyPr>
            <a:normAutofit/>
          </a:bodyPr>
          <a:lstStyle/>
          <a:p>
            <a:pPr algn="l"/>
            <a:r>
              <a:rPr lang="en-GB" sz="3750" dirty="0">
                <a:solidFill>
                  <a:schemeClr val="bg1"/>
                </a:solidFill>
              </a:rPr>
              <a:t>Search: Game Playing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CF01A-0B7C-4D75-B1BA-60EE0A5DF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40" y="2710458"/>
            <a:ext cx="4046934" cy="1241822"/>
          </a:xfrm>
        </p:spPr>
        <p:txBody>
          <a:bodyPr>
            <a:normAutofit/>
          </a:bodyPr>
          <a:lstStyle/>
          <a:p>
            <a:pPr algn="l"/>
            <a:r>
              <a:rPr lang="en-GB" sz="1500" dirty="0">
                <a:solidFill>
                  <a:schemeClr val="bg1"/>
                </a:solidFill>
              </a:rPr>
              <a:t>Win, Loose or Draw</a:t>
            </a:r>
          </a:p>
        </p:txBody>
      </p:sp>
    </p:spTree>
    <p:extLst>
      <p:ext uri="{BB962C8B-B14F-4D97-AF65-F5344CB8AC3E}">
        <p14:creationId xmlns:p14="http://schemas.microsoft.com/office/powerpoint/2010/main" val="3982954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A1F8-FF2F-81DD-23A1-D09315D7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Ordering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70B20-836C-80A9-CFEA-F9A8E1A9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C885-BB08-35A1-13F4-AEC2FD3E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A81A2D2-CA43-FBAC-D494-53FD6E677273}"/>
              </a:ext>
            </a:extLst>
          </p:cNvPr>
          <p:cNvSpPr/>
          <p:nvPr/>
        </p:nvSpPr>
        <p:spPr>
          <a:xfrm>
            <a:off x="5159648" y="2529111"/>
            <a:ext cx="257389" cy="223128"/>
          </a:xfrm>
          <a:custGeom>
            <a:avLst/>
            <a:gdLst/>
            <a:ahLst/>
            <a:cxnLst/>
            <a:rect l="l" t="t" r="r" b="b"/>
            <a:pathLst>
              <a:path w="381635" h="330835">
                <a:moveTo>
                  <a:pt x="190732" y="0"/>
                </a:moveTo>
                <a:lnTo>
                  <a:pt x="0" y="330358"/>
                </a:lnTo>
                <a:lnTo>
                  <a:pt x="381464" y="330358"/>
                </a:lnTo>
                <a:lnTo>
                  <a:pt x="190732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14"/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635FD61D-4F27-4F31-C007-B1C66E65013C}"/>
              </a:ext>
            </a:extLst>
          </p:cNvPr>
          <p:cNvGrpSpPr/>
          <p:nvPr/>
        </p:nvGrpSpPr>
        <p:grpSpPr>
          <a:xfrm>
            <a:off x="4155576" y="3422106"/>
            <a:ext cx="650111" cy="841975"/>
            <a:chOff x="3421748" y="4370799"/>
            <a:chExt cx="963930" cy="1248410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C061CD3-A95E-BD9B-0C5B-AA076A78F83A}"/>
                </a:ext>
              </a:extLst>
            </p:cNvPr>
            <p:cNvSpPr/>
            <p:nvPr/>
          </p:nvSpPr>
          <p:spPr>
            <a:xfrm>
              <a:off x="3711940" y="4373978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5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256C1D4-1022-BEBF-62C5-7449226E0506}"/>
                </a:ext>
              </a:extLst>
            </p:cNvPr>
            <p:cNvSpPr/>
            <p:nvPr/>
          </p:nvSpPr>
          <p:spPr>
            <a:xfrm>
              <a:off x="3485393" y="4745663"/>
              <a:ext cx="325755" cy="730250"/>
            </a:xfrm>
            <a:custGeom>
              <a:avLst/>
              <a:gdLst/>
              <a:ahLst/>
              <a:cxnLst/>
              <a:rect l="l" t="t" r="r" b="b"/>
              <a:pathLst>
                <a:path w="325754" h="730250">
                  <a:moveTo>
                    <a:pt x="325277" y="0"/>
                  </a:moveTo>
                  <a:lnTo>
                    <a:pt x="0" y="730100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85B8B6D8-108E-9EE3-813E-A7FD1B42D2F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1748" y="5443196"/>
              <a:ext cx="113007" cy="151684"/>
            </a:xfrm>
            <a:prstGeom prst="rect">
              <a:avLst/>
            </a:prstGeom>
          </p:spPr>
        </p:pic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801B2637-0C2D-07ED-F64D-78574AB31162}"/>
                </a:ext>
              </a:extLst>
            </p:cNvPr>
            <p:cNvSpPr/>
            <p:nvPr/>
          </p:nvSpPr>
          <p:spPr>
            <a:xfrm>
              <a:off x="3994674" y="4745663"/>
              <a:ext cx="343535" cy="770255"/>
            </a:xfrm>
            <a:custGeom>
              <a:avLst/>
              <a:gdLst/>
              <a:ahLst/>
              <a:cxnLst/>
              <a:rect l="l" t="t" r="r" b="b"/>
              <a:pathLst>
                <a:path w="343535" h="770254">
                  <a:moveTo>
                    <a:pt x="0" y="0"/>
                  </a:moveTo>
                  <a:lnTo>
                    <a:pt x="343073" y="770048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2" name="object 9">
              <a:extLst>
                <a:ext uri="{FF2B5EF4-FFF2-40B4-BE49-F238E27FC236}">
                  <a16:creationId xmlns:a16="http://schemas.microsoft.com/office/drawing/2014/main" id="{9F5F94C3-332B-A6D5-B692-253E91E6A43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4274" y="5499034"/>
              <a:ext cx="81228" cy="119909"/>
            </a:xfrm>
            <a:prstGeom prst="rect">
              <a:avLst/>
            </a:prstGeom>
          </p:spPr>
        </p:pic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86AC8436-E99C-31B4-B958-FBD10FC7DB90}"/>
              </a:ext>
            </a:extLst>
          </p:cNvPr>
          <p:cNvSpPr txBox="1"/>
          <p:nvPr/>
        </p:nvSpPr>
        <p:spPr>
          <a:xfrm>
            <a:off x="4006729" y="4301458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2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5DD70B24-5DD8-D950-DDBE-83429C7C3DB5}"/>
              </a:ext>
            </a:extLst>
          </p:cNvPr>
          <p:cNvSpPr txBox="1"/>
          <p:nvPr/>
        </p:nvSpPr>
        <p:spPr>
          <a:xfrm>
            <a:off x="4772891" y="4301458"/>
            <a:ext cx="23469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10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906CD206-B6D0-2838-3484-7AFF69CD5B5C}"/>
              </a:ext>
            </a:extLst>
          </p:cNvPr>
          <p:cNvSpPr txBox="1"/>
          <p:nvPr/>
        </p:nvSpPr>
        <p:spPr>
          <a:xfrm>
            <a:off x="4645024" y="3380592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solidFill>
                  <a:srgbClr val="0000FF"/>
                </a:solidFill>
                <a:latin typeface="Trebuchet MS"/>
                <a:cs typeface="Trebuchet MS"/>
              </a:rPr>
              <a:t>2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16" name="object 13">
            <a:extLst>
              <a:ext uri="{FF2B5EF4-FFF2-40B4-BE49-F238E27FC236}">
                <a16:creationId xmlns:a16="http://schemas.microsoft.com/office/drawing/2014/main" id="{B3028670-0B25-7721-57F7-6FBD0B3D42AD}"/>
              </a:ext>
            </a:extLst>
          </p:cNvPr>
          <p:cNvGrpSpPr/>
          <p:nvPr/>
        </p:nvGrpSpPr>
        <p:grpSpPr>
          <a:xfrm>
            <a:off x="5790942" y="3422106"/>
            <a:ext cx="612423" cy="841975"/>
            <a:chOff x="5846531" y="4370799"/>
            <a:chExt cx="908050" cy="1248410"/>
          </a:xfrm>
        </p:grpSpPr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655D7DE2-7AAB-BD66-72FD-20335524AD75}"/>
                </a:ext>
              </a:extLst>
            </p:cNvPr>
            <p:cNvSpPr/>
            <p:nvPr/>
          </p:nvSpPr>
          <p:spPr>
            <a:xfrm>
              <a:off x="6109062" y="4373978"/>
              <a:ext cx="381635" cy="330835"/>
            </a:xfrm>
            <a:custGeom>
              <a:avLst/>
              <a:gdLst/>
              <a:ahLst/>
              <a:cxnLst/>
              <a:rect l="l" t="t" r="r" b="b"/>
              <a:pathLst>
                <a:path w="381635" h="330835">
                  <a:moveTo>
                    <a:pt x="190732" y="330358"/>
                  </a:moveTo>
                  <a:lnTo>
                    <a:pt x="0" y="0"/>
                  </a:lnTo>
                  <a:lnTo>
                    <a:pt x="381464" y="0"/>
                  </a:lnTo>
                  <a:lnTo>
                    <a:pt x="190732" y="330358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A12E0B42-1566-A6BA-0DF0-C0FF97A0ED89}"/>
                </a:ext>
              </a:extLst>
            </p:cNvPr>
            <p:cNvSpPr/>
            <p:nvPr/>
          </p:nvSpPr>
          <p:spPr>
            <a:xfrm>
              <a:off x="5907936" y="4745663"/>
              <a:ext cx="305435" cy="728980"/>
            </a:xfrm>
            <a:custGeom>
              <a:avLst/>
              <a:gdLst/>
              <a:ahLst/>
              <a:cxnLst/>
              <a:rect l="l" t="t" r="r" b="b"/>
              <a:pathLst>
                <a:path w="305435" h="728979">
                  <a:moveTo>
                    <a:pt x="305317" y="0"/>
                  </a:moveTo>
                  <a:lnTo>
                    <a:pt x="0" y="728548"/>
                  </a:lnTo>
                </a:path>
              </a:pathLst>
            </a:custGeom>
            <a:ln w="3814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55FD8411-082A-C3A3-D383-3A7B920CF3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6531" y="5442319"/>
              <a:ext cx="111063" cy="151978"/>
            </a:xfrm>
            <a:prstGeom prst="rect">
              <a:avLst/>
            </a:prstGeom>
          </p:spPr>
        </p:pic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8D124409-4C52-7E32-34A4-FFDFA168EF8E}"/>
                </a:ext>
              </a:extLst>
            </p:cNvPr>
            <p:cNvSpPr/>
            <p:nvPr/>
          </p:nvSpPr>
          <p:spPr>
            <a:xfrm>
              <a:off x="6386336" y="4745663"/>
              <a:ext cx="322580" cy="768985"/>
            </a:xfrm>
            <a:custGeom>
              <a:avLst/>
              <a:gdLst/>
              <a:ahLst/>
              <a:cxnLst/>
              <a:rect l="l" t="t" r="r" b="b"/>
              <a:pathLst>
                <a:path w="322579" h="768985">
                  <a:moveTo>
                    <a:pt x="0" y="0"/>
                  </a:moveTo>
                  <a:lnTo>
                    <a:pt x="322225" y="768897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D9064D82-DD77-5BE0-FFD9-FFE733C74F4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4800" y="5498567"/>
              <a:ext cx="79272" cy="120185"/>
            </a:xfrm>
            <a:prstGeom prst="rect">
              <a:avLst/>
            </a:prstGeom>
          </p:spPr>
        </p:pic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6665B9EB-E09A-466C-A8B9-81495BAF6094}"/>
              </a:ext>
            </a:extLst>
          </p:cNvPr>
          <p:cNvSpPr txBox="1"/>
          <p:nvPr/>
        </p:nvSpPr>
        <p:spPr>
          <a:xfrm>
            <a:off x="5647793" y="4301458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1032F16F-41F4-14E0-10AC-C24E2E35FD50}"/>
              </a:ext>
            </a:extLst>
          </p:cNvPr>
          <p:cNvSpPr txBox="1"/>
          <p:nvPr/>
        </p:nvSpPr>
        <p:spPr>
          <a:xfrm>
            <a:off x="6419618" y="4301458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latin typeface="Trebuchet MS"/>
                <a:cs typeface="Trebuchet MS"/>
              </a:rPr>
              <a:t>5</a:t>
            </a:r>
            <a:endParaRPr sz="1686">
              <a:latin typeface="Trebuchet MS"/>
              <a:cs typeface="Trebuchet MS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F1A30FB-9BB5-F593-39AC-358D5E5E30C8}"/>
              </a:ext>
            </a:extLst>
          </p:cNvPr>
          <p:cNvSpPr txBox="1"/>
          <p:nvPr/>
        </p:nvSpPr>
        <p:spPr>
          <a:xfrm>
            <a:off x="6261735" y="3380592"/>
            <a:ext cx="125911" cy="271539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30" dirty="0">
                <a:solidFill>
                  <a:srgbClr val="0000FF"/>
                </a:solidFill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  <p:grpSp>
        <p:nvGrpSpPr>
          <p:cNvPr id="25" name="object 22">
            <a:extLst>
              <a:ext uri="{FF2B5EF4-FFF2-40B4-BE49-F238E27FC236}">
                <a16:creationId xmlns:a16="http://schemas.microsoft.com/office/drawing/2014/main" id="{D3156677-80B1-B721-B487-B97178FE9808}"/>
              </a:ext>
            </a:extLst>
          </p:cNvPr>
          <p:cNvGrpSpPr/>
          <p:nvPr/>
        </p:nvGrpSpPr>
        <p:grpSpPr>
          <a:xfrm>
            <a:off x="4613448" y="2766926"/>
            <a:ext cx="1340907" cy="620989"/>
            <a:chOff x="4100641" y="3399354"/>
            <a:chExt cx="1988185" cy="920750"/>
          </a:xfrm>
        </p:grpSpPr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1C863E9D-DA7E-D7C2-BB90-52EC4F0503EE}"/>
                </a:ext>
              </a:extLst>
            </p:cNvPr>
            <p:cNvSpPr/>
            <p:nvPr/>
          </p:nvSpPr>
          <p:spPr>
            <a:xfrm>
              <a:off x="4177234" y="3418427"/>
              <a:ext cx="737870" cy="817244"/>
            </a:xfrm>
            <a:custGeom>
              <a:avLst/>
              <a:gdLst/>
              <a:ahLst/>
              <a:cxnLst/>
              <a:rect l="l" t="t" r="r" b="b"/>
              <a:pathLst>
                <a:path w="737870" h="817245">
                  <a:moveTo>
                    <a:pt x="737516" y="0"/>
                  </a:moveTo>
                  <a:lnTo>
                    <a:pt x="0" y="81669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D399B130-32F4-58D4-0A5D-5031AED50F6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0641" y="4209711"/>
              <a:ext cx="104385" cy="109880"/>
            </a:xfrm>
            <a:prstGeom prst="rect">
              <a:avLst/>
            </a:prstGeom>
          </p:spPr>
        </p:pic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7E966A9B-1A26-C253-4B16-62DD1B1B3267}"/>
                </a:ext>
              </a:extLst>
            </p:cNvPr>
            <p:cNvSpPr/>
            <p:nvPr/>
          </p:nvSpPr>
          <p:spPr>
            <a:xfrm>
              <a:off x="5287721" y="3418427"/>
              <a:ext cx="708660" cy="784860"/>
            </a:xfrm>
            <a:custGeom>
              <a:avLst/>
              <a:gdLst/>
              <a:ahLst/>
              <a:cxnLst/>
              <a:rect l="l" t="t" r="r" b="b"/>
              <a:pathLst>
                <a:path w="708660" h="784860">
                  <a:moveTo>
                    <a:pt x="0" y="0"/>
                  </a:moveTo>
                  <a:lnTo>
                    <a:pt x="708201" y="784234"/>
                  </a:lnTo>
                </a:path>
              </a:pathLst>
            </a:custGeom>
            <a:ln w="38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214"/>
            </a:p>
          </p:txBody>
        </p:sp>
        <p:pic>
          <p:nvPicPr>
            <p:cNvPr id="29" name="object 26">
              <a:extLst>
                <a:ext uri="{FF2B5EF4-FFF2-40B4-BE49-F238E27FC236}">
                  <a16:creationId xmlns:a16="http://schemas.microsoft.com/office/drawing/2014/main" id="{65A6864E-A082-CC8E-5469-DB399C44363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2237" y="4161363"/>
              <a:ext cx="136165" cy="141661"/>
            </a:xfrm>
            <a:prstGeom prst="rect">
              <a:avLst/>
            </a:prstGeom>
          </p:spPr>
        </p:pic>
      </p:grpSp>
      <p:sp>
        <p:nvSpPr>
          <p:cNvPr id="30" name="object 27">
            <a:extLst>
              <a:ext uri="{FF2B5EF4-FFF2-40B4-BE49-F238E27FC236}">
                <a16:creationId xmlns:a16="http://schemas.microsoft.com/office/drawing/2014/main" id="{8410D8F8-E9BC-256C-EE57-699C24D0FA95}"/>
              </a:ext>
            </a:extLst>
          </p:cNvPr>
          <p:cNvSpPr txBox="1"/>
          <p:nvPr/>
        </p:nvSpPr>
        <p:spPr>
          <a:xfrm>
            <a:off x="2008732" y="1369219"/>
            <a:ext cx="3570900" cy="1413005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8565">
              <a:spcBef>
                <a:spcPts val="94"/>
              </a:spcBef>
            </a:pPr>
            <a:r>
              <a:rPr sz="1686" spc="-17" dirty="0">
                <a:latin typeface="Trebuchet MS"/>
                <a:cs typeface="Trebuchet MS"/>
              </a:rPr>
              <a:t>Pruning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depends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44" dirty="0">
                <a:latin typeface="Trebuchet MS"/>
                <a:cs typeface="Trebuchet MS"/>
              </a:rPr>
              <a:t>on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94" dirty="0">
                <a:latin typeface="Trebuchet MS"/>
                <a:cs typeface="Trebuchet MS"/>
              </a:rPr>
              <a:t>order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77" dirty="0">
                <a:latin typeface="Trebuchet MS"/>
                <a:cs typeface="Trebuchet MS"/>
              </a:rPr>
              <a:t>of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7" dirty="0">
                <a:latin typeface="Trebuchet MS"/>
                <a:cs typeface="Trebuchet MS"/>
              </a:rPr>
              <a:t>actions.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2023">
              <a:latin typeface="Trebuchet MS"/>
              <a:cs typeface="Trebuchet MS"/>
            </a:endParaRPr>
          </a:p>
          <a:p>
            <a:pPr marL="8565"/>
            <a:r>
              <a:rPr sz="1686" spc="-47" dirty="0">
                <a:latin typeface="Trebuchet MS"/>
                <a:cs typeface="Trebuchet MS"/>
              </a:rPr>
              <a:t>Can’t</a:t>
            </a:r>
            <a:r>
              <a:rPr sz="1686" spc="54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prune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4" dirty="0">
                <a:latin typeface="Trebuchet MS"/>
                <a:cs typeface="Trebuchet MS"/>
              </a:rPr>
              <a:t>the</a:t>
            </a:r>
            <a:r>
              <a:rPr sz="1686" spc="54" dirty="0">
                <a:latin typeface="Trebuchet MS"/>
                <a:cs typeface="Trebuchet MS"/>
              </a:rPr>
              <a:t> </a:t>
            </a:r>
            <a:r>
              <a:rPr sz="1686" spc="-30" dirty="0">
                <a:latin typeface="Trebuchet MS"/>
                <a:cs typeface="Trebuchet MS"/>
              </a:rPr>
              <a:t>5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node: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sz="2023">
              <a:latin typeface="Trebuchet MS"/>
              <a:cs typeface="Trebuchet MS"/>
            </a:endParaRPr>
          </a:p>
          <a:p>
            <a:pPr marR="3426" algn="r">
              <a:spcBef>
                <a:spcPts val="3"/>
              </a:spcBef>
            </a:pPr>
            <a:r>
              <a:rPr sz="1686" spc="-30" dirty="0">
                <a:solidFill>
                  <a:srgbClr val="FF0000"/>
                </a:solidFill>
                <a:latin typeface="Trebuchet MS"/>
                <a:cs typeface="Trebuchet MS"/>
              </a:rPr>
              <a:t>3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8039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EFA4-330C-C906-4B2C-F9C60E33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Ordering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95586-CF3F-AF61-75E0-08D6F8D5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5435C-D70C-AF77-B770-FF6F602D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56A07AD-DE0F-6B9D-10CA-DEE86681BDDF}"/>
              </a:ext>
            </a:extLst>
          </p:cNvPr>
          <p:cNvSpPr txBox="1"/>
          <p:nvPr/>
        </p:nvSpPr>
        <p:spPr>
          <a:xfrm>
            <a:off x="995416" y="1343498"/>
            <a:ext cx="5212879" cy="3289225"/>
          </a:xfrm>
          <a:prstGeom prst="rect">
            <a:avLst/>
          </a:prstGeom>
        </p:spPr>
        <p:txBody>
          <a:bodyPr vert="horz" wrap="square" lIns="0" tIns="11992" rIns="0" bIns="0" rtlCol="0">
            <a:spAutoFit/>
          </a:bodyPr>
          <a:lstStyle/>
          <a:p>
            <a:pPr marL="42824">
              <a:spcBef>
                <a:spcPts val="94"/>
              </a:spcBef>
            </a:pPr>
            <a:r>
              <a:rPr sz="1686" spc="-10" dirty="0">
                <a:latin typeface="Trebuchet MS"/>
                <a:cs typeface="Trebuchet MS"/>
              </a:rPr>
              <a:t>Which</a:t>
            </a:r>
            <a:r>
              <a:rPr sz="1686" spc="47" dirty="0">
                <a:latin typeface="Trebuchet MS"/>
                <a:cs typeface="Trebuchet MS"/>
              </a:rPr>
              <a:t> </a:t>
            </a:r>
            <a:r>
              <a:rPr sz="1686" spc="-71" dirty="0">
                <a:latin typeface="Trebuchet MS"/>
                <a:cs typeface="Trebuchet MS"/>
              </a:rPr>
              <a:t>ordering</a:t>
            </a:r>
            <a:r>
              <a:rPr sz="1686" spc="51" dirty="0">
                <a:latin typeface="Trebuchet MS"/>
                <a:cs typeface="Trebuchet MS"/>
              </a:rPr>
              <a:t> </a:t>
            </a:r>
            <a:r>
              <a:rPr sz="1686" spc="-51" dirty="0">
                <a:latin typeface="Trebuchet MS"/>
                <a:cs typeface="Trebuchet MS"/>
              </a:rPr>
              <a:t>to</a:t>
            </a:r>
            <a:r>
              <a:rPr sz="1686" spc="51" dirty="0">
                <a:latin typeface="Trebuchet MS"/>
                <a:cs typeface="Trebuchet MS"/>
              </a:rPr>
              <a:t> </a:t>
            </a:r>
            <a:r>
              <a:rPr sz="1686" spc="-24" dirty="0">
                <a:latin typeface="Trebuchet MS"/>
                <a:cs typeface="Trebuchet MS"/>
              </a:rPr>
              <a:t>choose?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37"/>
              </a:spcBef>
            </a:pPr>
            <a:endParaRPr sz="1989">
              <a:latin typeface="Trebuchet MS"/>
              <a:cs typeface="Trebuchet MS"/>
            </a:endParaRPr>
          </a:p>
          <a:p>
            <a:pPr marL="586266" indent="-217976">
              <a:buFont typeface="MS Gothic"/>
              <a:buChar char="•"/>
              <a:tabLst>
                <a:tab pos="586694" algn="l"/>
              </a:tabLst>
            </a:pPr>
            <a:r>
              <a:rPr sz="1686" spc="-27" dirty="0">
                <a:latin typeface="Trebuchet MS"/>
                <a:cs typeface="Trebuchet MS"/>
              </a:rPr>
              <a:t>Worst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ordering:</a:t>
            </a:r>
            <a:r>
              <a:rPr sz="1686" spc="243" dirty="0">
                <a:latin typeface="Trebuchet MS"/>
                <a:cs typeface="Trebuchet MS"/>
              </a:rPr>
              <a:t> </a:t>
            </a:r>
            <a:r>
              <a:rPr sz="1686" i="1" spc="17" dirty="0">
                <a:latin typeface="Calibri"/>
                <a:cs typeface="Calibri"/>
              </a:rPr>
              <a:t>O</a:t>
            </a:r>
            <a:r>
              <a:rPr sz="1686" spc="17" dirty="0">
                <a:latin typeface="Trebuchet MS"/>
                <a:cs typeface="Trebuchet MS"/>
              </a:rPr>
              <a:t>(</a:t>
            </a:r>
            <a:r>
              <a:rPr sz="1686" i="1" spc="17" dirty="0">
                <a:latin typeface="Calibri"/>
                <a:cs typeface="Calibri"/>
              </a:rPr>
              <a:t>b</a:t>
            </a:r>
            <a:r>
              <a:rPr sz="1770" spc="25" baseline="28571" dirty="0">
                <a:latin typeface="Trebuchet MS"/>
                <a:cs typeface="Trebuchet MS"/>
              </a:rPr>
              <a:t>2</a:t>
            </a:r>
            <a:r>
              <a:rPr sz="1770" spc="25" baseline="28571" dirty="0">
                <a:latin typeface="Lucida Sans Unicode"/>
                <a:cs typeface="Lucida Sans Unicode"/>
              </a:rPr>
              <a:t>·</a:t>
            </a:r>
            <a:r>
              <a:rPr sz="1770" i="1" spc="25" baseline="2857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686" spc="17" dirty="0">
                <a:latin typeface="Trebuchet MS"/>
                <a:cs typeface="Trebuchet MS"/>
              </a:rPr>
              <a:t>)</a:t>
            </a:r>
            <a:r>
              <a:rPr sz="1686" spc="57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time</a:t>
            </a:r>
            <a:endParaRPr sz="1686">
              <a:latin typeface="Trebuchet MS"/>
              <a:cs typeface="Trebuchet MS"/>
            </a:endParaRPr>
          </a:p>
          <a:p>
            <a:pPr marL="586266" indent="-217976">
              <a:spcBef>
                <a:spcPts val="1103"/>
              </a:spcBef>
              <a:buFont typeface="MS Gothic"/>
              <a:buChar char="•"/>
              <a:tabLst>
                <a:tab pos="586694" algn="l"/>
              </a:tabLst>
            </a:pPr>
            <a:r>
              <a:rPr sz="1686" spc="-13" dirty="0">
                <a:latin typeface="Trebuchet MS"/>
                <a:cs typeface="Trebuchet MS"/>
              </a:rPr>
              <a:t>Best</a:t>
            </a:r>
            <a:r>
              <a:rPr sz="1686" spc="54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ordering:</a:t>
            </a:r>
            <a:r>
              <a:rPr sz="1686" spc="246" dirty="0">
                <a:latin typeface="Trebuchet MS"/>
                <a:cs typeface="Trebuchet MS"/>
              </a:rPr>
              <a:t> </a:t>
            </a:r>
            <a:r>
              <a:rPr sz="1686" i="1" spc="34" dirty="0">
                <a:latin typeface="Calibri"/>
                <a:cs typeface="Calibri"/>
              </a:rPr>
              <a:t>O</a:t>
            </a:r>
            <a:r>
              <a:rPr sz="1686" spc="34" dirty="0">
                <a:latin typeface="Trebuchet MS"/>
                <a:cs typeface="Trebuchet MS"/>
              </a:rPr>
              <a:t>(</a:t>
            </a:r>
            <a:r>
              <a:rPr sz="1686" i="1" spc="34" dirty="0">
                <a:latin typeface="Calibri"/>
                <a:cs typeface="Calibri"/>
              </a:rPr>
              <a:t>b</a:t>
            </a:r>
            <a:r>
              <a:rPr sz="1770" spc="51" baseline="28571" dirty="0">
                <a:latin typeface="Trebuchet MS"/>
                <a:cs typeface="Trebuchet MS"/>
              </a:rPr>
              <a:t>2</a:t>
            </a:r>
            <a:r>
              <a:rPr sz="1770" spc="51" baseline="28571" dirty="0">
                <a:latin typeface="Lucida Sans Unicode"/>
                <a:cs typeface="Lucida Sans Unicode"/>
              </a:rPr>
              <a:t>·</a:t>
            </a:r>
            <a:r>
              <a:rPr sz="1770" spc="51" baseline="28571" dirty="0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r>
              <a:rPr sz="1770" i="1" spc="51" baseline="28571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770" spc="51" baseline="28571" dirty="0">
                <a:solidFill>
                  <a:srgbClr val="FF0000"/>
                </a:solidFill>
                <a:latin typeface="Trebuchet MS"/>
                <a:cs typeface="Trebuchet MS"/>
              </a:rPr>
              <a:t>5</a:t>
            </a:r>
            <a:r>
              <a:rPr sz="1770" i="1" spc="51" baseline="2857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686" spc="34" dirty="0">
                <a:latin typeface="Trebuchet MS"/>
                <a:cs typeface="Trebuchet MS"/>
              </a:rPr>
              <a:t>)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time</a:t>
            </a:r>
            <a:endParaRPr sz="1686">
              <a:latin typeface="Trebuchet MS"/>
              <a:cs typeface="Trebuchet MS"/>
            </a:endParaRPr>
          </a:p>
          <a:p>
            <a:pPr marL="586266" indent="-217976">
              <a:spcBef>
                <a:spcPts val="1099"/>
              </a:spcBef>
              <a:buFont typeface="MS Gothic"/>
              <a:buChar char="•"/>
              <a:tabLst>
                <a:tab pos="586694" algn="l"/>
              </a:tabLst>
            </a:pPr>
            <a:r>
              <a:rPr sz="1686" spc="-24" dirty="0">
                <a:latin typeface="Trebuchet MS"/>
                <a:cs typeface="Trebuchet MS"/>
              </a:rPr>
              <a:t>Random</a:t>
            </a:r>
            <a:r>
              <a:rPr sz="1686" spc="54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ordering:</a:t>
            </a:r>
            <a:r>
              <a:rPr sz="1686" spc="246" dirty="0">
                <a:latin typeface="Trebuchet MS"/>
                <a:cs typeface="Trebuchet MS"/>
              </a:rPr>
              <a:t> </a:t>
            </a:r>
            <a:r>
              <a:rPr sz="1686" i="1" spc="37" dirty="0">
                <a:latin typeface="Calibri"/>
                <a:cs typeface="Calibri"/>
              </a:rPr>
              <a:t>O</a:t>
            </a:r>
            <a:r>
              <a:rPr sz="1686" spc="37" dirty="0">
                <a:latin typeface="Trebuchet MS"/>
                <a:cs typeface="Trebuchet MS"/>
              </a:rPr>
              <a:t>(</a:t>
            </a:r>
            <a:r>
              <a:rPr sz="1686" i="1" spc="37" dirty="0">
                <a:latin typeface="Calibri"/>
                <a:cs typeface="Calibri"/>
              </a:rPr>
              <a:t>b</a:t>
            </a:r>
            <a:r>
              <a:rPr sz="1770" spc="55" baseline="28571" dirty="0">
                <a:latin typeface="Trebuchet MS"/>
                <a:cs typeface="Trebuchet MS"/>
              </a:rPr>
              <a:t>2</a:t>
            </a:r>
            <a:r>
              <a:rPr sz="1770" spc="55" baseline="28571" dirty="0">
                <a:latin typeface="Lucida Sans Unicode"/>
                <a:cs typeface="Lucida Sans Unicode"/>
              </a:rPr>
              <a:t>·</a:t>
            </a:r>
            <a:r>
              <a:rPr sz="1770" spc="55" baseline="28571" dirty="0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r>
              <a:rPr sz="1770" i="1" spc="55" baseline="28571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1770" spc="55" baseline="28571" dirty="0">
                <a:solidFill>
                  <a:srgbClr val="FF0000"/>
                </a:solidFill>
                <a:latin typeface="Trebuchet MS"/>
                <a:cs typeface="Trebuchet MS"/>
              </a:rPr>
              <a:t>75</a:t>
            </a:r>
            <a:r>
              <a:rPr sz="1770" i="1" spc="55" baseline="2857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686" spc="37" dirty="0">
                <a:latin typeface="Trebuchet MS"/>
                <a:cs typeface="Trebuchet MS"/>
              </a:rPr>
              <a:t>)</a:t>
            </a:r>
            <a:r>
              <a:rPr sz="1686" spc="61" dirty="0">
                <a:latin typeface="Trebuchet MS"/>
                <a:cs typeface="Trebuchet MS"/>
              </a:rPr>
              <a:t> </a:t>
            </a:r>
            <a:r>
              <a:rPr sz="1686" spc="-81" dirty="0">
                <a:latin typeface="Trebuchet MS"/>
                <a:cs typeface="Trebuchet MS"/>
              </a:rPr>
              <a:t>time</a:t>
            </a:r>
            <a:endParaRPr sz="1686">
              <a:latin typeface="Trebuchet MS"/>
              <a:cs typeface="Trebuchet MS"/>
            </a:endParaRPr>
          </a:p>
          <a:p>
            <a:pPr marL="42824">
              <a:spcBef>
                <a:spcPts val="2178"/>
              </a:spcBef>
            </a:pPr>
            <a:r>
              <a:rPr sz="1686" spc="-17" dirty="0">
                <a:solidFill>
                  <a:srgbClr val="0000A0"/>
                </a:solidFill>
                <a:latin typeface="Trebuchet MS"/>
                <a:cs typeface="Trebuchet MS"/>
              </a:rPr>
              <a:t>In</a:t>
            </a:r>
            <a:r>
              <a:rPr sz="1686" spc="6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91" dirty="0">
                <a:solidFill>
                  <a:srgbClr val="0000A0"/>
                </a:solidFill>
                <a:latin typeface="Trebuchet MS"/>
                <a:cs typeface="Trebuchet MS"/>
              </a:rPr>
              <a:t>practice,</a:t>
            </a:r>
            <a:r>
              <a:rPr sz="1686" spc="6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61" dirty="0">
                <a:solidFill>
                  <a:srgbClr val="0000A0"/>
                </a:solidFill>
                <a:latin typeface="Trebuchet MS"/>
                <a:cs typeface="Trebuchet MS"/>
              </a:rPr>
              <a:t>can</a:t>
            </a:r>
            <a:r>
              <a:rPr sz="1686" spc="6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77" dirty="0">
                <a:solidFill>
                  <a:srgbClr val="0000A0"/>
                </a:solidFill>
                <a:latin typeface="Trebuchet MS"/>
                <a:cs typeface="Trebuchet MS"/>
              </a:rPr>
              <a:t>use</a:t>
            </a:r>
            <a:r>
              <a:rPr sz="1686" spc="67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67" dirty="0">
                <a:solidFill>
                  <a:srgbClr val="0000A0"/>
                </a:solidFill>
                <a:latin typeface="Trebuchet MS"/>
                <a:cs typeface="Trebuchet MS"/>
              </a:rPr>
              <a:t>evaluation</a:t>
            </a:r>
            <a:r>
              <a:rPr sz="1686" spc="64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spc="-61" dirty="0">
                <a:solidFill>
                  <a:srgbClr val="0000A0"/>
                </a:solidFill>
                <a:latin typeface="Trebuchet MS"/>
                <a:cs typeface="Trebuchet MS"/>
              </a:rPr>
              <a:t>function</a:t>
            </a:r>
            <a:r>
              <a:rPr sz="1686" spc="61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1686" dirty="0">
                <a:solidFill>
                  <a:srgbClr val="0000A0"/>
                </a:solidFill>
                <a:latin typeface="Trebuchet MS"/>
                <a:cs typeface="Trebuchet MS"/>
              </a:rPr>
              <a:t>Eval(</a:t>
            </a:r>
            <a:r>
              <a:rPr sz="1686" i="1" dirty="0">
                <a:solidFill>
                  <a:srgbClr val="0000A0"/>
                </a:solidFill>
                <a:latin typeface="Calibri"/>
                <a:cs typeface="Calibri"/>
              </a:rPr>
              <a:t>s</a:t>
            </a:r>
            <a:r>
              <a:rPr sz="1686" dirty="0">
                <a:solidFill>
                  <a:srgbClr val="0000A0"/>
                </a:solidFill>
                <a:latin typeface="Trebuchet MS"/>
                <a:cs typeface="Trebuchet MS"/>
              </a:rPr>
              <a:t>)</a:t>
            </a:r>
            <a:r>
              <a:rPr sz="1686" dirty="0">
                <a:latin typeface="Trebuchet MS"/>
                <a:cs typeface="Trebuchet MS"/>
              </a:rPr>
              <a:t>:</a:t>
            </a:r>
            <a:endParaRPr sz="1686">
              <a:latin typeface="Trebuchet MS"/>
              <a:cs typeface="Trebuchet MS"/>
            </a:endParaRPr>
          </a:p>
          <a:p>
            <a:pPr>
              <a:spcBef>
                <a:spcPts val="34"/>
              </a:spcBef>
            </a:pPr>
            <a:endParaRPr sz="1922">
              <a:latin typeface="Trebuchet MS"/>
              <a:cs typeface="Trebuchet MS"/>
            </a:endParaRPr>
          </a:p>
          <a:p>
            <a:pPr marL="586266" indent="-217976">
              <a:buFont typeface="MS Gothic"/>
              <a:buChar char="•"/>
              <a:tabLst>
                <a:tab pos="586694" algn="l"/>
                <a:tab pos="1730534" algn="l"/>
              </a:tabLst>
            </a:pPr>
            <a:r>
              <a:rPr sz="1686" spc="61" dirty="0">
                <a:latin typeface="Trebuchet MS"/>
                <a:cs typeface="Trebuchet MS"/>
              </a:rPr>
              <a:t>Max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nodes:	</a:t>
            </a:r>
            <a:r>
              <a:rPr sz="1686" spc="-94" dirty="0">
                <a:latin typeface="Trebuchet MS"/>
                <a:cs typeface="Trebuchet MS"/>
              </a:rPr>
              <a:t>order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successors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by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decreasing</a:t>
            </a:r>
            <a:r>
              <a:rPr sz="1686" spc="71" dirty="0">
                <a:latin typeface="Trebuchet MS"/>
                <a:cs typeface="Trebuchet MS"/>
              </a:rPr>
              <a:t> </a:t>
            </a:r>
            <a:r>
              <a:rPr sz="1686" spc="20" dirty="0">
                <a:latin typeface="Trebuchet MS"/>
                <a:cs typeface="Trebuchet MS"/>
              </a:rPr>
              <a:t>Eval(</a:t>
            </a:r>
            <a:r>
              <a:rPr sz="1686" i="1" spc="20" dirty="0">
                <a:latin typeface="Calibri"/>
                <a:cs typeface="Calibri"/>
              </a:rPr>
              <a:t>s</a:t>
            </a:r>
            <a:r>
              <a:rPr sz="1686" spc="20" dirty="0">
                <a:latin typeface="Trebuchet MS"/>
                <a:cs typeface="Trebuchet MS"/>
              </a:rPr>
              <a:t>)</a:t>
            </a:r>
            <a:endParaRPr sz="1686">
              <a:latin typeface="Trebuchet MS"/>
              <a:cs typeface="Trebuchet MS"/>
            </a:endParaRPr>
          </a:p>
          <a:p>
            <a:pPr marL="586266" indent="-217976">
              <a:spcBef>
                <a:spcPts val="2262"/>
              </a:spcBef>
              <a:buFont typeface="MS Gothic"/>
              <a:buChar char="•"/>
              <a:tabLst>
                <a:tab pos="586694" algn="l"/>
                <a:tab pos="1689851" algn="l"/>
              </a:tabLst>
            </a:pPr>
            <a:r>
              <a:rPr sz="1686" spc="61" dirty="0">
                <a:latin typeface="Trebuchet MS"/>
                <a:cs typeface="Trebuchet MS"/>
              </a:rPr>
              <a:t>Min</a:t>
            </a:r>
            <a:r>
              <a:rPr sz="1686" spc="77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nodes:	</a:t>
            </a:r>
            <a:r>
              <a:rPr sz="1686" spc="-94" dirty="0">
                <a:latin typeface="Trebuchet MS"/>
                <a:cs typeface="Trebuchet MS"/>
              </a:rPr>
              <a:t>order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successors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-74" dirty="0">
                <a:latin typeface="Trebuchet MS"/>
                <a:cs typeface="Trebuchet MS"/>
              </a:rPr>
              <a:t>by</a:t>
            </a:r>
            <a:r>
              <a:rPr sz="1686" spc="64" dirty="0">
                <a:latin typeface="Trebuchet MS"/>
                <a:cs typeface="Trebuchet MS"/>
              </a:rPr>
              <a:t> </a:t>
            </a:r>
            <a:r>
              <a:rPr sz="1686" spc="-64" dirty="0">
                <a:latin typeface="Trebuchet MS"/>
                <a:cs typeface="Trebuchet MS"/>
              </a:rPr>
              <a:t>increasing</a:t>
            </a:r>
            <a:r>
              <a:rPr sz="1686" spc="67" dirty="0">
                <a:latin typeface="Trebuchet MS"/>
                <a:cs typeface="Trebuchet MS"/>
              </a:rPr>
              <a:t> </a:t>
            </a:r>
            <a:r>
              <a:rPr sz="1686" spc="20" dirty="0">
                <a:latin typeface="Trebuchet MS"/>
                <a:cs typeface="Trebuchet MS"/>
              </a:rPr>
              <a:t>Eval(</a:t>
            </a:r>
            <a:r>
              <a:rPr sz="1686" i="1" spc="20" dirty="0">
                <a:latin typeface="Calibri"/>
                <a:cs typeface="Calibri"/>
              </a:rPr>
              <a:t>s</a:t>
            </a:r>
            <a:r>
              <a:rPr sz="1686" spc="20" dirty="0">
                <a:latin typeface="Trebuchet MS"/>
                <a:cs typeface="Trebuchet MS"/>
              </a:rPr>
              <a:t>)</a:t>
            </a:r>
            <a:endParaRPr sz="1686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18436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96BF-9DDC-4792-AF4D-3867B468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5360-D1E3-4542-BDEF-FD0AE306B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12F1A-CA8A-43A9-8BF3-7C251192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143"/>
            <a:ext cx="9144000" cy="41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19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1B66-5F06-4135-B9A3-5FAB0E35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Alpha-Beta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F0AE-4C7F-4FB9-9AAB-2852B1B6C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larger d, will one level exploration enough?</a:t>
            </a:r>
          </a:p>
          <a:p>
            <a:r>
              <a:rPr lang="en-GB" dirty="0"/>
              <a:t>Deep </a:t>
            </a:r>
            <a:r>
              <a:rPr lang="en-GB" dirty="0" err="1"/>
              <a:t>cutoffs</a:t>
            </a:r>
            <a:r>
              <a:rPr lang="en-GB" dirty="0"/>
              <a:t> can occur with deeper trees (four or more levels)</a:t>
            </a:r>
          </a:p>
          <a:p>
            <a:r>
              <a:rPr lang="en-GB" dirty="0"/>
              <a:t>How to keep track of big </a:t>
            </a:r>
            <a:r>
              <a:rPr lang="en-GB" dirty="0" err="1"/>
              <a:t>cutoff</a:t>
            </a:r>
            <a:r>
              <a:rPr lang="en-GB" dirty="0"/>
              <a:t> searching?</a:t>
            </a:r>
          </a:p>
          <a:p>
            <a:pPr lvl="1"/>
            <a:r>
              <a:rPr lang="en-GB" dirty="0"/>
              <a:t>Alpha and beta parameters</a:t>
            </a:r>
          </a:p>
          <a:p>
            <a:pPr lvl="1"/>
            <a:r>
              <a:rPr lang="en-GB" dirty="0"/>
              <a:t>Starting value at root: alpha : -</a:t>
            </a:r>
            <a:r>
              <a:rPr lang="en-GB" dirty="0" err="1"/>
              <a:t>ve</a:t>
            </a:r>
            <a:r>
              <a:rPr lang="en-GB" dirty="0"/>
              <a:t> infinity and beta: +</a:t>
            </a:r>
            <a:r>
              <a:rPr lang="en-GB" dirty="0" err="1"/>
              <a:t>ve</a:t>
            </a:r>
            <a:r>
              <a:rPr lang="en-GB" dirty="0"/>
              <a:t> infinity</a:t>
            </a:r>
          </a:p>
          <a:p>
            <a:pPr lvl="1"/>
            <a:r>
              <a:rPr lang="en-GB" dirty="0"/>
              <a:t>Alpha-beta then calls recursively, narrowing ranging between alpha and beta values</a:t>
            </a:r>
          </a:p>
          <a:p>
            <a:r>
              <a:rPr lang="en-GB" dirty="0"/>
              <a:t>Cuts exponent of exponential explosion in half</a:t>
            </a:r>
          </a:p>
          <a:p>
            <a:r>
              <a:rPr lang="en-GB" dirty="0"/>
              <a:t>Tree with depth 3 and b = 3, procedures reduces static evaluations from 27 to 11.</a:t>
            </a:r>
          </a:p>
        </p:txBody>
      </p:sp>
    </p:spTree>
    <p:extLst>
      <p:ext uri="{BB962C8B-B14F-4D97-AF65-F5344CB8AC3E}">
        <p14:creationId xmlns:p14="http://schemas.microsoft.com/office/powerpoint/2010/main" val="54285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74A3-94D9-40E9-85B9-1F38421D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Alpha-beta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E705-FEEC-44A7-AC8B-86CDA1C4E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87" y="1044367"/>
            <a:ext cx="4316329" cy="382529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If the level is the top level, let alpha be –</a:t>
            </a:r>
            <a:r>
              <a:rPr lang="en-GB" dirty="0" err="1"/>
              <a:t>ve</a:t>
            </a:r>
            <a:r>
              <a:rPr lang="en-GB" dirty="0"/>
              <a:t> infinity and let beta be +</a:t>
            </a:r>
            <a:r>
              <a:rPr lang="en-GB" dirty="0" err="1"/>
              <a:t>ve</a:t>
            </a:r>
            <a:r>
              <a:rPr lang="en-GB" dirty="0"/>
              <a:t> infinity</a:t>
            </a:r>
          </a:p>
          <a:p>
            <a:r>
              <a:rPr lang="en-GB" dirty="0"/>
              <a:t>If the limit of search has been reached, compute the static value of the current position relative to the appropriate player. Report the result. </a:t>
            </a:r>
          </a:p>
          <a:p>
            <a:r>
              <a:rPr lang="en-GB" dirty="0"/>
              <a:t>If the level is the minimizing level, </a:t>
            </a:r>
          </a:p>
          <a:p>
            <a:pPr lvl="1"/>
            <a:r>
              <a:rPr lang="en-GB" dirty="0"/>
              <a:t>Until all children are examined with alpha-beta or until alpha is equal to or greater than beta,</a:t>
            </a:r>
          </a:p>
          <a:p>
            <a:pPr lvl="2"/>
            <a:r>
              <a:rPr lang="en-GB" dirty="0"/>
              <a:t>Use the alpha-beta procedure, with the current alpha and beta values, on a child; note the value reported</a:t>
            </a:r>
          </a:p>
          <a:p>
            <a:pPr lvl="2"/>
            <a:r>
              <a:rPr lang="en-GB" dirty="0"/>
              <a:t>Compare the value reported with the beta value; if the reported value is smaller, reset beta to the new value</a:t>
            </a:r>
          </a:p>
          <a:p>
            <a:pPr lvl="2"/>
            <a:r>
              <a:rPr lang="en-GB" dirty="0"/>
              <a:t>Report beta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3D7228-B86D-49DA-8F27-4D15F3456806}"/>
              </a:ext>
            </a:extLst>
          </p:cNvPr>
          <p:cNvSpPr txBox="1">
            <a:spLocks/>
          </p:cNvSpPr>
          <p:nvPr/>
        </p:nvSpPr>
        <p:spPr>
          <a:xfrm>
            <a:off x="4572000" y="1044367"/>
            <a:ext cx="4316329" cy="382529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dirty="0"/>
              <a:t>Otherwise, the level is a maximizing level:</a:t>
            </a:r>
          </a:p>
          <a:p>
            <a:r>
              <a:rPr lang="en-GB" sz="2100" dirty="0"/>
              <a:t>Until all children are examined with alpha-beta or until alpha is equal to or greater than beta,</a:t>
            </a:r>
          </a:p>
          <a:p>
            <a:pPr lvl="1"/>
            <a:r>
              <a:rPr lang="en-GB" sz="1800" dirty="0"/>
              <a:t>Use the alpha-beta procedure, with the current alpha and beta values, on a child; note the value reported</a:t>
            </a:r>
          </a:p>
          <a:p>
            <a:pPr lvl="1"/>
            <a:r>
              <a:rPr lang="en-GB" sz="1800" dirty="0"/>
              <a:t>Compare the value reported with the alpha value; if the reported value is smaller, reset alpha to the new value</a:t>
            </a:r>
          </a:p>
          <a:p>
            <a:pPr lvl="1"/>
            <a:r>
              <a:rPr lang="en-GB" sz="1800" dirty="0"/>
              <a:t>Report alpha</a:t>
            </a:r>
          </a:p>
        </p:txBody>
      </p:sp>
    </p:spTree>
    <p:extLst>
      <p:ext uri="{BB962C8B-B14F-4D97-AF65-F5344CB8AC3E}">
        <p14:creationId xmlns:p14="http://schemas.microsoft.com/office/powerpoint/2010/main" val="1620616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4197C-E3F4-4788-8D71-EB9E605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4" y="391966"/>
            <a:ext cx="3807369" cy="368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558A8D-B8E7-4F95-B70B-9C16367F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3656"/>
            <a:ext cx="4209023" cy="5980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A9A256-DBF4-4AF7-B7B3-B4E8C9E1C1FD}"/>
              </a:ext>
            </a:extLst>
          </p:cNvPr>
          <p:cNvSpPr txBox="1">
            <a:spLocks/>
          </p:cNvSpPr>
          <p:nvPr/>
        </p:nvSpPr>
        <p:spPr>
          <a:xfrm>
            <a:off x="5124429" y="273844"/>
            <a:ext cx="3390921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3300" dirty="0"/>
              <a:t>Number of static evaluations: s</a:t>
            </a:r>
          </a:p>
        </p:txBody>
      </p:sp>
    </p:spTree>
    <p:extLst>
      <p:ext uri="{BB962C8B-B14F-4D97-AF65-F5344CB8AC3E}">
        <p14:creationId xmlns:p14="http://schemas.microsoft.com/office/powerpoint/2010/main" val="1883668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3A5E-ADE9-4F69-3EBC-51269245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44C38-E578-F131-26AC-3164518E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95EE4-587C-C20D-4B99-C525942C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2CD8C0-9A9B-5F37-D35A-03107E16BC99}"/>
              </a:ext>
            </a:extLst>
          </p:cNvPr>
          <p:cNvGrpSpPr/>
          <p:nvPr/>
        </p:nvGrpSpPr>
        <p:grpSpPr>
          <a:xfrm>
            <a:off x="1780769" y="1121479"/>
            <a:ext cx="4875404" cy="3310596"/>
            <a:chOff x="1780769" y="1121479"/>
            <a:chExt cx="4875404" cy="3310596"/>
          </a:xfrm>
        </p:grpSpPr>
        <p:grpSp>
          <p:nvGrpSpPr>
            <p:cNvPr id="6" name="object 3">
              <a:extLst>
                <a:ext uri="{FF2B5EF4-FFF2-40B4-BE49-F238E27FC236}">
                  <a16:creationId xmlns:a16="http://schemas.microsoft.com/office/drawing/2014/main" id="{D179D84B-6028-2031-3301-2ACE6C26D4C3}"/>
                </a:ext>
              </a:extLst>
            </p:cNvPr>
            <p:cNvGrpSpPr/>
            <p:nvPr/>
          </p:nvGrpSpPr>
          <p:grpSpPr>
            <a:xfrm>
              <a:off x="3544850" y="1149814"/>
              <a:ext cx="1274954" cy="1042405"/>
              <a:chOff x="3337909" y="1363590"/>
              <a:chExt cx="1890395" cy="1545590"/>
            </a:xfrm>
          </p:grpSpPr>
          <p:sp>
            <p:nvSpPr>
              <p:cNvPr id="7" name="object 4">
                <a:extLst>
                  <a:ext uri="{FF2B5EF4-FFF2-40B4-BE49-F238E27FC236}">
                    <a16:creationId xmlns:a16="http://schemas.microsoft.com/office/drawing/2014/main" id="{7453BCDC-0A7A-A8A7-E39E-99298D676B6F}"/>
                  </a:ext>
                </a:extLst>
              </p:cNvPr>
              <p:cNvSpPr/>
              <p:nvPr/>
            </p:nvSpPr>
            <p:spPr>
              <a:xfrm>
                <a:off x="3541029" y="1365495"/>
                <a:ext cx="1685289" cy="995044"/>
              </a:xfrm>
              <a:custGeom>
                <a:avLst/>
                <a:gdLst/>
                <a:ahLst/>
                <a:cxnLst/>
                <a:rect l="l" t="t" r="r" b="b"/>
                <a:pathLst>
                  <a:path w="1685289" h="995044">
                    <a:moveTo>
                      <a:pt x="1570363" y="0"/>
                    </a:moveTo>
                    <a:lnTo>
                      <a:pt x="1455923" y="198216"/>
                    </a:lnTo>
                    <a:lnTo>
                      <a:pt x="1684804" y="198216"/>
                    </a:lnTo>
                    <a:lnTo>
                      <a:pt x="1570363" y="0"/>
                    </a:lnTo>
                    <a:close/>
                  </a:path>
                  <a:path w="1685289" h="995044">
                    <a:moveTo>
                      <a:pt x="114440" y="994567"/>
                    </a:moveTo>
                    <a:lnTo>
                      <a:pt x="0" y="796350"/>
                    </a:lnTo>
                    <a:lnTo>
                      <a:pt x="228881" y="796350"/>
                    </a:lnTo>
                    <a:lnTo>
                      <a:pt x="114440" y="99456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946CB820-241C-944C-013A-8FC2460228CD}"/>
                  </a:ext>
                </a:extLst>
              </p:cNvPr>
              <p:cNvSpPr/>
              <p:nvPr/>
            </p:nvSpPr>
            <p:spPr>
              <a:xfrm>
                <a:off x="3378349" y="2384859"/>
                <a:ext cx="216535" cy="440055"/>
              </a:xfrm>
              <a:custGeom>
                <a:avLst/>
                <a:gdLst/>
                <a:ahLst/>
                <a:cxnLst/>
                <a:rect l="l" t="t" r="r" b="b"/>
                <a:pathLst>
                  <a:path w="216535" h="440055">
                    <a:moveTo>
                      <a:pt x="216203" y="0"/>
                    </a:moveTo>
                    <a:lnTo>
                      <a:pt x="0" y="439750"/>
                    </a:lnTo>
                  </a:path>
                </a:pathLst>
              </a:custGeom>
              <a:ln w="2288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9" name="object 6">
                <a:extLst>
                  <a:ext uri="{FF2B5EF4-FFF2-40B4-BE49-F238E27FC236}">
                    <a16:creationId xmlns:a16="http://schemas.microsoft.com/office/drawing/2014/main" id="{0C8CDB5E-5363-AFCA-1593-088D1BD2CE01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37909" y="2804390"/>
                <a:ext cx="69738" cy="90641"/>
              </a:xfrm>
              <a:prstGeom prst="rect">
                <a:avLst/>
              </a:prstGeom>
            </p:spPr>
          </p:pic>
          <p:sp>
            <p:nvSpPr>
              <p:cNvPr id="10" name="object 7">
                <a:extLst>
                  <a:ext uri="{FF2B5EF4-FFF2-40B4-BE49-F238E27FC236}">
                    <a16:creationId xmlns:a16="http://schemas.microsoft.com/office/drawing/2014/main" id="{16ABAA63-B891-C269-CDC4-E55007160985}"/>
                  </a:ext>
                </a:extLst>
              </p:cNvPr>
              <p:cNvSpPr/>
              <p:nvPr/>
            </p:nvSpPr>
            <p:spPr>
              <a:xfrm>
                <a:off x="3716389" y="2384859"/>
                <a:ext cx="227965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227964" h="463550">
                    <a:moveTo>
                      <a:pt x="0" y="0"/>
                    </a:moveTo>
                    <a:lnTo>
                      <a:pt x="227781" y="463304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EA89575D-D1E7-0BA6-070B-2A06E8A5B77E}"/>
                  </a:ext>
                </a:extLst>
              </p:cNvPr>
              <p:cNvSpPr/>
              <p:nvPr/>
            </p:nvSpPr>
            <p:spPr>
              <a:xfrm>
                <a:off x="3926314" y="2839384"/>
                <a:ext cx="46990" cy="67945"/>
              </a:xfrm>
              <a:custGeom>
                <a:avLst/>
                <a:gdLst/>
                <a:ahLst/>
                <a:cxnLst/>
                <a:rect l="l" t="t" r="r" b="b"/>
                <a:pathLst>
                  <a:path w="46989" h="67944">
                    <a:moveTo>
                      <a:pt x="35711" y="0"/>
                    </a:moveTo>
                    <a:lnTo>
                      <a:pt x="0" y="17557"/>
                    </a:lnTo>
                    <a:lnTo>
                      <a:pt x="46850" y="67753"/>
                    </a:lnTo>
                    <a:lnTo>
                      <a:pt x="35711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92E584A0-C29D-9808-EC84-5DC4761C851A}"/>
                  </a:ext>
                </a:extLst>
              </p:cNvPr>
              <p:cNvSpPr/>
              <p:nvPr/>
            </p:nvSpPr>
            <p:spPr>
              <a:xfrm>
                <a:off x="3926314" y="2839384"/>
                <a:ext cx="46990" cy="67945"/>
              </a:xfrm>
              <a:custGeom>
                <a:avLst/>
                <a:gdLst/>
                <a:ahLst/>
                <a:cxnLst/>
                <a:rect l="l" t="t" r="r" b="b"/>
                <a:pathLst>
                  <a:path w="46989" h="67944">
                    <a:moveTo>
                      <a:pt x="0" y="17557"/>
                    </a:moveTo>
                    <a:lnTo>
                      <a:pt x="46850" y="67753"/>
                    </a:lnTo>
                    <a:lnTo>
                      <a:pt x="35711" y="0"/>
                    </a:lnTo>
                    <a:lnTo>
                      <a:pt x="0" y="1755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CE1214FA-4F0F-22EB-6A25-31A61F40356E}"/>
                </a:ext>
              </a:extLst>
            </p:cNvPr>
            <p:cNvSpPr txBox="1"/>
            <p:nvPr/>
          </p:nvSpPr>
          <p:spPr>
            <a:xfrm>
              <a:off x="3391819" y="2211092"/>
              <a:ext cx="19143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latin typeface="Trebuchet MS"/>
                  <a:cs typeface="Trebuchet MS"/>
                </a:rPr>
                <a:t>-50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96E77C98-D67D-C9DD-6DAB-FB6B0DD56427}"/>
                </a:ext>
              </a:extLst>
            </p:cNvPr>
            <p:cNvSpPr txBox="1"/>
            <p:nvPr/>
          </p:nvSpPr>
          <p:spPr>
            <a:xfrm>
              <a:off x="3956864" y="2211092"/>
              <a:ext cx="147752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latin typeface="Trebuchet MS"/>
                  <a:cs typeface="Trebuchet MS"/>
                </a:rPr>
                <a:t>50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14887011-9910-257A-37B4-2F22DA3BB758}"/>
                </a:ext>
              </a:extLst>
            </p:cNvPr>
            <p:cNvSpPr txBox="1"/>
            <p:nvPr/>
          </p:nvSpPr>
          <p:spPr>
            <a:xfrm>
              <a:off x="3854656" y="1658567"/>
              <a:ext cx="19143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solidFill>
                    <a:srgbClr val="0000FF"/>
                  </a:solidFill>
                  <a:latin typeface="Trebuchet MS"/>
                  <a:cs typeface="Trebuchet MS"/>
                </a:rPr>
                <a:t>-50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16" name="object 13">
              <a:extLst>
                <a:ext uri="{FF2B5EF4-FFF2-40B4-BE49-F238E27FC236}">
                  <a16:creationId xmlns:a16="http://schemas.microsoft.com/office/drawing/2014/main" id="{2326E25F-0934-2A92-C541-A7A9A275596B}"/>
                </a:ext>
              </a:extLst>
            </p:cNvPr>
            <p:cNvGrpSpPr/>
            <p:nvPr/>
          </p:nvGrpSpPr>
          <p:grpSpPr>
            <a:xfrm>
              <a:off x="4571126" y="1686903"/>
              <a:ext cx="367454" cy="505356"/>
              <a:chOff x="4859586" y="2159941"/>
              <a:chExt cx="544830" cy="749300"/>
            </a:xfrm>
          </p:grpSpPr>
          <p:sp>
            <p:nvSpPr>
              <p:cNvPr id="17" name="object 14">
                <a:extLst>
                  <a:ext uri="{FF2B5EF4-FFF2-40B4-BE49-F238E27FC236}">
                    <a16:creationId xmlns:a16="http://schemas.microsoft.com/office/drawing/2014/main" id="{47541A79-8079-3F3C-1C3C-5FEC8A609C14}"/>
                  </a:ext>
                </a:extLst>
              </p:cNvPr>
              <p:cNvSpPr/>
              <p:nvPr/>
            </p:nvSpPr>
            <p:spPr>
              <a:xfrm>
                <a:off x="5017106" y="2161846"/>
                <a:ext cx="229235" cy="198755"/>
              </a:xfrm>
              <a:custGeom>
                <a:avLst/>
                <a:gdLst/>
                <a:ahLst/>
                <a:cxnLst/>
                <a:rect l="l" t="t" r="r" b="b"/>
                <a:pathLst>
                  <a:path w="229235" h="198755">
                    <a:moveTo>
                      <a:pt x="114440" y="198217"/>
                    </a:moveTo>
                    <a:lnTo>
                      <a:pt x="0" y="0"/>
                    </a:lnTo>
                    <a:lnTo>
                      <a:pt x="228881" y="0"/>
                    </a:lnTo>
                    <a:lnTo>
                      <a:pt x="114440" y="19821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18" name="object 15">
                <a:extLst>
                  <a:ext uri="{FF2B5EF4-FFF2-40B4-BE49-F238E27FC236}">
                    <a16:creationId xmlns:a16="http://schemas.microsoft.com/office/drawing/2014/main" id="{D0DFC393-D218-977B-616C-3FB455B16F26}"/>
                  </a:ext>
                </a:extLst>
              </p:cNvPr>
              <p:cNvSpPr/>
              <p:nvPr/>
            </p:nvSpPr>
            <p:spPr>
              <a:xfrm>
                <a:off x="4896429" y="2384859"/>
                <a:ext cx="183515" cy="437515"/>
              </a:xfrm>
              <a:custGeom>
                <a:avLst/>
                <a:gdLst/>
                <a:ahLst/>
                <a:cxnLst/>
                <a:rect l="l" t="t" r="r" b="b"/>
                <a:pathLst>
                  <a:path w="183514" h="437514">
                    <a:moveTo>
                      <a:pt x="183192" y="0"/>
                    </a:moveTo>
                    <a:lnTo>
                      <a:pt x="0" y="437133"/>
                    </a:lnTo>
                  </a:path>
                </a:pathLst>
              </a:custGeom>
              <a:ln w="2288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19" name="object 16">
                <a:extLst>
                  <a:ext uri="{FF2B5EF4-FFF2-40B4-BE49-F238E27FC236}">
                    <a16:creationId xmlns:a16="http://schemas.microsoft.com/office/drawing/2014/main" id="{DAE69952-2D7D-B82D-BC32-EC26BE3B0ED9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59586" y="2802857"/>
                <a:ext cx="66638" cy="91187"/>
              </a:xfrm>
              <a:prstGeom prst="rect">
                <a:avLst/>
              </a:prstGeom>
            </p:spPr>
          </p:pic>
          <p:sp>
            <p:nvSpPr>
              <p:cNvPr id="20" name="object 17">
                <a:extLst>
                  <a:ext uri="{FF2B5EF4-FFF2-40B4-BE49-F238E27FC236}">
                    <a16:creationId xmlns:a16="http://schemas.microsoft.com/office/drawing/2014/main" id="{5FEAC3EE-28A9-4C66-62B9-7313299107B6}"/>
                  </a:ext>
                </a:extLst>
              </p:cNvPr>
              <p:cNvSpPr/>
              <p:nvPr/>
            </p:nvSpPr>
            <p:spPr>
              <a:xfrm>
                <a:off x="5183472" y="2384859"/>
                <a:ext cx="193675" cy="461645"/>
              </a:xfrm>
              <a:custGeom>
                <a:avLst/>
                <a:gdLst/>
                <a:ahLst/>
                <a:cxnLst/>
                <a:rect l="l" t="t" r="r" b="b"/>
                <a:pathLst>
                  <a:path w="193675" h="461644">
                    <a:moveTo>
                      <a:pt x="0" y="0"/>
                    </a:moveTo>
                    <a:lnTo>
                      <a:pt x="193337" y="461343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21" name="object 18">
                <a:extLst>
                  <a:ext uri="{FF2B5EF4-FFF2-40B4-BE49-F238E27FC236}">
                    <a16:creationId xmlns:a16="http://schemas.microsoft.com/office/drawing/2014/main" id="{66765B0A-2D85-B4E9-7B2C-358AD452FA78}"/>
                  </a:ext>
                </a:extLst>
              </p:cNvPr>
              <p:cNvSpPr/>
              <p:nvPr/>
            </p:nvSpPr>
            <p:spPr>
              <a:xfrm>
                <a:off x="5358460" y="2838514"/>
                <a:ext cx="43815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68580">
                    <a:moveTo>
                      <a:pt x="36700" y="0"/>
                    </a:moveTo>
                    <a:lnTo>
                      <a:pt x="0" y="15380"/>
                    </a:lnTo>
                    <a:lnTo>
                      <a:pt x="43749" y="68297"/>
                    </a:lnTo>
                    <a:lnTo>
                      <a:pt x="367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22" name="object 19">
                <a:extLst>
                  <a:ext uri="{FF2B5EF4-FFF2-40B4-BE49-F238E27FC236}">
                    <a16:creationId xmlns:a16="http://schemas.microsoft.com/office/drawing/2014/main" id="{3269DF53-C0C5-E55D-3A9E-372D8EE30094}"/>
                  </a:ext>
                </a:extLst>
              </p:cNvPr>
              <p:cNvSpPr/>
              <p:nvPr/>
            </p:nvSpPr>
            <p:spPr>
              <a:xfrm>
                <a:off x="5358460" y="2838514"/>
                <a:ext cx="43815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68580">
                    <a:moveTo>
                      <a:pt x="0" y="15380"/>
                    </a:moveTo>
                    <a:lnTo>
                      <a:pt x="43749" y="68297"/>
                    </a:lnTo>
                    <a:lnTo>
                      <a:pt x="36700" y="0"/>
                    </a:lnTo>
                    <a:lnTo>
                      <a:pt x="0" y="1538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FFC28E18-3CCF-A952-F75E-962B51E078EB}"/>
                </a:ext>
              </a:extLst>
            </p:cNvPr>
            <p:cNvSpPr txBox="1"/>
            <p:nvPr/>
          </p:nvSpPr>
          <p:spPr>
            <a:xfrm>
              <a:off x="4481811" y="2211092"/>
              <a:ext cx="8265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latin typeface="Trebuchet MS"/>
                  <a:cs typeface="Trebuchet MS"/>
                </a:rPr>
                <a:t>1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575A0301-C4A1-DB17-789D-8A5D66BA3999}"/>
                </a:ext>
              </a:extLst>
            </p:cNvPr>
            <p:cNvSpPr txBox="1"/>
            <p:nvPr/>
          </p:nvSpPr>
          <p:spPr>
            <a:xfrm>
              <a:off x="4944910" y="2211092"/>
              <a:ext cx="8265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latin typeface="Trebuchet MS"/>
                  <a:cs typeface="Trebuchet MS"/>
                </a:rPr>
                <a:t>3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2980343C-BD4E-DAD5-837B-67F8DFF5C77E}"/>
                </a:ext>
              </a:extLst>
            </p:cNvPr>
            <p:cNvSpPr txBox="1"/>
            <p:nvPr/>
          </p:nvSpPr>
          <p:spPr>
            <a:xfrm>
              <a:off x="4850179" y="1658567"/>
              <a:ext cx="8265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solidFill>
                    <a:srgbClr val="0000FF"/>
                  </a:solidFill>
                  <a:latin typeface="Trebuchet MS"/>
                  <a:cs typeface="Trebuchet MS"/>
                </a:rPr>
                <a:t>1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26" name="object 23">
              <a:extLst>
                <a:ext uri="{FF2B5EF4-FFF2-40B4-BE49-F238E27FC236}">
                  <a16:creationId xmlns:a16="http://schemas.microsoft.com/office/drawing/2014/main" id="{374800F5-9EDC-E5FB-B665-720506D8DBD7}"/>
                </a:ext>
              </a:extLst>
            </p:cNvPr>
            <p:cNvGrpSpPr/>
            <p:nvPr/>
          </p:nvGrpSpPr>
          <p:grpSpPr>
            <a:xfrm>
              <a:off x="5521233" y="1686903"/>
              <a:ext cx="404713" cy="505356"/>
              <a:chOff x="6268323" y="2159941"/>
              <a:chExt cx="600075" cy="749300"/>
            </a:xfrm>
          </p:grpSpPr>
          <p:sp>
            <p:nvSpPr>
              <p:cNvPr id="27" name="object 24">
                <a:extLst>
                  <a:ext uri="{FF2B5EF4-FFF2-40B4-BE49-F238E27FC236}">
                    <a16:creationId xmlns:a16="http://schemas.microsoft.com/office/drawing/2014/main" id="{67FC8EB9-C479-DC56-EEEF-7672572D6247}"/>
                  </a:ext>
                </a:extLst>
              </p:cNvPr>
              <p:cNvSpPr/>
              <p:nvPr/>
            </p:nvSpPr>
            <p:spPr>
              <a:xfrm>
                <a:off x="6452876" y="2161846"/>
                <a:ext cx="229235" cy="198755"/>
              </a:xfrm>
              <a:custGeom>
                <a:avLst/>
                <a:gdLst/>
                <a:ahLst/>
                <a:cxnLst/>
                <a:rect l="l" t="t" r="r" b="b"/>
                <a:pathLst>
                  <a:path w="229234" h="198755">
                    <a:moveTo>
                      <a:pt x="114440" y="198217"/>
                    </a:moveTo>
                    <a:lnTo>
                      <a:pt x="0" y="0"/>
                    </a:lnTo>
                    <a:lnTo>
                      <a:pt x="228881" y="0"/>
                    </a:lnTo>
                    <a:lnTo>
                      <a:pt x="114440" y="198217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28" name="object 25">
                <a:extLst>
                  <a:ext uri="{FF2B5EF4-FFF2-40B4-BE49-F238E27FC236}">
                    <a16:creationId xmlns:a16="http://schemas.microsoft.com/office/drawing/2014/main" id="{D0F320C0-1E2E-8B2B-3C4B-91B3F4AC021C}"/>
                  </a:ext>
                </a:extLst>
              </p:cNvPr>
              <p:cNvSpPr/>
              <p:nvPr/>
            </p:nvSpPr>
            <p:spPr>
              <a:xfrm>
                <a:off x="6307338" y="2384859"/>
                <a:ext cx="203200" cy="438784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438785">
                    <a:moveTo>
                      <a:pt x="202719" y="0"/>
                    </a:moveTo>
                    <a:lnTo>
                      <a:pt x="0" y="438661"/>
                    </a:lnTo>
                  </a:path>
                </a:pathLst>
              </a:custGeom>
              <a:ln w="22888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pic>
            <p:nvPicPr>
              <p:cNvPr id="29" name="object 26">
                <a:extLst>
                  <a:ext uri="{FF2B5EF4-FFF2-40B4-BE49-F238E27FC236}">
                    <a16:creationId xmlns:a16="http://schemas.microsoft.com/office/drawing/2014/main" id="{7D64F00A-12DC-C3CF-B861-3E4614AD9D35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68323" y="2803735"/>
                <a:ext cx="68517" cy="90888"/>
              </a:xfrm>
              <a:prstGeom prst="rect">
                <a:avLst/>
              </a:prstGeom>
            </p:spPr>
          </p:pic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D0EB11AE-515F-1195-F1D3-5C8164D49D41}"/>
                  </a:ext>
                </a:extLst>
              </p:cNvPr>
              <p:cNvSpPr/>
              <p:nvPr/>
            </p:nvSpPr>
            <p:spPr>
              <a:xfrm>
                <a:off x="6624577" y="2384859"/>
                <a:ext cx="213995" cy="462915"/>
              </a:xfrm>
              <a:custGeom>
                <a:avLst/>
                <a:gdLst/>
                <a:ahLst/>
                <a:cxnLst/>
                <a:rect l="l" t="t" r="r" b="b"/>
                <a:pathLst>
                  <a:path w="213995" h="462914">
                    <a:moveTo>
                      <a:pt x="0" y="0"/>
                    </a:moveTo>
                    <a:lnTo>
                      <a:pt x="213723" y="462481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31" name="object 28">
                <a:extLst>
                  <a:ext uri="{FF2B5EF4-FFF2-40B4-BE49-F238E27FC236}">
                    <a16:creationId xmlns:a16="http://schemas.microsoft.com/office/drawing/2014/main" id="{EAAA45BC-AEF3-954E-89E0-F49135B3C322}"/>
                  </a:ext>
                </a:extLst>
              </p:cNvPr>
              <p:cNvSpPr/>
              <p:nvPr/>
            </p:nvSpPr>
            <p:spPr>
              <a:xfrm>
                <a:off x="6820242" y="2838999"/>
                <a:ext cx="4572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68580">
                    <a:moveTo>
                      <a:pt x="36122" y="0"/>
                    </a:moveTo>
                    <a:lnTo>
                      <a:pt x="0" y="16693"/>
                    </a:lnTo>
                    <a:lnTo>
                      <a:pt x="45628" y="67999"/>
                    </a:lnTo>
                    <a:lnTo>
                      <a:pt x="36122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32" name="object 29">
                <a:extLst>
                  <a:ext uri="{FF2B5EF4-FFF2-40B4-BE49-F238E27FC236}">
                    <a16:creationId xmlns:a16="http://schemas.microsoft.com/office/drawing/2014/main" id="{CFA0E7D9-B744-3646-600D-EF072FB9E57A}"/>
                  </a:ext>
                </a:extLst>
              </p:cNvPr>
              <p:cNvSpPr/>
              <p:nvPr/>
            </p:nvSpPr>
            <p:spPr>
              <a:xfrm>
                <a:off x="6820242" y="2838999"/>
                <a:ext cx="4572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45720" h="68580">
                    <a:moveTo>
                      <a:pt x="0" y="16693"/>
                    </a:moveTo>
                    <a:lnTo>
                      <a:pt x="45628" y="67999"/>
                    </a:lnTo>
                    <a:lnTo>
                      <a:pt x="36122" y="0"/>
                    </a:lnTo>
                    <a:lnTo>
                      <a:pt x="0" y="16693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836970DE-5A95-157F-83FC-E99EE90719CC}"/>
                </a:ext>
              </a:extLst>
            </p:cNvPr>
            <p:cNvSpPr txBox="1"/>
            <p:nvPr/>
          </p:nvSpPr>
          <p:spPr>
            <a:xfrm>
              <a:off x="5404611" y="2211092"/>
              <a:ext cx="125911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latin typeface="Trebuchet MS"/>
                  <a:cs typeface="Trebuchet MS"/>
                </a:rPr>
                <a:t>-5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D461D7A3-476B-117E-5004-45554E6EB07E}"/>
                </a:ext>
              </a:extLst>
            </p:cNvPr>
            <p:cNvSpPr txBox="1"/>
            <p:nvPr/>
          </p:nvSpPr>
          <p:spPr>
            <a:xfrm>
              <a:off x="5904413" y="2211092"/>
              <a:ext cx="147752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latin typeface="Trebuchet MS"/>
                  <a:cs typeface="Trebuchet MS"/>
                </a:rPr>
                <a:t>15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8F4011D2-8B69-4E97-6F92-B7A91A0EB7F0}"/>
                </a:ext>
              </a:extLst>
            </p:cNvPr>
            <p:cNvSpPr txBox="1"/>
            <p:nvPr/>
          </p:nvSpPr>
          <p:spPr>
            <a:xfrm>
              <a:off x="5818516" y="1658567"/>
              <a:ext cx="125911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24" dirty="0">
                  <a:solidFill>
                    <a:srgbClr val="0000FF"/>
                  </a:solidFill>
                  <a:latin typeface="Trebuchet MS"/>
                  <a:cs typeface="Trebuchet MS"/>
                </a:rPr>
                <a:t>-5</a:t>
              </a:r>
              <a:endParaRPr sz="1012">
                <a:latin typeface="Trebuchet MS"/>
                <a:cs typeface="Trebuchet MS"/>
              </a:endParaRPr>
            </a:p>
          </p:txBody>
        </p:sp>
        <p:grpSp>
          <p:nvGrpSpPr>
            <p:cNvPr id="36" name="object 33">
              <a:extLst>
                <a:ext uri="{FF2B5EF4-FFF2-40B4-BE49-F238E27FC236}">
                  <a16:creationId xmlns:a16="http://schemas.microsoft.com/office/drawing/2014/main" id="{A364161A-D310-3CC8-FDF7-CB740CAF690B}"/>
                </a:ext>
              </a:extLst>
            </p:cNvPr>
            <p:cNvGrpSpPr/>
            <p:nvPr/>
          </p:nvGrpSpPr>
          <p:grpSpPr>
            <a:xfrm>
              <a:off x="3859408" y="1268016"/>
              <a:ext cx="1763180" cy="432979"/>
              <a:chOff x="3804310" y="1538850"/>
              <a:chExt cx="2614295" cy="641985"/>
            </a:xfrm>
          </p:grpSpPr>
          <p:sp>
            <p:nvSpPr>
              <p:cNvPr id="37" name="object 34">
                <a:extLst>
                  <a:ext uri="{FF2B5EF4-FFF2-40B4-BE49-F238E27FC236}">
                    <a16:creationId xmlns:a16="http://schemas.microsoft.com/office/drawing/2014/main" id="{56F9C43F-4DEB-FE4B-FB50-CF2E813B4166}"/>
                  </a:ext>
                </a:extLst>
              </p:cNvPr>
              <p:cNvSpPr/>
              <p:nvPr/>
            </p:nvSpPr>
            <p:spPr>
              <a:xfrm>
                <a:off x="3863878" y="1540759"/>
                <a:ext cx="1108710" cy="606425"/>
              </a:xfrm>
              <a:custGeom>
                <a:avLst/>
                <a:gdLst/>
                <a:ahLst/>
                <a:cxnLst/>
                <a:rect l="l" t="t" r="r" b="b"/>
                <a:pathLst>
                  <a:path w="1108710" h="606425">
                    <a:moveTo>
                      <a:pt x="1108285" y="0"/>
                    </a:moveTo>
                    <a:lnTo>
                      <a:pt x="0" y="606201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38" name="object 35">
                <a:extLst>
                  <a:ext uri="{FF2B5EF4-FFF2-40B4-BE49-F238E27FC236}">
                    <a16:creationId xmlns:a16="http://schemas.microsoft.com/office/drawing/2014/main" id="{B9C49F92-1537-53CF-2D4A-2EBEEB4797B2}"/>
                  </a:ext>
                </a:extLst>
              </p:cNvPr>
              <p:cNvSpPr/>
              <p:nvPr/>
            </p:nvSpPr>
            <p:spPr>
              <a:xfrm>
                <a:off x="3806217" y="2129508"/>
                <a:ext cx="67310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49530">
                    <a:moveTo>
                      <a:pt x="48107" y="0"/>
                    </a:moveTo>
                    <a:lnTo>
                      <a:pt x="0" y="48992"/>
                    </a:lnTo>
                    <a:lnTo>
                      <a:pt x="67203" y="34912"/>
                    </a:lnTo>
                    <a:lnTo>
                      <a:pt x="48107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39" name="object 36">
                <a:extLst>
                  <a:ext uri="{FF2B5EF4-FFF2-40B4-BE49-F238E27FC236}">
                    <a16:creationId xmlns:a16="http://schemas.microsoft.com/office/drawing/2014/main" id="{ED89D5CA-BB10-B1F9-72F9-8CBFCB1304E5}"/>
                  </a:ext>
                </a:extLst>
              </p:cNvPr>
              <p:cNvSpPr/>
              <p:nvPr/>
            </p:nvSpPr>
            <p:spPr>
              <a:xfrm>
                <a:off x="3806217" y="2129508"/>
                <a:ext cx="67310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49530">
                    <a:moveTo>
                      <a:pt x="48107" y="0"/>
                    </a:moveTo>
                    <a:lnTo>
                      <a:pt x="0" y="48992"/>
                    </a:lnTo>
                    <a:lnTo>
                      <a:pt x="67203" y="34912"/>
                    </a:lnTo>
                    <a:lnTo>
                      <a:pt x="48107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40" name="object 37">
                <a:extLst>
                  <a:ext uri="{FF2B5EF4-FFF2-40B4-BE49-F238E27FC236}">
                    <a16:creationId xmlns:a16="http://schemas.microsoft.com/office/drawing/2014/main" id="{12545C92-A325-D00C-87BD-AA962C0047E8}"/>
                  </a:ext>
                </a:extLst>
              </p:cNvPr>
              <p:cNvSpPr/>
              <p:nvPr/>
            </p:nvSpPr>
            <p:spPr>
              <a:xfrm>
                <a:off x="5114529" y="1588509"/>
                <a:ext cx="11430" cy="443865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443864">
                    <a:moveTo>
                      <a:pt x="0" y="0"/>
                    </a:moveTo>
                    <a:lnTo>
                      <a:pt x="11223" y="443484"/>
                    </a:lnTo>
                  </a:path>
                </a:pathLst>
              </a:custGeom>
              <a:ln w="22888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41" name="object 38">
                <a:extLst>
                  <a:ext uri="{FF2B5EF4-FFF2-40B4-BE49-F238E27FC236}">
                    <a16:creationId xmlns:a16="http://schemas.microsoft.com/office/drawing/2014/main" id="{05CFD0F5-615B-765D-8CE6-6A5D37E49831}"/>
                  </a:ext>
                </a:extLst>
              </p:cNvPr>
              <p:cNvSpPr/>
              <p:nvPr/>
            </p:nvSpPr>
            <p:spPr>
              <a:xfrm>
                <a:off x="5105861" y="2031491"/>
                <a:ext cx="4000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40004" h="66675">
                    <a:moveTo>
                      <a:pt x="39783" y="0"/>
                    </a:moveTo>
                    <a:lnTo>
                      <a:pt x="0" y="1006"/>
                    </a:lnTo>
                    <a:lnTo>
                      <a:pt x="21554" y="66201"/>
                    </a:lnTo>
                    <a:lnTo>
                      <a:pt x="39783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42" name="object 39">
                <a:extLst>
                  <a:ext uri="{FF2B5EF4-FFF2-40B4-BE49-F238E27FC236}">
                    <a16:creationId xmlns:a16="http://schemas.microsoft.com/office/drawing/2014/main" id="{892A1A3C-59F4-073B-0E61-D21A871D7D0D}"/>
                  </a:ext>
                </a:extLst>
              </p:cNvPr>
              <p:cNvSpPr/>
              <p:nvPr/>
            </p:nvSpPr>
            <p:spPr>
              <a:xfrm>
                <a:off x="5105861" y="2031491"/>
                <a:ext cx="4000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40004" h="66675">
                    <a:moveTo>
                      <a:pt x="0" y="1006"/>
                    </a:moveTo>
                    <a:lnTo>
                      <a:pt x="21554" y="66201"/>
                    </a:lnTo>
                    <a:lnTo>
                      <a:pt x="39783" y="0"/>
                    </a:lnTo>
                    <a:lnTo>
                      <a:pt x="0" y="1006"/>
                    </a:lnTo>
                    <a:close/>
                  </a:path>
                  <a:path w="40004" h="66675">
                    <a:moveTo>
                      <a:pt x="0" y="1006"/>
                    </a:moveTo>
                    <a:lnTo>
                      <a:pt x="21554" y="66201"/>
                    </a:lnTo>
                    <a:lnTo>
                      <a:pt x="39783" y="0"/>
                    </a:lnTo>
                    <a:lnTo>
                      <a:pt x="0" y="1006"/>
                    </a:lnTo>
                    <a:close/>
                  </a:path>
                </a:pathLst>
              </a:custGeom>
              <a:ln w="22888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43" name="object 40">
                <a:extLst>
                  <a:ext uri="{FF2B5EF4-FFF2-40B4-BE49-F238E27FC236}">
                    <a16:creationId xmlns:a16="http://schemas.microsoft.com/office/drawing/2014/main" id="{84656452-F717-8F43-D8AA-5D485D59A783}"/>
                  </a:ext>
                </a:extLst>
              </p:cNvPr>
              <p:cNvSpPr/>
              <p:nvPr/>
            </p:nvSpPr>
            <p:spPr>
              <a:xfrm>
                <a:off x="5250624" y="1540758"/>
                <a:ext cx="1108710" cy="606425"/>
              </a:xfrm>
              <a:custGeom>
                <a:avLst/>
                <a:gdLst/>
                <a:ahLst/>
                <a:cxnLst/>
                <a:rect l="l" t="t" r="r" b="b"/>
                <a:pathLst>
                  <a:path w="1108710" h="606425">
                    <a:moveTo>
                      <a:pt x="0" y="0"/>
                    </a:moveTo>
                    <a:lnTo>
                      <a:pt x="1108284" y="606205"/>
                    </a:lnTo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44" name="object 41">
                <a:extLst>
                  <a:ext uri="{FF2B5EF4-FFF2-40B4-BE49-F238E27FC236}">
                    <a16:creationId xmlns:a16="http://schemas.microsoft.com/office/drawing/2014/main" id="{AFB8F68C-B23C-D9BD-6220-A5DA39288512}"/>
                  </a:ext>
                </a:extLst>
              </p:cNvPr>
              <p:cNvSpPr/>
              <p:nvPr/>
            </p:nvSpPr>
            <p:spPr>
              <a:xfrm>
                <a:off x="6349366" y="2129509"/>
                <a:ext cx="67310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49530">
                    <a:moveTo>
                      <a:pt x="19096" y="0"/>
                    </a:moveTo>
                    <a:lnTo>
                      <a:pt x="0" y="34912"/>
                    </a:lnTo>
                    <a:lnTo>
                      <a:pt x="67203" y="48992"/>
                    </a:lnTo>
                    <a:lnTo>
                      <a:pt x="19096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  <p:sp>
            <p:nvSpPr>
              <p:cNvPr id="45" name="object 42">
                <a:extLst>
                  <a:ext uri="{FF2B5EF4-FFF2-40B4-BE49-F238E27FC236}">
                    <a16:creationId xmlns:a16="http://schemas.microsoft.com/office/drawing/2014/main" id="{8D670CA7-2F96-CBAA-F764-CD05ECE15DC5}"/>
                  </a:ext>
                </a:extLst>
              </p:cNvPr>
              <p:cNvSpPr/>
              <p:nvPr/>
            </p:nvSpPr>
            <p:spPr>
              <a:xfrm>
                <a:off x="6349366" y="2129509"/>
                <a:ext cx="67310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67310" h="49530">
                    <a:moveTo>
                      <a:pt x="0" y="34912"/>
                    </a:moveTo>
                    <a:lnTo>
                      <a:pt x="67203" y="48992"/>
                    </a:lnTo>
                    <a:lnTo>
                      <a:pt x="19096" y="0"/>
                    </a:lnTo>
                    <a:lnTo>
                      <a:pt x="0" y="34912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214"/>
              </a:p>
            </p:txBody>
          </p:sp>
        </p:grp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8066CB78-8E69-68AD-003D-6A7638A0F544}"/>
                </a:ext>
              </a:extLst>
            </p:cNvPr>
            <p:cNvSpPr txBox="1"/>
            <p:nvPr/>
          </p:nvSpPr>
          <p:spPr>
            <a:xfrm>
              <a:off x="4836587" y="1121479"/>
              <a:ext cx="82656" cy="166127"/>
            </a:xfrm>
            <a:prstGeom prst="rect">
              <a:avLst/>
            </a:prstGeom>
          </p:spPr>
          <p:txBody>
            <a:bodyPr vert="horz" wrap="square" lIns="0" tIns="10278" rIns="0" bIns="0" rtlCol="0">
              <a:spAutoFit/>
            </a:bodyPr>
            <a:lstStyle/>
            <a:p>
              <a:pPr marL="8565">
                <a:spcBef>
                  <a:spcPts val="81"/>
                </a:spcBef>
              </a:pPr>
              <a:r>
                <a:rPr sz="1012" spc="-17" dirty="0">
                  <a:solidFill>
                    <a:srgbClr val="FF0000"/>
                  </a:solidFill>
                  <a:latin typeface="Trebuchet MS"/>
                  <a:cs typeface="Trebuchet MS"/>
                </a:rPr>
                <a:t>1</a:t>
              </a:r>
              <a:endParaRPr sz="1012">
                <a:latin typeface="Trebuchet MS"/>
                <a:cs typeface="Trebuchet MS"/>
              </a:endParaRPr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EB766E96-9C6B-7E34-BF1E-712E2217F75D}"/>
                </a:ext>
              </a:extLst>
            </p:cNvPr>
            <p:cNvSpPr txBox="1"/>
            <p:nvPr/>
          </p:nvSpPr>
          <p:spPr>
            <a:xfrm>
              <a:off x="1780769" y="2612805"/>
              <a:ext cx="4875404" cy="1819270"/>
            </a:xfrm>
            <a:prstGeom prst="rect">
              <a:avLst/>
            </a:prstGeom>
          </p:spPr>
          <p:txBody>
            <a:bodyPr vert="horz" wrap="square" lIns="0" tIns="11992" rIns="0" bIns="0" rtlCol="0">
              <a:spAutoFit/>
            </a:bodyPr>
            <a:lstStyle/>
            <a:p>
              <a:pPr marL="225685" indent="-217548">
                <a:spcBef>
                  <a:spcPts val="94"/>
                </a:spcBef>
                <a:buClr>
                  <a:srgbClr val="000000"/>
                </a:buClr>
                <a:buFont typeface="MS Gothic"/>
                <a:buChar char="•"/>
                <a:tabLst>
                  <a:tab pos="226113" algn="l"/>
                </a:tabLst>
              </a:pPr>
              <a:r>
                <a:rPr sz="1686" spc="-71" dirty="0">
                  <a:solidFill>
                    <a:srgbClr val="0000A0"/>
                  </a:solidFill>
                  <a:latin typeface="Trebuchet MS"/>
                  <a:cs typeface="Trebuchet MS"/>
                </a:rPr>
                <a:t>Game</a:t>
              </a:r>
              <a:r>
                <a:rPr sz="1686" spc="61" dirty="0">
                  <a:solidFill>
                    <a:srgbClr val="0000A0"/>
                  </a:solidFill>
                  <a:latin typeface="Trebuchet MS"/>
                  <a:cs typeface="Trebuchet MS"/>
                </a:rPr>
                <a:t> </a:t>
              </a:r>
              <a:r>
                <a:rPr sz="1686" spc="-101" dirty="0">
                  <a:solidFill>
                    <a:srgbClr val="0000A0"/>
                  </a:solidFill>
                  <a:latin typeface="Trebuchet MS"/>
                  <a:cs typeface="Trebuchet MS"/>
                </a:rPr>
                <a:t>trees</a:t>
              </a:r>
              <a:r>
                <a:rPr sz="1686" spc="-101" dirty="0">
                  <a:latin typeface="Trebuchet MS"/>
                  <a:cs typeface="Trebuchet MS"/>
                </a:rPr>
                <a:t>:</a:t>
              </a:r>
              <a:r>
                <a:rPr sz="1686" spc="253" dirty="0">
                  <a:latin typeface="Trebuchet MS"/>
                  <a:cs typeface="Trebuchet MS"/>
                </a:rPr>
                <a:t> </a:t>
              </a:r>
              <a:r>
                <a:rPr sz="1686" spc="-71" dirty="0">
                  <a:latin typeface="Trebuchet MS"/>
                  <a:cs typeface="Trebuchet MS"/>
                </a:rPr>
                <a:t>model</a:t>
              </a:r>
              <a:r>
                <a:rPr sz="1686" spc="67" dirty="0">
                  <a:latin typeface="Trebuchet MS"/>
                  <a:cs typeface="Trebuchet MS"/>
                </a:rPr>
                <a:t> </a:t>
              </a:r>
              <a:r>
                <a:rPr sz="1686" spc="-64" dirty="0">
                  <a:latin typeface="Trebuchet MS"/>
                  <a:cs typeface="Trebuchet MS"/>
                </a:rPr>
                <a:t>opponents,</a:t>
              </a:r>
              <a:r>
                <a:rPr sz="1686" spc="61" dirty="0">
                  <a:latin typeface="Trebuchet MS"/>
                  <a:cs typeface="Trebuchet MS"/>
                </a:rPr>
                <a:t> </a:t>
              </a:r>
              <a:r>
                <a:rPr sz="1686" spc="-61" dirty="0">
                  <a:latin typeface="Trebuchet MS"/>
                  <a:cs typeface="Trebuchet MS"/>
                </a:rPr>
                <a:t>randomness</a:t>
              </a:r>
              <a:endParaRPr sz="1686">
                <a:latin typeface="Trebuchet MS"/>
                <a:cs typeface="Trebuchet MS"/>
              </a:endParaRPr>
            </a:p>
            <a:p>
              <a:pPr marL="225685" indent="-217548">
                <a:spcBef>
                  <a:spcPts val="1969"/>
                </a:spcBef>
                <a:buClr>
                  <a:srgbClr val="000000"/>
                </a:buClr>
                <a:buFont typeface="MS Gothic"/>
                <a:buChar char="•"/>
                <a:tabLst>
                  <a:tab pos="226113" algn="l"/>
                </a:tabLst>
              </a:pPr>
              <a:r>
                <a:rPr sz="1686" spc="-24" dirty="0">
                  <a:solidFill>
                    <a:srgbClr val="0000A0"/>
                  </a:solidFill>
                  <a:latin typeface="Trebuchet MS"/>
                  <a:cs typeface="Trebuchet MS"/>
                </a:rPr>
                <a:t>Minimax</a:t>
              </a:r>
              <a:r>
                <a:rPr sz="1686" spc="-24" dirty="0">
                  <a:latin typeface="Trebuchet MS"/>
                  <a:cs typeface="Trebuchet MS"/>
                </a:rPr>
                <a:t>:</a:t>
              </a:r>
              <a:r>
                <a:rPr sz="1686" spc="250" dirty="0">
                  <a:latin typeface="Trebuchet MS"/>
                  <a:cs typeface="Trebuchet MS"/>
                </a:rPr>
                <a:t> </a:t>
              </a:r>
              <a:r>
                <a:rPr sz="1686" spc="-71" dirty="0">
                  <a:latin typeface="Trebuchet MS"/>
                  <a:cs typeface="Trebuchet MS"/>
                </a:rPr>
                <a:t>find</a:t>
              </a:r>
              <a:r>
                <a:rPr sz="1686" spc="64" dirty="0">
                  <a:latin typeface="Trebuchet MS"/>
                  <a:cs typeface="Trebuchet MS"/>
                </a:rPr>
                <a:t> </a:t>
              </a:r>
              <a:r>
                <a:rPr sz="1686" spc="-61" dirty="0">
                  <a:latin typeface="Trebuchet MS"/>
                  <a:cs typeface="Trebuchet MS"/>
                </a:rPr>
                <a:t>optimal</a:t>
              </a:r>
              <a:r>
                <a:rPr sz="1686" spc="57" dirty="0">
                  <a:latin typeface="Trebuchet MS"/>
                  <a:cs typeface="Trebuchet MS"/>
                </a:rPr>
                <a:t> </a:t>
              </a:r>
              <a:r>
                <a:rPr sz="1686" spc="-57" dirty="0">
                  <a:latin typeface="Trebuchet MS"/>
                  <a:cs typeface="Trebuchet MS"/>
                </a:rPr>
                <a:t>policy</a:t>
              </a:r>
              <a:r>
                <a:rPr sz="1686" spc="61" dirty="0">
                  <a:latin typeface="Trebuchet MS"/>
                  <a:cs typeface="Trebuchet MS"/>
                </a:rPr>
                <a:t> </a:t>
              </a:r>
              <a:r>
                <a:rPr sz="1686" spc="-44" dirty="0">
                  <a:latin typeface="Trebuchet MS"/>
                  <a:cs typeface="Trebuchet MS"/>
                </a:rPr>
                <a:t>against</a:t>
              </a:r>
              <a:r>
                <a:rPr sz="1686" spc="57" dirty="0">
                  <a:latin typeface="Trebuchet MS"/>
                  <a:cs typeface="Trebuchet MS"/>
                </a:rPr>
                <a:t> </a:t>
              </a:r>
              <a:r>
                <a:rPr sz="1686" spc="-54" dirty="0">
                  <a:latin typeface="Trebuchet MS"/>
                  <a:cs typeface="Trebuchet MS"/>
                </a:rPr>
                <a:t>an</a:t>
              </a:r>
              <a:r>
                <a:rPr sz="1686" spc="64" dirty="0">
                  <a:latin typeface="Trebuchet MS"/>
                  <a:cs typeface="Trebuchet MS"/>
                </a:rPr>
                <a:t> </a:t>
              </a:r>
              <a:r>
                <a:rPr sz="1686" spc="-74" dirty="0">
                  <a:latin typeface="Trebuchet MS"/>
                  <a:cs typeface="Trebuchet MS"/>
                </a:rPr>
                <a:t>adversary</a:t>
              </a:r>
              <a:endParaRPr sz="1686">
                <a:latin typeface="Trebuchet MS"/>
                <a:cs typeface="Trebuchet MS"/>
              </a:endParaRPr>
            </a:p>
            <a:p>
              <a:pPr marL="225685" indent="-217548">
                <a:spcBef>
                  <a:spcPts val="1969"/>
                </a:spcBef>
                <a:buClr>
                  <a:srgbClr val="000000"/>
                </a:buClr>
                <a:buFont typeface="MS Gothic"/>
                <a:buChar char="•"/>
                <a:tabLst>
                  <a:tab pos="226113" algn="l"/>
                </a:tabLst>
              </a:pPr>
              <a:r>
                <a:rPr sz="1686" spc="-40" dirty="0">
                  <a:solidFill>
                    <a:srgbClr val="0000A0"/>
                  </a:solidFill>
                  <a:latin typeface="Trebuchet MS"/>
                  <a:cs typeface="Trebuchet MS"/>
                </a:rPr>
                <a:t>Evaluation</a:t>
              </a:r>
              <a:r>
                <a:rPr sz="1686" spc="61" dirty="0">
                  <a:solidFill>
                    <a:srgbClr val="0000A0"/>
                  </a:solidFill>
                  <a:latin typeface="Trebuchet MS"/>
                  <a:cs typeface="Trebuchet MS"/>
                </a:rPr>
                <a:t> </a:t>
              </a:r>
              <a:r>
                <a:rPr sz="1686" spc="-64" dirty="0">
                  <a:solidFill>
                    <a:srgbClr val="0000A0"/>
                  </a:solidFill>
                  <a:latin typeface="Trebuchet MS"/>
                  <a:cs typeface="Trebuchet MS"/>
                </a:rPr>
                <a:t>functions</a:t>
              </a:r>
              <a:r>
                <a:rPr sz="1686" spc="-64" dirty="0">
                  <a:latin typeface="Trebuchet MS"/>
                  <a:cs typeface="Trebuchet MS"/>
                </a:rPr>
                <a:t>:</a:t>
              </a:r>
              <a:r>
                <a:rPr sz="1686" spc="256" dirty="0">
                  <a:latin typeface="Trebuchet MS"/>
                  <a:cs typeface="Trebuchet MS"/>
                </a:rPr>
                <a:t> </a:t>
              </a:r>
              <a:r>
                <a:rPr sz="1686" spc="-71" dirty="0">
                  <a:latin typeface="Trebuchet MS"/>
                  <a:cs typeface="Trebuchet MS"/>
                </a:rPr>
                <a:t>domain-specific,</a:t>
              </a:r>
              <a:r>
                <a:rPr sz="1686" spc="64" dirty="0">
                  <a:latin typeface="Trebuchet MS"/>
                  <a:cs typeface="Trebuchet MS"/>
                </a:rPr>
                <a:t> </a:t>
              </a:r>
              <a:r>
                <a:rPr sz="1686" spc="-77" dirty="0">
                  <a:latin typeface="Trebuchet MS"/>
                  <a:cs typeface="Trebuchet MS"/>
                </a:rPr>
                <a:t>approximate</a:t>
              </a:r>
              <a:endParaRPr sz="1686">
                <a:latin typeface="Trebuchet MS"/>
                <a:cs typeface="Trebuchet MS"/>
              </a:endParaRPr>
            </a:p>
            <a:p>
              <a:pPr marL="225685" indent="-217548">
                <a:spcBef>
                  <a:spcPts val="1969"/>
                </a:spcBef>
                <a:buClr>
                  <a:srgbClr val="000000"/>
                </a:buClr>
                <a:buFont typeface="MS Gothic"/>
                <a:buChar char="•"/>
                <a:tabLst>
                  <a:tab pos="226113" algn="l"/>
                </a:tabLst>
              </a:pPr>
              <a:r>
                <a:rPr sz="1686" spc="-44" dirty="0">
                  <a:solidFill>
                    <a:srgbClr val="0000A0"/>
                  </a:solidFill>
                  <a:latin typeface="Trebuchet MS"/>
                  <a:cs typeface="Trebuchet MS"/>
                </a:rPr>
                <a:t>Alpha-beta</a:t>
              </a:r>
              <a:r>
                <a:rPr sz="1686" spc="54" dirty="0">
                  <a:solidFill>
                    <a:srgbClr val="0000A0"/>
                  </a:solidFill>
                  <a:latin typeface="Trebuchet MS"/>
                  <a:cs typeface="Trebuchet MS"/>
                </a:rPr>
                <a:t> </a:t>
              </a:r>
              <a:r>
                <a:rPr sz="1686" spc="-64" dirty="0">
                  <a:solidFill>
                    <a:srgbClr val="0000A0"/>
                  </a:solidFill>
                  <a:latin typeface="Trebuchet MS"/>
                  <a:cs typeface="Trebuchet MS"/>
                </a:rPr>
                <a:t>pruning</a:t>
              </a:r>
              <a:r>
                <a:rPr sz="1686" spc="-64" dirty="0">
                  <a:latin typeface="Trebuchet MS"/>
                  <a:cs typeface="Trebuchet MS"/>
                </a:rPr>
                <a:t>:</a:t>
              </a:r>
              <a:r>
                <a:rPr sz="1686" spc="250" dirty="0">
                  <a:latin typeface="Trebuchet MS"/>
                  <a:cs typeface="Trebuchet MS"/>
                </a:rPr>
                <a:t> </a:t>
              </a:r>
              <a:r>
                <a:rPr sz="1686" spc="-74" dirty="0">
                  <a:latin typeface="Trebuchet MS"/>
                  <a:cs typeface="Trebuchet MS"/>
                </a:rPr>
                <a:t>domain-general,</a:t>
              </a:r>
              <a:r>
                <a:rPr sz="1686" spc="61" dirty="0">
                  <a:latin typeface="Trebuchet MS"/>
                  <a:cs typeface="Trebuchet MS"/>
                </a:rPr>
                <a:t> </a:t>
              </a:r>
              <a:r>
                <a:rPr sz="1686" spc="-81" dirty="0">
                  <a:latin typeface="Trebuchet MS"/>
                  <a:cs typeface="Trebuchet MS"/>
                </a:rPr>
                <a:t>exact</a:t>
              </a:r>
              <a:endParaRPr sz="1686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70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3F53-51D9-897E-3621-5DA1E4E2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14753-46B9-E6F5-6828-C5F9EB34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6: Adversarial Search and Games</a:t>
            </a:r>
          </a:p>
          <a:p>
            <a:pPr marL="0" indent="0">
              <a:buNone/>
            </a:pPr>
            <a:r>
              <a:rPr lang="en-US" dirty="0"/>
              <a:t>	from</a:t>
            </a:r>
          </a:p>
          <a:p>
            <a:pPr marL="0" indent="0">
              <a:buNone/>
            </a:pPr>
            <a:r>
              <a:rPr lang="en-US" dirty="0"/>
              <a:t>	Artificial Intelligence: A Modern Approach</a:t>
            </a:r>
          </a:p>
          <a:p>
            <a:r>
              <a:rPr lang="en-US" dirty="0"/>
              <a:t>6.1, 6.2, 6.3 , 6.5, 6.7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1A5D9-2D61-B459-8AB1-0683BD90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7E6CE-2C88-11F3-164C-8BC716B5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763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AFDB-48F5-4AA1-B874-B7E386A6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playing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46466-96A3-48FB-9743-5B39395D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Opponent – adds uncertainty</a:t>
            </a:r>
          </a:p>
          <a:p>
            <a:pPr algn="just"/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Contingency problem - The agent doesn't know what effect its actions will have. This could be due to the environment being partially observable, or because of another agent.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branching factor b i.e. Chess has average b of 35, 50 moves by each player, 35^100 nodes.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Games with time limits: Penalized severely: Crucial</a:t>
            </a:r>
          </a:p>
        </p:txBody>
      </p:sp>
    </p:spTree>
    <p:extLst>
      <p:ext uri="{BB962C8B-B14F-4D97-AF65-F5344CB8AC3E}">
        <p14:creationId xmlns:p14="http://schemas.microsoft.com/office/powerpoint/2010/main" val="96611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F72D-2C6F-C9A7-F4C4-C7812F83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49BD3-6008-391D-1E43-8A112CA4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CS371-AI by Samyan Qayyum Wahla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38623-8545-3BB9-296C-2638A3F7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12129A-DBB3-E237-3434-248A5B67626C}"/>
              </a:ext>
            </a:extLst>
          </p:cNvPr>
          <p:cNvGrpSpPr/>
          <p:nvPr/>
        </p:nvGrpSpPr>
        <p:grpSpPr>
          <a:xfrm>
            <a:off x="1495118" y="3344224"/>
            <a:ext cx="6153763" cy="1234742"/>
            <a:chOff x="1263840" y="2934098"/>
            <a:chExt cx="6549121" cy="1698625"/>
          </a:xfrm>
        </p:grpSpPr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3431F6BB-1BAC-20E3-5950-37DD57AF8835}"/>
                </a:ext>
              </a:extLst>
            </p:cNvPr>
            <p:cNvSpPr/>
            <p:nvPr/>
          </p:nvSpPr>
          <p:spPr>
            <a:xfrm>
              <a:off x="1263840" y="2934098"/>
              <a:ext cx="1528445" cy="1698625"/>
            </a:xfrm>
            <a:custGeom>
              <a:avLst/>
              <a:gdLst/>
              <a:ahLst/>
              <a:cxnLst/>
              <a:rect l="l" t="t" r="r" b="b"/>
              <a:pathLst>
                <a:path w="1528445" h="1698625">
                  <a:moveTo>
                    <a:pt x="0" y="190732"/>
                  </a:moveTo>
                  <a:lnTo>
                    <a:pt x="0" y="1507504"/>
                  </a:lnTo>
                  <a:lnTo>
                    <a:pt x="5037" y="1551237"/>
                  </a:lnTo>
                  <a:lnTo>
                    <a:pt x="19386" y="1591383"/>
                  </a:lnTo>
                  <a:lnTo>
                    <a:pt x="41901" y="1626797"/>
                  </a:lnTo>
                  <a:lnTo>
                    <a:pt x="71439" y="1656335"/>
                  </a:lnTo>
                  <a:lnTo>
                    <a:pt x="106853" y="1678850"/>
                  </a:lnTo>
                  <a:lnTo>
                    <a:pt x="146999" y="1693199"/>
                  </a:lnTo>
                  <a:lnTo>
                    <a:pt x="190732" y="1698236"/>
                  </a:lnTo>
                  <a:lnTo>
                    <a:pt x="1337316" y="1698236"/>
                  </a:lnTo>
                  <a:lnTo>
                    <a:pt x="1381049" y="1693199"/>
                  </a:lnTo>
                  <a:lnTo>
                    <a:pt x="1421195" y="1678850"/>
                  </a:lnTo>
                  <a:lnTo>
                    <a:pt x="1456610" y="1656335"/>
                  </a:lnTo>
                  <a:lnTo>
                    <a:pt x="1486147" y="1626797"/>
                  </a:lnTo>
                  <a:lnTo>
                    <a:pt x="1508662" y="1591383"/>
                  </a:lnTo>
                  <a:lnTo>
                    <a:pt x="1523011" y="1551237"/>
                  </a:lnTo>
                  <a:lnTo>
                    <a:pt x="1528049" y="1507504"/>
                  </a:lnTo>
                  <a:lnTo>
                    <a:pt x="1528049" y="190732"/>
                  </a:lnTo>
                  <a:lnTo>
                    <a:pt x="1523011" y="146999"/>
                  </a:lnTo>
                  <a:lnTo>
                    <a:pt x="1508662" y="106853"/>
                  </a:lnTo>
                  <a:lnTo>
                    <a:pt x="1486147" y="71439"/>
                  </a:lnTo>
                  <a:lnTo>
                    <a:pt x="1456610" y="41901"/>
                  </a:lnTo>
                  <a:lnTo>
                    <a:pt x="1421195" y="19386"/>
                  </a:lnTo>
                  <a:lnTo>
                    <a:pt x="1381049" y="5037"/>
                  </a:lnTo>
                  <a:lnTo>
                    <a:pt x="1337316" y="0"/>
                  </a:lnTo>
                  <a:lnTo>
                    <a:pt x="190732" y="0"/>
                  </a:lnTo>
                  <a:lnTo>
                    <a:pt x="146999" y="5037"/>
                  </a:lnTo>
                  <a:lnTo>
                    <a:pt x="106853" y="19386"/>
                  </a:lnTo>
                  <a:lnTo>
                    <a:pt x="71439" y="41901"/>
                  </a:lnTo>
                  <a:lnTo>
                    <a:pt x="41901" y="71439"/>
                  </a:lnTo>
                  <a:lnTo>
                    <a:pt x="19386" y="106853"/>
                  </a:lnTo>
                  <a:lnTo>
                    <a:pt x="5037" y="146999"/>
                  </a:lnTo>
                  <a:lnTo>
                    <a:pt x="0" y="190732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256C75CE-61EF-C60D-DFC6-D18D4824DFA3}"/>
                </a:ext>
              </a:extLst>
            </p:cNvPr>
            <p:cNvSpPr txBox="1"/>
            <p:nvPr/>
          </p:nvSpPr>
          <p:spPr>
            <a:xfrm>
              <a:off x="1896928" y="3068346"/>
              <a:ext cx="262255" cy="405765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40"/>
                </a:spcBef>
              </a:pPr>
              <a:r>
                <a:rPr b="1" spc="275" dirty="0">
                  <a:solidFill>
                    <a:srgbClr val="008000"/>
                  </a:solidFill>
                  <a:latin typeface="Trebuchet MS"/>
                  <a:cs typeface="Trebuchet MS"/>
                </a:rPr>
                <a:t>A</a:t>
              </a:r>
              <a:endParaRPr>
                <a:latin typeface="Trebuchet MS"/>
                <a:cs typeface="Trebuchet MS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99ECF3C1-5178-5519-F97B-5F269F5BD88F}"/>
                </a:ext>
              </a:extLst>
            </p:cNvPr>
            <p:cNvSpPr txBox="1"/>
            <p:nvPr/>
          </p:nvSpPr>
          <p:spPr>
            <a:xfrm>
              <a:off x="1384653" y="4038262"/>
              <a:ext cx="1286510" cy="405765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40"/>
                </a:spcBef>
                <a:tabLst>
                  <a:tab pos="951230" algn="l"/>
                </a:tabLst>
              </a:pPr>
              <a:r>
                <a:rPr spc="-55" dirty="0">
                  <a:latin typeface="Trebuchet MS"/>
                  <a:cs typeface="Trebuchet MS"/>
                </a:rPr>
                <a:t>-50	</a:t>
              </a:r>
              <a:r>
                <a:rPr spc="-45" dirty="0">
                  <a:latin typeface="Trebuchet MS"/>
                  <a:cs typeface="Trebuchet MS"/>
                </a:rPr>
                <a:t>50</a:t>
              </a:r>
              <a:endParaRPr>
                <a:latin typeface="Trebuchet MS"/>
                <a:cs typeface="Trebuchet MS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390838BE-37D5-DE1A-15F4-B672F26DC09A}"/>
                </a:ext>
              </a:extLst>
            </p:cNvPr>
            <p:cNvSpPr/>
            <p:nvPr/>
          </p:nvSpPr>
          <p:spPr>
            <a:xfrm>
              <a:off x="4069796" y="2934098"/>
              <a:ext cx="1098550" cy="1698625"/>
            </a:xfrm>
            <a:custGeom>
              <a:avLst/>
              <a:gdLst/>
              <a:ahLst/>
              <a:cxnLst/>
              <a:rect l="l" t="t" r="r" b="b"/>
              <a:pathLst>
                <a:path w="1098550" h="1698625">
                  <a:moveTo>
                    <a:pt x="0" y="190732"/>
                  </a:moveTo>
                  <a:lnTo>
                    <a:pt x="0" y="1507504"/>
                  </a:lnTo>
                  <a:lnTo>
                    <a:pt x="5037" y="1551237"/>
                  </a:lnTo>
                  <a:lnTo>
                    <a:pt x="19386" y="1591383"/>
                  </a:lnTo>
                  <a:lnTo>
                    <a:pt x="41901" y="1626797"/>
                  </a:lnTo>
                  <a:lnTo>
                    <a:pt x="71439" y="1656335"/>
                  </a:lnTo>
                  <a:lnTo>
                    <a:pt x="106853" y="1678850"/>
                  </a:lnTo>
                  <a:lnTo>
                    <a:pt x="146999" y="1693199"/>
                  </a:lnTo>
                  <a:lnTo>
                    <a:pt x="190732" y="1698236"/>
                  </a:lnTo>
                  <a:lnTo>
                    <a:pt x="907369" y="1698236"/>
                  </a:lnTo>
                  <a:lnTo>
                    <a:pt x="951102" y="1693199"/>
                  </a:lnTo>
                  <a:lnTo>
                    <a:pt x="991248" y="1678850"/>
                  </a:lnTo>
                  <a:lnTo>
                    <a:pt x="1026662" y="1656335"/>
                  </a:lnTo>
                  <a:lnTo>
                    <a:pt x="1056200" y="1626797"/>
                  </a:lnTo>
                  <a:lnTo>
                    <a:pt x="1078715" y="1591383"/>
                  </a:lnTo>
                  <a:lnTo>
                    <a:pt x="1093064" y="1551237"/>
                  </a:lnTo>
                  <a:lnTo>
                    <a:pt x="1098101" y="1507504"/>
                  </a:lnTo>
                  <a:lnTo>
                    <a:pt x="1098101" y="190732"/>
                  </a:lnTo>
                  <a:lnTo>
                    <a:pt x="1093064" y="146999"/>
                  </a:lnTo>
                  <a:lnTo>
                    <a:pt x="1078715" y="106853"/>
                  </a:lnTo>
                  <a:lnTo>
                    <a:pt x="1056200" y="71439"/>
                  </a:lnTo>
                  <a:lnTo>
                    <a:pt x="1026662" y="41901"/>
                  </a:lnTo>
                  <a:lnTo>
                    <a:pt x="991248" y="19386"/>
                  </a:lnTo>
                  <a:lnTo>
                    <a:pt x="951102" y="5037"/>
                  </a:lnTo>
                  <a:lnTo>
                    <a:pt x="907369" y="0"/>
                  </a:lnTo>
                  <a:lnTo>
                    <a:pt x="190732" y="0"/>
                  </a:lnTo>
                  <a:lnTo>
                    <a:pt x="146999" y="5037"/>
                  </a:lnTo>
                  <a:lnTo>
                    <a:pt x="106853" y="19386"/>
                  </a:lnTo>
                  <a:lnTo>
                    <a:pt x="71439" y="41901"/>
                  </a:lnTo>
                  <a:lnTo>
                    <a:pt x="41901" y="71439"/>
                  </a:lnTo>
                  <a:lnTo>
                    <a:pt x="19386" y="106853"/>
                  </a:lnTo>
                  <a:lnTo>
                    <a:pt x="5037" y="146999"/>
                  </a:lnTo>
                  <a:lnTo>
                    <a:pt x="0" y="190732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8B644FC0-894E-2BCD-2F28-51D1D211744A}"/>
                </a:ext>
              </a:extLst>
            </p:cNvPr>
            <p:cNvSpPr txBox="1"/>
            <p:nvPr/>
          </p:nvSpPr>
          <p:spPr>
            <a:xfrm>
              <a:off x="4487912" y="3068346"/>
              <a:ext cx="262255" cy="405765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40"/>
                </a:spcBef>
              </a:pPr>
              <a:r>
                <a:rPr b="1" spc="370" dirty="0">
                  <a:solidFill>
                    <a:srgbClr val="008000"/>
                  </a:solidFill>
                  <a:latin typeface="Trebuchet MS"/>
                  <a:cs typeface="Trebuchet MS"/>
                </a:rPr>
                <a:t>B</a:t>
              </a:r>
              <a:endParaRPr>
                <a:latin typeface="Trebuchet MS"/>
                <a:cs typeface="Trebuchet MS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404A5783-C9BC-35E0-C696-484F0677D57B}"/>
                </a:ext>
              </a:extLst>
            </p:cNvPr>
            <p:cNvSpPr txBox="1"/>
            <p:nvPr/>
          </p:nvSpPr>
          <p:spPr>
            <a:xfrm>
              <a:off x="4190610" y="4038262"/>
              <a:ext cx="856615" cy="405765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40"/>
                </a:spcBef>
                <a:tabLst>
                  <a:tab pos="681990" algn="l"/>
                </a:tabLst>
              </a:pPr>
              <a:r>
                <a:rPr spc="-45" dirty="0">
                  <a:latin typeface="Trebuchet MS"/>
                  <a:cs typeface="Trebuchet MS"/>
                </a:rPr>
                <a:t>1	3</a:t>
              </a:r>
              <a:endParaRPr>
                <a:latin typeface="Trebuchet MS"/>
                <a:cs typeface="Trebuchet MS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7D75597F-65EC-8CC7-10C5-21857E8AB290}"/>
                </a:ext>
              </a:extLst>
            </p:cNvPr>
            <p:cNvSpPr/>
            <p:nvPr/>
          </p:nvSpPr>
          <p:spPr>
            <a:xfrm>
              <a:off x="6445806" y="2934098"/>
              <a:ext cx="1367155" cy="1698625"/>
            </a:xfrm>
            <a:custGeom>
              <a:avLst/>
              <a:gdLst/>
              <a:ahLst/>
              <a:cxnLst/>
              <a:rect l="l" t="t" r="r" b="b"/>
              <a:pathLst>
                <a:path w="1367154" h="1698625">
                  <a:moveTo>
                    <a:pt x="0" y="190732"/>
                  </a:moveTo>
                  <a:lnTo>
                    <a:pt x="0" y="1507504"/>
                  </a:lnTo>
                  <a:lnTo>
                    <a:pt x="5037" y="1551237"/>
                  </a:lnTo>
                  <a:lnTo>
                    <a:pt x="19386" y="1591383"/>
                  </a:lnTo>
                  <a:lnTo>
                    <a:pt x="41901" y="1626797"/>
                  </a:lnTo>
                  <a:lnTo>
                    <a:pt x="71438" y="1656335"/>
                  </a:lnTo>
                  <a:lnTo>
                    <a:pt x="106853" y="1678850"/>
                  </a:lnTo>
                  <a:lnTo>
                    <a:pt x="146999" y="1693199"/>
                  </a:lnTo>
                  <a:lnTo>
                    <a:pt x="190732" y="1698236"/>
                  </a:lnTo>
                  <a:lnTo>
                    <a:pt x="1176088" y="1698236"/>
                  </a:lnTo>
                  <a:lnTo>
                    <a:pt x="1219821" y="1693199"/>
                  </a:lnTo>
                  <a:lnTo>
                    <a:pt x="1259967" y="1678850"/>
                  </a:lnTo>
                  <a:lnTo>
                    <a:pt x="1295381" y="1656335"/>
                  </a:lnTo>
                  <a:lnTo>
                    <a:pt x="1324919" y="1626797"/>
                  </a:lnTo>
                  <a:lnTo>
                    <a:pt x="1347434" y="1591383"/>
                  </a:lnTo>
                  <a:lnTo>
                    <a:pt x="1361783" y="1551237"/>
                  </a:lnTo>
                  <a:lnTo>
                    <a:pt x="1366820" y="1507504"/>
                  </a:lnTo>
                  <a:lnTo>
                    <a:pt x="1366820" y="190732"/>
                  </a:lnTo>
                  <a:lnTo>
                    <a:pt x="1361783" y="146999"/>
                  </a:lnTo>
                  <a:lnTo>
                    <a:pt x="1347434" y="106853"/>
                  </a:lnTo>
                  <a:lnTo>
                    <a:pt x="1324919" y="71439"/>
                  </a:lnTo>
                  <a:lnTo>
                    <a:pt x="1295381" y="41901"/>
                  </a:lnTo>
                  <a:lnTo>
                    <a:pt x="1259967" y="19386"/>
                  </a:lnTo>
                  <a:lnTo>
                    <a:pt x="1219821" y="5037"/>
                  </a:lnTo>
                  <a:lnTo>
                    <a:pt x="1176088" y="0"/>
                  </a:lnTo>
                  <a:lnTo>
                    <a:pt x="190732" y="0"/>
                  </a:lnTo>
                  <a:lnTo>
                    <a:pt x="146999" y="5037"/>
                  </a:lnTo>
                  <a:lnTo>
                    <a:pt x="106853" y="19386"/>
                  </a:lnTo>
                  <a:lnTo>
                    <a:pt x="71438" y="41901"/>
                  </a:lnTo>
                  <a:lnTo>
                    <a:pt x="41901" y="71439"/>
                  </a:lnTo>
                  <a:lnTo>
                    <a:pt x="19386" y="106853"/>
                  </a:lnTo>
                  <a:lnTo>
                    <a:pt x="5037" y="146999"/>
                  </a:lnTo>
                  <a:lnTo>
                    <a:pt x="0" y="190732"/>
                  </a:lnTo>
                  <a:close/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BA421B60-79B2-412F-464F-628E66C7843F}"/>
                </a:ext>
              </a:extLst>
            </p:cNvPr>
            <p:cNvSpPr txBox="1"/>
            <p:nvPr/>
          </p:nvSpPr>
          <p:spPr>
            <a:xfrm>
              <a:off x="7003207" y="3068346"/>
              <a:ext cx="252096" cy="405765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40"/>
                </a:spcBef>
              </a:pPr>
              <a:r>
                <a:rPr b="1" spc="254" dirty="0">
                  <a:solidFill>
                    <a:srgbClr val="008000"/>
                  </a:solidFill>
                  <a:latin typeface="Trebuchet MS"/>
                  <a:cs typeface="Trebuchet MS"/>
                </a:rPr>
                <a:t>C</a:t>
              </a:r>
              <a:endParaRPr>
                <a:latin typeface="Trebuchet MS"/>
                <a:cs typeface="Trebuchet MS"/>
              </a:endParaRPr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DB100803-EF95-0AA6-67B7-AE586D9FC518}"/>
                </a:ext>
              </a:extLst>
            </p:cNvPr>
            <p:cNvSpPr txBox="1"/>
            <p:nvPr/>
          </p:nvSpPr>
          <p:spPr>
            <a:xfrm>
              <a:off x="6566619" y="4038262"/>
              <a:ext cx="1125220" cy="405765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40"/>
                </a:spcBef>
                <a:tabLst>
                  <a:tab pos="789940" algn="l"/>
                </a:tabLst>
              </a:pPr>
              <a:r>
                <a:rPr spc="-60" dirty="0">
                  <a:latin typeface="Trebuchet MS"/>
                  <a:cs typeface="Trebuchet MS"/>
                </a:rPr>
                <a:t>-5	</a:t>
              </a:r>
              <a:r>
                <a:rPr spc="-45" dirty="0">
                  <a:latin typeface="Trebuchet MS"/>
                  <a:cs typeface="Trebuchet MS"/>
                </a:rPr>
                <a:t>15</a:t>
              </a:r>
              <a:endParaRPr>
                <a:latin typeface="Trebuchet MS"/>
                <a:cs typeface="Trebuchet M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622B47-B414-750E-37F5-7B8895FA86D1}"/>
              </a:ext>
            </a:extLst>
          </p:cNvPr>
          <p:cNvGrpSpPr/>
          <p:nvPr/>
        </p:nvGrpSpPr>
        <p:grpSpPr>
          <a:xfrm>
            <a:off x="1593683" y="1148168"/>
            <a:ext cx="5956634" cy="1489129"/>
            <a:chOff x="1541221" y="2664686"/>
            <a:chExt cx="5553963" cy="1278103"/>
          </a:xfrm>
        </p:grpSpPr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99CB7EC1-3064-7352-9245-D3D1D725A2F0}"/>
                </a:ext>
              </a:extLst>
            </p:cNvPr>
            <p:cNvSpPr txBox="1"/>
            <p:nvPr/>
          </p:nvSpPr>
          <p:spPr>
            <a:xfrm>
              <a:off x="1691211" y="3034458"/>
              <a:ext cx="5280230" cy="805619"/>
            </a:xfrm>
            <a:prstGeom prst="rect">
              <a:avLst/>
            </a:prstGeom>
          </p:spPr>
          <p:txBody>
            <a:bodyPr vert="horz" wrap="square" lIns="0" tIns="8996" rIns="0" bIns="0" rtlCol="0">
              <a:spAutoFit/>
            </a:bodyPr>
            <a:lstStyle/>
            <a:p>
              <a:pPr marL="32125" marR="27948" algn="just">
                <a:lnSpc>
                  <a:spcPct val="150000"/>
                </a:lnSpc>
                <a:spcBef>
                  <a:spcPts val="46"/>
                </a:spcBef>
                <a:tabLst>
                  <a:tab pos="2720315" algn="l"/>
                  <a:tab pos="3524395" algn="l"/>
                </a:tabLst>
              </a:pPr>
              <a:r>
                <a:rPr lang="en-US" sz="1400" spc="-81" dirty="0">
                  <a:latin typeface="Arial"/>
                  <a:cs typeface="Arial"/>
                </a:rPr>
                <a:t>You choose one of the three bins.   </a:t>
              </a:r>
            </a:p>
            <a:p>
              <a:pPr marL="32125" marR="27948" algn="just">
                <a:lnSpc>
                  <a:spcPct val="150000"/>
                </a:lnSpc>
                <a:spcBef>
                  <a:spcPts val="46"/>
                </a:spcBef>
                <a:tabLst>
                  <a:tab pos="2720315" algn="l"/>
                  <a:tab pos="3524395" algn="l"/>
                </a:tabLst>
              </a:pPr>
              <a:r>
                <a:rPr lang="en-US" sz="1400" spc="-81" dirty="0">
                  <a:latin typeface="Arial"/>
                  <a:cs typeface="Arial"/>
                </a:rPr>
                <a:t>I choose a number from that bin.</a:t>
              </a:r>
            </a:p>
            <a:p>
              <a:pPr marL="32125" marR="27948" algn="just">
                <a:lnSpc>
                  <a:spcPct val="150000"/>
                </a:lnSpc>
                <a:spcBef>
                  <a:spcPts val="46"/>
                </a:spcBef>
                <a:tabLst>
                  <a:tab pos="2720315" algn="l"/>
                  <a:tab pos="3524395" algn="l"/>
                </a:tabLst>
              </a:pPr>
              <a:r>
                <a:rPr lang="en-US" sz="1400" spc="-81" dirty="0">
                  <a:latin typeface="Arial"/>
                  <a:cs typeface="Arial"/>
                </a:rPr>
                <a:t>Your goal is to maximize the chosen number.</a:t>
              </a:r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45C5C0B5-5459-E715-EADE-C98524022241}"/>
                </a:ext>
              </a:extLst>
            </p:cNvPr>
            <p:cNvSpPr/>
            <p:nvPr/>
          </p:nvSpPr>
          <p:spPr>
            <a:xfrm>
              <a:off x="1541221" y="2836820"/>
              <a:ext cx="5553963" cy="1105969"/>
            </a:xfrm>
            <a:custGeom>
              <a:avLst/>
              <a:gdLst/>
              <a:ahLst/>
              <a:cxnLst/>
              <a:rect l="l" t="t" r="r" b="b"/>
              <a:pathLst>
                <a:path w="5860415" h="2901315">
                  <a:moveTo>
                    <a:pt x="0" y="0"/>
                  </a:moveTo>
                  <a:lnTo>
                    <a:pt x="0" y="2900926"/>
                  </a:lnTo>
                  <a:lnTo>
                    <a:pt x="5860344" y="2900926"/>
                  </a:lnTo>
                  <a:lnTo>
                    <a:pt x="5860344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11"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A9E5238B-436A-0592-47D0-D0B2A5A3D893}"/>
                </a:ext>
              </a:extLst>
            </p:cNvPr>
            <p:cNvSpPr/>
            <p:nvPr/>
          </p:nvSpPr>
          <p:spPr>
            <a:xfrm>
              <a:off x="2012692" y="2693642"/>
              <a:ext cx="1088018" cy="252913"/>
            </a:xfrm>
            <a:custGeom>
              <a:avLst/>
              <a:gdLst/>
              <a:ahLst/>
              <a:cxnLst/>
              <a:rect l="l" t="t" r="r" b="b"/>
              <a:pathLst>
                <a:path w="4683125" h="629919">
                  <a:moveTo>
                    <a:pt x="4682952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4682952" y="629417"/>
                  </a:lnTo>
                  <a:lnTo>
                    <a:pt x="4682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r>
                <a:rPr lang="en-US" sz="1600" b="1" spc="-28" dirty="0">
                  <a:solidFill>
                    <a:srgbClr val="0000A0"/>
                  </a:solidFill>
                  <a:latin typeface="Arial"/>
                  <a:cs typeface="Arial"/>
                </a:rPr>
                <a:t> </a:t>
              </a:r>
              <a:r>
                <a:rPr lang="en-US" sz="1300" b="1" spc="-28" dirty="0">
                  <a:solidFill>
                    <a:srgbClr val="0000A0"/>
                  </a:solidFill>
                  <a:latin typeface="Arial"/>
                  <a:cs typeface="Arial"/>
                </a:rPr>
                <a:t>Example</a:t>
              </a:r>
              <a:endParaRPr lang="en-US" sz="1300" b="1" dirty="0"/>
            </a:p>
          </p:txBody>
        </p:sp>
        <p:pic>
          <p:nvPicPr>
            <p:cNvPr id="19" name="Picture 2" descr="Goal, idea, objective, target, think icon - Free download">
              <a:extLst>
                <a:ext uri="{FF2B5EF4-FFF2-40B4-BE49-F238E27FC236}">
                  <a16:creationId xmlns:a16="http://schemas.microsoft.com/office/drawing/2014/main" id="{7496DE46-002F-0FCA-1380-66C3BE4B3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211" y="2664686"/>
              <a:ext cx="357605" cy="357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083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4715511|-15368417|-11851413|-11645362|Markido&quot;,&quot;Id&quot;:&quot;654768d035314202e01e56b7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0F6E91F-6612-4EC8-8C54-E8D2267778C6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6590</TotalTime>
  <Words>6061</Words>
  <Application>Microsoft Office PowerPoint</Application>
  <PresentationFormat>On-screen Show (16:9)</PresentationFormat>
  <Paragraphs>764</Paragraphs>
  <Slides>66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Yu Gothic</vt:lpstr>
      <vt:lpstr>Cambria Math</vt:lpstr>
      <vt:lpstr>SimSun</vt:lpstr>
      <vt:lpstr>Lucida Sans Unicode</vt:lpstr>
      <vt:lpstr>Trebuchet MS</vt:lpstr>
      <vt:lpstr>Arial</vt:lpstr>
      <vt:lpstr>MS Gothic</vt:lpstr>
      <vt:lpstr>Consolas</vt:lpstr>
      <vt:lpstr>Tahoma</vt:lpstr>
      <vt:lpstr>Times New Roman</vt:lpstr>
      <vt:lpstr>Segoe UI</vt:lpstr>
      <vt:lpstr>Verdana</vt:lpstr>
      <vt:lpstr>Calibri</vt:lpstr>
      <vt:lpstr>Office Theme</vt:lpstr>
      <vt:lpstr>CS 371 Artificial Intelligence</vt:lpstr>
      <vt:lpstr>PowerPoint Presentation</vt:lpstr>
      <vt:lpstr>Project Announcements</vt:lpstr>
      <vt:lpstr>Quiz Announcement</vt:lpstr>
      <vt:lpstr>Course Plan</vt:lpstr>
      <vt:lpstr>Search: Game Playing Techniques</vt:lpstr>
      <vt:lpstr>Reading Material for this Week</vt:lpstr>
      <vt:lpstr>Game playing challenges</vt:lpstr>
      <vt:lpstr>Simple Game</vt:lpstr>
      <vt:lpstr>Roadmap</vt:lpstr>
      <vt:lpstr>Game Tree</vt:lpstr>
      <vt:lpstr>Key Points</vt:lpstr>
      <vt:lpstr>Two Player Zero Sum Game</vt:lpstr>
      <vt:lpstr>PowerPoint Presentation</vt:lpstr>
      <vt:lpstr>Characteristics of games</vt:lpstr>
      <vt:lpstr>The halving game</vt:lpstr>
      <vt:lpstr>Halving Game Modelling</vt:lpstr>
      <vt:lpstr>PowerPoint Presentation</vt:lpstr>
      <vt:lpstr>PowerPoint Presentation</vt:lpstr>
      <vt:lpstr>Policies</vt:lpstr>
      <vt:lpstr>Human Policy</vt:lpstr>
      <vt:lpstr>Game Evaluation Example</vt:lpstr>
      <vt:lpstr>Game Evaluation Recurrence</vt:lpstr>
      <vt:lpstr>PowerPoint Presentation</vt:lpstr>
      <vt:lpstr>PowerPoint Presentation</vt:lpstr>
      <vt:lpstr>Expectimax Example</vt:lpstr>
      <vt:lpstr>Expetimax Recurrence</vt:lpstr>
      <vt:lpstr>Unknown Policy of the Opponent</vt:lpstr>
      <vt:lpstr>Roadmap</vt:lpstr>
      <vt:lpstr>Minimax Example</vt:lpstr>
      <vt:lpstr>Minimax Recurrence</vt:lpstr>
      <vt:lpstr>Extracting minimax policies</vt:lpstr>
      <vt:lpstr>The Halving Game</vt:lpstr>
      <vt:lpstr>Minimax Policy in Action</vt:lpstr>
      <vt:lpstr>Face Off</vt:lpstr>
      <vt:lpstr>Minimax Property 1</vt:lpstr>
      <vt:lpstr>Minimax Property 2</vt:lpstr>
      <vt:lpstr>Minimax Property 3</vt:lpstr>
      <vt:lpstr>Relationship between game values</vt:lpstr>
      <vt:lpstr>A Modified Game</vt:lpstr>
      <vt:lpstr>Expetiminimax Example</vt:lpstr>
      <vt:lpstr>Expectiminimax Recurrence</vt:lpstr>
      <vt:lpstr>Summary So Far</vt:lpstr>
      <vt:lpstr>Computations</vt:lpstr>
      <vt:lpstr>Speeding up minimax</vt:lpstr>
      <vt:lpstr>Roadmap</vt:lpstr>
      <vt:lpstr>Depth Limited Search</vt:lpstr>
      <vt:lpstr>Evaluation Functions</vt:lpstr>
      <vt:lpstr>Evaluation functions</vt:lpstr>
      <vt:lpstr>Evaluation function</vt:lpstr>
      <vt:lpstr>Heuristics Methods</vt:lpstr>
      <vt:lpstr>PowerPoint Presentation</vt:lpstr>
      <vt:lpstr>Summary Evaluation Functions</vt:lpstr>
      <vt:lpstr>Roadmap</vt:lpstr>
      <vt:lpstr>Pruning Principal</vt:lpstr>
      <vt:lpstr>PowerPoint Presentation</vt:lpstr>
      <vt:lpstr>Pruning Game Tree</vt:lpstr>
      <vt:lpstr>Alpha-Beta Pruning</vt:lpstr>
      <vt:lpstr>Aplha-Beta Pruning Example</vt:lpstr>
      <vt:lpstr>Move Ordering</vt:lpstr>
      <vt:lpstr>Move Ordering</vt:lpstr>
      <vt:lpstr>PowerPoint Presentation</vt:lpstr>
      <vt:lpstr>Alpha-Beta Procedure</vt:lpstr>
      <vt:lpstr>Alpha-beta procedure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261  Data Structures and Algorithms</dc:title>
  <dc:creator>Samyan Wahla</dc:creator>
  <cp:lastModifiedBy>Samyan Qayyum Wahla</cp:lastModifiedBy>
  <cp:revision>226</cp:revision>
  <dcterms:modified xsi:type="dcterms:W3CDTF">2023-11-05T10:05:09Z</dcterms:modified>
</cp:coreProperties>
</file>